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0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notesMasterIdLst>
    <p:notesMasterId r:id="rId2"/>
  </p:notesMasterIdLst>
  <p:sldIdLst>
    <p:sldId id="256" r:id="rId3"/>
    <p:sldId id="268" r:id="rId4"/>
    <p:sldId id="27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88" r:id="rId14"/>
  </p:sldIdLst>
  <p:sldSz cx="9144000" cy="6858000" type="screen4x3"/>
  <p:notesSz cx="6858000" cy="9144000"/>
  <p:custDataLst>
    <p:tags r:id="rId15"/>
  </p:custData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23" autoAdjust="0"/>
    <p:restoredTop sz="94660"/>
  </p:normalViewPr>
  <p:slideViewPr>
    <p:cSldViewPr>
      <p:cViewPr varScale="1">
        <p:scale>
          <a:sx n="63" d="100"/>
          <a:sy n="63" d="100"/>
        </p:scale>
        <p:origin x="-4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notesMaster" Target="notesMasters/notes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6BD11-1F85-4CDF-A3FE-B2B493949057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5E7BB-B1D7-4B54-9C93-93D303F382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8914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microsoft.com/office/2007/relationships/hdphoto" Target="../media/image3.wdp" /><Relationship Id="rId4" Type="http://schemas.openxmlformats.org/officeDocument/2006/relationships/image" Target="../media/image4.png" /><Relationship Id="rId5" Type="http://schemas.microsoft.com/office/2007/relationships/hdphoto" Target="../media/image5.wdp" /><Relationship Id="rId6" Type="http://schemas.openxmlformats.org/officeDocument/2006/relationships/image" Target="../media/image6.png" /><Relationship Id="rId7" Type="http://schemas.openxmlformats.org/officeDocument/2006/relationships/image" Target="../media/image7.png" /><Relationship Id="rId8" Type="http://schemas.openxmlformats.org/officeDocument/2006/relationships/image" Target="../media/image8.png" /><Relationship Id="rId9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microsoft.com/office/2007/relationships/hdphoto" Target="../media/image9.wdp" /><Relationship Id="rId3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microsoft.com/office/2007/relationships/hdphoto" Target="../media/image10.wdp" /><Relationship Id="rId3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microsoft.com/office/2007/relationships/hdphoto" Target="../media/image11.wdp" /><Relationship Id="rId3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microsoft.com/office/2007/relationships/hdphoto" Target="../media/image12.wdp" /><Relationship Id="rId3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microsoft.com/office/2007/relationships/hdphoto" Target="../media/image13.wdp" /><Relationship Id="rId3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4.png" /><Relationship Id="rId2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Nombre del curso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86697"/>
            <a:ext cx="8361961" cy="86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grpSp>
        <p:nvGrpSpPr>
          <p:cNvPr id="8" name="7 Grupo"/>
          <p:cNvGrpSpPr/>
          <p:nvPr/>
        </p:nvGrpSpPr>
        <p:grpSpPr>
          <a:xfrm>
            <a:off x="-36512" y="2010052"/>
            <a:ext cx="9217024" cy="2355052"/>
            <a:chOff x="0" y="1938044"/>
            <a:chExt cx="9217024" cy="2355052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2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  <a14:backgroundMark x1="46426" y1="40844" x2="46426" y2="40844"/>
                          <a14:backgroundMark x1="43001" y1="39474" x2="43001" y2="39474"/>
                          <a14:backgroundMark x1="44950" y1="37336" x2="44950" y2="37336"/>
                          <a14:backgroundMark x1="51388" y1="42215" x2="51388" y2="42215"/>
                          <a14:backgroundMark x1="51388" y1="42105" x2="51388" y2="42105"/>
                          <a14:backgroundMark x1="49970" y1="43037" x2="49970" y2="43037"/>
                          <a14:backgroundMark x1="47903" y1="41996" x2="47903" y2="41996"/>
                          <a14:backgroundMark x1="48021" y1="44627" x2="48021" y2="44627"/>
                          <a14:backgroundMark x1="46899" y1="47094" x2="46899" y2="47094"/>
                          <a14:backgroundMark x1="45600" y1="48026" x2="45600" y2="48026"/>
                          <a14:backgroundMark x1="44064" y1="49726" x2="44064" y2="49726"/>
                          <a14:backgroundMark x1="40933" y1="52083" x2="40933" y2="52083"/>
                          <a14:backgroundMark x1="37921" y1="51645" x2="37921" y2="51645"/>
                          <a14:backgroundMark x1="37921" y1="51645" x2="37921" y2="51645"/>
                          <a14:backgroundMark x1="36858" y1="53070" x2="36858" y2="53070"/>
                          <a14:backgroundMark x1="36090" y1="53180" x2="36090" y2="53180"/>
                          <a14:backgroundMark x1="35204" y1="53783" x2="35204" y2="53783"/>
                          <a14:backgroundMark x1="34022" y1="54496" x2="34022" y2="54496"/>
                          <a14:backgroundMark x1="42233" y1="47697" x2="41701" y2="59704"/>
                          <a14:backgroundMark x1="68222" y1="62281" x2="68222" y2="62281"/>
                          <a14:backgroundMark x1="70585" y1="59868" x2="70585" y2="59868"/>
                          <a14:backgroundMark x1="70998" y1="59156" x2="70998" y2="59156"/>
                          <a14:backgroundMark x1="65269" y1="65296" x2="65269" y2="65296"/>
                          <a14:backgroundMark x1="64146" y1="65844" x2="64146" y2="65844"/>
                          <a14:backgroundMark x1="63024" y1="66667" x2="63024" y2="66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13" t="38230" r="28497" b="34443"/>
            <a:stretch>
              <a:fillRect/>
            </a:stretch>
          </p:blipFill>
          <p:spPr>
            <a:xfrm>
              <a:off x="0" y="2035450"/>
              <a:ext cx="1459432" cy="2160240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>
            <a:blip r:embed="rId4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5" t="24335" r="45973" b="50125"/>
            <a:stretch>
              <a:fillRect/>
            </a:stretch>
          </p:blipFill>
          <p:spPr>
            <a:xfrm>
              <a:off x="7219371" y="2000018"/>
              <a:ext cx="1997653" cy="2293078"/>
            </a:xfrm>
            <a:prstGeom prst="rect">
              <a:avLst/>
            </a:prstGeom>
          </p:spPr>
        </p:pic>
        <p:grpSp>
          <p:nvGrpSpPr>
            <p:cNvPr id="11" name="10 Grupo"/>
            <p:cNvGrpSpPr/>
            <p:nvPr/>
          </p:nvGrpSpPr>
          <p:grpSpPr>
            <a:xfrm>
              <a:off x="0" y="1938044"/>
              <a:ext cx="9217023" cy="2355052"/>
              <a:chOff x="0" y="1747418"/>
              <a:chExt cx="9217023" cy="2355052"/>
            </a:xfrm>
          </p:grpSpPr>
          <p:sp>
            <p:nvSpPr>
              <p:cNvPr id="12" name="12 Rectángulo"/>
              <p:cNvSpPr/>
              <p:nvPr/>
            </p:nvSpPr>
            <p:spPr>
              <a:xfrm>
                <a:off x="35496" y="1747418"/>
                <a:ext cx="9145016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3" name="12 Rectángulo"/>
              <p:cNvSpPr/>
              <p:nvPr/>
            </p:nvSpPr>
            <p:spPr>
              <a:xfrm>
                <a:off x="23290" y="4005064"/>
                <a:ext cx="9193733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4" name="13 CuadroTexto"/>
              <p:cNvSpPr txBox="1"/>
              <p:nvPr/>
            </p:nvSpPr>
            <p:spPr>
              <a:xfrm>
                <a:off x="0" y="2276872"/>
                <a:ext cx="912644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s-MX" sz="2800" b="1" smtClean="0">
                  <a:latin typeface="Montserrat" panose="00000500000000000000" pitchFamily="2" charset="0"/>
                </a:endParaRPr>
              </a:p>
            </p:txBody>
          </p:sp>
          <p:sp>
            <p:nvSpPr>
              <p:cNvPr id="15" name="14 Rectángulo"/>
              <p:cNvSpPr/>
              <p:nvPr/>
            </p:nvSpPr>
            <p:spPr>
              <a:xfrm>
                <a:off x="17555" y="1916832"/>
                <a:ext cx="910889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MX" sz="2800" b="1">
                    <a:latin typeface="Montserrat" panose="00000500000000000000" pitchFamily="2" charset="0"/>
                  </a:rPr>
                  <a:t>PROGRAMA DE MANEJO DEL FUEGO</a:t>
                </a:r>
              </a:p>
            </p:txBody>
          </p:sp>
        </p:grpSp>
      </p:grpSp>
      <p:grpSp>
        <p:nvGrpSpPr>
          <p:cNvPr id="16" name="15 Grupo"/>
          <p:cNvGrpSpPr/>
          <p:nvPr/>
        </p:nvGrpSpPr>
        <p:grpSpPr>
          <a:xfrm>
            <a:off x="2401534" y="5445224"/>
            <a:ext cx="4267907" cy="1005386"/>
            <a:chOff x="2703102" y="5591966"/>
            <a:chExt cx="4267907" cy="1005386"/>
          </a:xfrm>
        </p:grpSpPr>
        <p:pic>
          <p:nvPicPr>
            <p:cNvPr id="17" name="Picture 2" descr="Resultado de imagen para logo del USFS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703102" y="5661248"/>
              <a:ext cx="860786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Resultado de imagen para logo del NWC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82399" y="5591966"/>
              <a:ext cx="1188610" cy="947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61" t="17746" r="29302" b="6661"/>
            <a:stretch>
              <a:fillRect/>
            </a:stretch>
          </p:blipFill>
          <p:spPr bwMode="auto">
            <a:xfrm>
              <a:off x="4230063" y="5634672"/>
              <a:ext cx="958503" cy="962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685800" y="2751063"/>
            <a:ext cx="7772400" cy="1470025"/>
          </a:xfrm>
        </p:spPr>
        <p:txBody>
          <a:bodyPr>
            <a:norm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smtClean="0"/>
              <a:t>Clave del curso</a:t>
            </a:r>
            <a:br>
              <a:rPr lang="es-ES" smtClean="0"/>
            </a:br>
            <a:r>
              <a:rPr lang="es-ES" smtClean="0"/>
              <a:t>Nombre del curso</a:t>
            </a:r>
            <a:endParaRPr lang="es-MX"/>
          </a:p>
        </p:txBody>
      </p:sp>
      <p:sp>
        <p:nvSpPr>
          <p:cNvPr id="21" name="20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611560" y="5445224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smtClean="0"/>
              <a:t>Logotipo instancia colaboradora</a:t>
            </a:r>
            <a:endParaRPr lang="es-MX"/>
          </a:p>
        </p:txBody>
      </p:sp>
      <p:sp>
        <p:nvSpPr>
          <p:cNvPr id="22" name="20 Marcador de posición de imagen"/>
          <p:cNvSpPr>
            <a:spLocks noGrp="1"/>
          </p:cNvSpPr>
          <p:nvPr>
            <p:ph type="pic" sz="quarter" idx="14" hasCustomPrompt="1"/>
          </p:nvPr>
        </p:nvSpPr>
        <p:spPr>
          <a:xfrm>
            <a:off x="6948264" y="5466577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smtClean="0"/>
              <a:t>Logotipo instancia colaboradora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8661113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Número y titulo de la unidad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1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>
              <a:fillRect/>
            </a:stretch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5" name="14 Marcador de posición de imagen"/>
          <p:cNvSpPr>
            <a:spLocks noGrp="1"/>
          </p:cNvSpPr>
          <p:nvPr>
            <p:ph type="pic" sz="quarter" idx="14"/>
          </p:nvPr>
        </p:nvSpPr>
        <p:spPr>
          <a:xfrm>
            <a:off x="2017713" y="1844675"/>
            <a:ext cx="5091112" cy="3125788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629816"/>
            <a:ext cx="8229600" cy="1143000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smtClean="0"/>
              <a:t>Clave del Curso</a:t>
            </a:r>
            <a:br>
              <a:rPr lang="es-ES" smtClean="0"/>
            </a:br>
            <a:r>
              <a:rPr lang="es-ES" smtClean="0"/>
              <a:t>Nombre del curso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3" name="12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5012779"/>
            <a:ext cx="8207375" cy="11525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 baseline="0"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smtClean="0"/>
              <a:t>Número y nombre de la unidad</a:t>
            </a:r>
          </a:p>
        </p:txBody>
      </p:sp>
    </p:spTree>
    <p:extLst>
      <p:ext uri="{BB962C8B-B14F-4D97-AF65-F5344CB8AC3E}">
        <p14:creationId xmlns:p14="http://schemas.microsoft.com/office/powerpoint/2010/main" val="450969013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" name="5 Grupo"/>
          <p:cNvGrpSpPr/>
          <p:nvPr userDrawn="1"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7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8" name="7 Imagen"/>
            <p:cNvPicPr>
              <a:picLocks noChangeAspect="1"/>
            </p:cNvPicPr>
            <p:nvPr/>
          </p:nvPicPr>
          <p:blipFill>
            <a:blip r:embed="rId1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>
              <a:fillRect/>
            </a:stretch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179512" y="1268760"/>
            <a:ext cx="8784976" cy="5112568"/>
          </a:xfrm>
        </p:spPr>
        <p:txBody>
          <a:bodyPr anchor="t">
            <a:noAutofit/>
          </a:bodyPr>
          <a:lstStyle>
            <a:lvl1pPr algn="just">
              <a:defRPr sz="2000">
                <a:latin typeface="Montserrat" panose="00000500000000000000" pitchFamily="2" charset="0"/>
              </a:defRPr>
            </a:lvl1pPr>
          </a:lstStyle>
          <a:p>
            <a:r>
              <a:rPr lang="es-MX" smtClean="0"/>
              <a:t>Contenido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CuadroTexto"/>
          <p:cNvSpPr txBox="1"/>
          <p:nvPr userDrawn="1"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0" name="1 Título"/>
          <p:cNvSpPr txBox="1"/>
          <p:nvPr userDrawn="1"/>
        </p:nvSpPr>
        <p:spPr>
          <a:xfrm>
            <a:off x="179512" y="502070"/>
            <a:ext cx="8784976" cy="694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b="1" smtClean="0"/>
              <a:t>Titulo</a:t>
            </a:r>
            <a:endParaRPr lang="es-MX" sz="2400" b="1"/>
          </a:p>
        </p:txBody>
      </p:sp>
    </p:spTree>
    <p:extLst>
      <p:ext uri="{BB962C8B-B14F-4D97-AF65-F5344CB8AC3E}">
        <p14:creationId xmlns:p14="http://schemas.microsoft.com/office/powerpoint/2010/main" val="3178549105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1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>
              <a:fillRect/>
            </a:stretch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1 Título"/>
          <p:cNvSpPr>
            <a:spLocks noGrp="1"/>
          </p:cNvSpPr>
          <p:nvPr>
            <p:ph type="title" hasCustomPrompt="1"/>
          </p:nvPr>
        </p:nvSpPr>
        <p:spPr>
          <a:xfrm>
            <a:off x="0" y="836712"/>
            <a:ext cx="9126446" cy="638944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smtClean="0"/>
              <a:t>Titulo</a:t>
            </a:r>
            <a:endParaRPr lang="es-MX"/>
          </a:p>
        </p:txBody>
      </p:sp>
      <p:sp>
        <p:nvSpPr>
          <p:cNvPr id="17" name="16 Marcador de posición de imagen"/>
          <p:cNvSpPr>
            <a:spLocks noGrp="1"/>
          </p:cNvSpPr>
          <p:nvPr>
            <p:ph type="pic" sz="quarter" idx="13"/>
          </p:nvPr>
        </p:nvSpPr>
        <p:spPr>
          <a:xfrm>
            <a:off x="468313" y="1988840"/>
            <a:ext cx="8351837" cy="3887787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4502787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Image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8" name="7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9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0" name="9 Imagen"/>
            <p:cNvPicPr>
              <a:picLocks noChangeAspect="1"/>
            </p:cNvPicPr>
            <p:nvPr/>
          </p:nvPicPr>
          <p:blipFill>
            <a:blip r:embed="rId1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>
              <a:fillRect/>
            </a:stretch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71883" y="574253"/>
            <a:ext cx="8964613" cy="61671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MX" smtClean="0"/>
              <a:t>Imagen</a:t>
            </a:r>
            <a:endParaRPr lang="es-MX"/>
          </a:p>
        </p:txBody>
      </p:sp>
      <p:sp>
        <p:nvSpPr>
          <p:cNvPr id="11" name="10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584030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Video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9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11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2" name="11 Imagen"/>
            <p:cNvPicPr>
              <a:picLocks noChangeAspect="1"/>
            </p:cNvPicPr>
            <p:nvPr/>
          </p:nvPicPr>
          <p:blipFill>
            <a:blip r:embed="rId1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>
              <a:fillRect/>
            </a:stretch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3" name="12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5" name="14 Marcador de medios"/>
          <p:cNvSpPr>
            <a:spLocks noGrp="1"/>
          </p:cNvSpPr>
          <p:nvPr>
            <p:ph type="media" sz="quarter" idx="13"/>
          </p:nvPr>
        </p:nvSpPr>
        <p:spPr>
          <a:xfrm>
            <a:off x="107950" y="573360"/>
            <a:ext cx="8928100" cy="6096000"/>
          </a:xfrm>
        </p:spPr>
        <p:txBody>
          <a:bodyPr/>
          <a:lstStyle/>
          <a:p>
            <a:r>
              <a:rPr lang="es-ES" smtClean="0"/>
              <a:t>Haga clic en el icono para agregar medios</a:t>
            </a:r>
            <a:endParaRPr lang="es-MX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1002198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diapositiva final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2 Rectángulo"/>
          <p:cNvSpPr/>
          <p:nvPr/>
        </p:nvSpPr>
        <p:spPr>
          <a:xfrm>
            <a:off x="-25444" y="404664"/>
            <a:ext cx="9126446" cy="97406"/>
          </a:xfrm>
          <a:prstGeom prst="rect">
            <a:avLst/>
          </a:prstGeom>
          <a:gradFill>
            <a:gsLst>
              <a:gs pos="0">
                <a:srgbClr val="4E232E"/>
              </a:gs>
              <a:gs pos="50000">
                <a:srgbClr val="853B4E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0" t="15264" r="36575" b="8083"/>
          <a:stretch>
            <a:fillRect/>
          </a:stretch>
        </p:blipFill>
        <p:spPr bwMode="auto">
          <a:xfrm>
            <a:off x="2036690" y="1207790"/>
            <a:ext cx="5002177" cy="495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2712787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510D0-60E9-4CEB-9CAB-07680B529D89}" type="datetimeFigureOut">
              <a:rPr lang="es-MX" smtClean="0"/>
              <a:t>25/02/2022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73C1F-7A44-4200-A577-CE34C3E3622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9098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3" r:id="rId4"/>
    <p:sldLayoutId id="2147483664" r:id="rId5"/>
    <p:sldLayoutId id="2147483665" r:id="rId6"/>
    <p:sldLayoutId id="2147483666" r:id="rId7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5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5.png" /><Relationship Id="rId3" Type="http://schemas.openxmlformats.org/officeDocument/2006/relationships/image" Target="../media/image16.png" /><Relationship Id="rId4" Type="http://schemas.openxmlformats.org/officeDocument/2006/relationships/image" Target="../media/image17.png" /><Relationship Id="rId5" Type="http://schemas.openxmlformats.org/officeDocument/2006/relationships/image" Target="../media/image18.png" /><Relationship Id="rId6" Type="http://schemas.openxmlformats.org/officeDocument/2006/relationships/image" Target="../media/image19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0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1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2.png" /><Relationship Id="rId3" Type="http://schemas.openxmlformats.org/officeDocument/2006/relationships/image" Target="../media/image23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4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2751063"/>
            <a:ext cx="8280920" cy="1470025"/>
          </a:xfrm>
        </p:spPr>
        <p:txBody>
          <a:bodyPr/>
          <a:lstStyle/>
          <a:p>
            <a:r>
              <a:rPr lang="es-MX" smtClean="0"/>
              <a:t>S-211</a:t>
            </a:r>
            <a:br>
              <a:rPr lang="es-MX" smtClean="0"/>
            </a:br>
            <a:r>
              <a:rPr lang="es-MX" smtClean="0"/>
              <a:t>Bombas portátiles y uso efectivo del agua 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/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3782318960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Prueba </a:t>
            </a:r>
            <a:br>
              <a:rPr lang="es-MX"/>
            </a:br>
            <a:endParaRPr lang="es-MX"/>
          </a:p>
        </p:txBody>
      </p:sp>
      <p:sp>
        <p:nvSpPr>
          <p:cNvPr id="4" name="1 Rectángulo"/>
          <p:cNvSpPr/>
          <p:nvPr/>
        </p:nvSpPr>
        <p:spPr>
          <a:xfrm>
            <a:off x="368130" y="1229434"/>
            <a:ext cx="839018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600" b="1" smtClean="0">
                <a:latin typeface="Montserrat" panose="00000500000000000000" pitchFamily="2" charset="0"/>
                <a:ea typeface="+mj-ea"/>
                <a:cs typeface="+mj-cs"/>
              </a:rPr>
              <a:t>Tipos de Bombas </a:t>
            </a:r>
            <a:endParaRPr lang="es-MX" sz="2600" b="1">
              <a:latin typeface="Montserrat" panose="00000500000000000000" pitchFamily="2" charset="0"/>
              <a:ea typeface="+mj-ea"/>
              <a:cs typeface="+mj-cs"/>
            </a:endParaRPr>
          </a:p>
        </p:txBody>
      </p:sp>
      <p:sp>
        <p:nvSpPr>
          <p:cNvPr id="5" name="2 Marcador de contenido"/>
          <p:cNvSpPr txBox="1"/>
          <p:nvPr/>
        </p:nvSpPr>
        <p:spPr>
          <a:xfrm>
            <a:off x="380476" y="2138670"/>
            <a:ext cx="8212832" cy="41764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20850" marR="0" lvl="0" indent="-8524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Wingdings" pitchFamily="2" charset="2"/>
              <a:buNone/>
              <a:defRPr/>
            </a:pPr>
            <a:r>
              <a:rPr lang="es-MX" sz="2200" b="1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Enlistar los dos tipos de bombas mencionadas en el curso:</a:t>
            </a:r>
          </a:p>
          <a:p>
            <a:pPr marL="86836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None/>
              <a:defRPr/>
            </a:pPr>
            <a:endParaRPr kumimoji="0" lang="es-MX" sz="2400" b="1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6836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None/>
              <a:defRPr/>
            </a:pPr>
            <a:r>
              <a:rPr lang="es-MX" sz="220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	a.	Desplazamiento Positivo</a:t>
            </a:r>
          </a:p>
          <a:p>
            <a:pPr marL="86836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None/>
              <a:defRPr/>
            </a:pPr>
            <a:r>
              <a:rPr lang="es-MX" sz="220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	b.	Centrifuga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s-MX" sz="24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Arial"/>
              <a:ea typeface="ＭＳ Ｐゴシック" pitchFamily="34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0048252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Prueba </a:t>
            </a:r>
            <a:br>
              <a:rPr lang="es-MX"/>
            </a:br>
            <a:endParaRPr lang="es-MX"/>
          </a:p>
        </p:txBody>
      </p:sp>
      <p:sp>
        <p:nvSpPr>
          <p:cNvPr id="4" name="1 Rectángulo"/>
          <p:cNvSpPr/>
          <p:nvPr/>
        </p:nvSpPr>
        <p:spPr>
          <a:xfrm>
            <a:off x="368130" y="1229434"/>
            <a:ext cx="839018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600" b="1" smtClean="0">
                <a:latin typeface="Montserrat" panose="00000500000000000000" pitchFamily="2" charset="0"/>
                <a:ea typeface="+mj-ea"/>
                <a:cs typeface="+mj-cs"/>
              </a:rPr>
              <a:t>Tipos de Bombas </a:t>
            </a:r>
            <a:endParaRPr lang="es-MX" sz="2600" b="1">
              <a:latin typeface="Montserrat" panose="00000500000000000000" pitchFamily="2" charset="0"/>
              <a:ea typeface="+mj-ea"/>
              <a:cs typeface="+mj-cs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51520" y="1988840"/>
            <a:ext cx="864096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9pPr>
          </a:lstStyle>
          <a:p>
            <a:pPr marL="0" lvl="0" indent="0" eaLnBrk="1" hangingPunct="1"/>
            <a:r>
              <a:rPr lang="es-MX" altLang="es-MX" sz="2200" b="1">
                <a:cs typeface="Arial"/>
              </a:rPr>
              <a:t>Nombrar las partes clave de la bomba centrifuga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158" y="2527888"/>
            <a:ext cx="6450127" cy="3639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837318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1202929144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548680"/>
            <a:ext cx="9126446" cy="648072"/>
          </a:xfrm>
        </p:spPr>
        <p:txBody>
          <a:bodyPr/>
          <a:lstStyle/>
          <a:p>
            <a:r>
              <a:rPr lang="es-MX"/>
              <a:t>Unidad </a:t>
            </a:r>
            <a:r>
              <a:rPr lang="es-MX" smtClean="0"/>
              <a:t>1</a:t>
            </a:r>
            <a:r>
              <a:rPr lang="es-MX"/>
              <a:t> </a:t>
            </a:r>
            <a:r>
              <a:rPr lang="es-MX" smtClean="0"/>
              <a:t>Lección A</a:t>
            </a:r>
            <a:endParaRPr lang="es-MX"/>
          </a:p>
        </p:txBody>
      </p:sp>
      <p:sp>
        <p:nvSpPr>
          <p:cNvPr id="4" name="1 Rectángulo"/>
          <p:cNvSpPr/>
          <p:nvPr/>
        </p:nvSpPr>
        <p:spPr>
          <a:xfrm>
            <a:off x="251520" y="1307401"/>
            <a:ext cx="865228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600" b="1" smtClean="0">
                <a:latin typeface="Montserrat" panose="00000500000000000000" pitchFamily="2" charset="0"/>
                <a:ea typeface="+mj-ea"/>
                <a:cs typeface="+mj-cs"/>
              </a:rPr>
              <a:t>Tipos de Bombas </a:t>
            </a:r>
            <a:endParaRPr lang="es-MX" sz="2400">
              <a:latin typeface="Montserrat" panose="00000500000000000000" pitchFamily="2" charset="0"/>
              <a:ea typeface="+mj-ea"/>
              <a:cs typeface="+mj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842" y="1757356"/>
            <a:ext cx="2450804" cy="27434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4771" y="1813942"/>
            <a:ext cx="3426249" cy="274343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3783" y="1783460"/>
            <a:ext cx="2780017" cy="27739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157" y="4279866"/>
            <a:ext cx="4596782" cy="274953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8064" y="4328638"/>
            <a:ext cx="3170195" cy="265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228772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548680"/>
            <a:ext cx="9126446" cy="648072"/>
          </a:xfrm>
        </p:spPr>
        <p:txBody>
          <a:bodyPr/>
          <a:lstStyle/>
          <a:p>
            <a:r>
              <a:rPr lang="es-MX"/>
              <a:t>Unidad </a:t>
            </a:r>
            <a:r>
              <a:rPr lang="es-MX" smtClean="0"/>
              <a:t>1</a:t>
            </a:r>
            <a:r>
              <a:rPr lang="es-MX"/>
              <a:t> </a:t>
            </a:r>
            <a:r>
              <a:rPr lang="es-MX" smtClean="0"/>
              <a:t>Lección A</a:t>
            </a:r>
            <a:endParaRPr lang="es-MX"/>
          </a:p>
        </p:txBody>
      </p:sp>
      <p:sp>
        <p:nvSpPr>
          <p:cNvPr id="4" name="1 Rectángulo"/>
          <p:cNvSpPr/>
          <p:nvPr/>
        </p:nvSpPr>
        <p:spPr>
          <a:xfrm>
            <a:off x="251520" y="1307401"/>
            <a:ext cx="858146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600" b="1" smtClean="0">
                <a:latin typeface="Montserrat" panose="00000500000000000000" pitchFamily="2" charset="0"/>
                <a:ea typeface="+mj-ea"/>
                <a:cs typeface="+mj-cs"/>
              </a:rPr>
              <a:t>Objetivos </a:t>
            </a:r>
            <a:endParaRPr lang="es-MX" sz="2400">
              <a:latin typeface="Montserrat" panose="00000500000000000000" pitchFamily="2" charset="0"/>
              <a:ea typeface="+mj-ea"/>
              <a:cs typeface="+mj-cs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51520" y="2204864"/>
            <a:ext cx="78816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smtClean="0">
                <a:latin typeface="Montserrat" panose="00000500000000000000" pitchFamily="2" charset="0"/>
              </a:rPr>
              <a:t>Identificar los dos tipos de bombas mas comunes</a:t>
            </a:r>
            <a:endParaRPr lang="es-MX" sz="220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300366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980728"/>
            <a:ext cx="9126446" cy="638944"/>
          </a:xfrm>
        </p:spPr>
        <p:txBody>
          <a:bodyPr/>
          <a:lstStyle/>
          <a:p>
            <a:r>
              <a:rPr lang="es-MX"/>
              <a:t>Bomba de desplazamiento positivo</a:t>
            </a:r>
            <a:br>
              <a:rPr lang="es-MX"/>
            </a:br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rcRect l="4341" t="4595" r="7640" b="7804"/>
          <a:stretch>
            <a:fillRect/>
          </a:stretch>
        </p:blipFill>
        <p:spPr>
          <a:xfrm>
            <a:off x="251520" y="1751867"/>
            <a:ext cx="4528969" cy="450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882329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39" y="1093304"/>
            <a:ext cx="9126446" cy="638944"/>
          </a:xfrm>
        </p:spPr>
        <p:txBody>
          <a:bodyPr/>
          <a:lstStyle/>
          <a:p>
            <a:r>
              <a:rPr lang="es-MX"/>
              <a:t>Bomba Centrifuga</a:t>
            </a:r>
            <a:br>
              <a:rPr lang="es-MX"/>
            </a:br>
            <a:br>
              <a:rPr lang="es-MX"/>
            </a:br>
            <a:endParaRPr lang="es-MX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rcRect l="3150" t="4115" r="10254" b="13329"/>
          <a:stretch>
            <a:fillRect/>
          </a:stretch>
        </p:blipFill>
        <p:spPr>
          <a:xfrm>
            <a:off x="1763688" y="1772814"/>
            <a:ext cx="5712312" cy="422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262102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550200"/>
            <a:ext cx="9126446" cy="638944"/>
          </a:xfrm>
        </p:spPr>
        <p:txBody>
          <a:bodyPr/>
          <a:lstStyle/>
          <a:p>
            <a:r>
              <a:rPr lang="es-MX"/>
              <a:t>Bomba de Engrane Rotatorio</a:t>
            </a:r>
            <a:br>
              <a:rPr lang="es-MX"/>
            </a:br>
            <a:br>
              <a:rPr lang="es-MX"/>
            </a:br>
            <a:br>
              <a:rPr lang="es-MX"/>
            </a:br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335" y="2132856"/>
            <a:ext cx="3211860" cy="370017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195" y="2245431"/>
            <a:ext cx="3933770" cy="358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106519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39" y="1093304"/>
            <a:ext cx="9126446" cy="638944"/>
          </a:xfrm>
        </p:spPr>
        <p:txBody>
          <a:bodyPr/>
          <a:lstStyle/>
          <a:p>
            <a:r>
              <a:rPr lang="es-MX"/>
              <a:t>Bomba Centrifuga</a:t>
            </a:r>
            <a:br>
              <a:rPr lang="es-MX"/>
            </a:br>
            <a:br>
              <a:rPr lang="es-MX"/>
            </a:br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732248"/>
            <a:ext cx="5468586" cy="452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560336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Prueba </a:t>
            </a:r>
            <a:br>
              <a:rPr lang="es-MX"/>
            </a:br>
            <a:endParaRPr lang="es-MX"/>
          </a:p>
        </p:txBody>
      </p:sp>
      <p:sp>
        <p:nvSpPr>
          <p:cNvPr id="4" name="1 Rectángulo"/>
          <p:cNvSpPr/>
          <p:nvPr/>
        </p:nvSpPr>
        <p:spPr>
          <a:xfrm>
            <a:off x="368130" y="1229434"/>
            <a:ext cx="839018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600" b="1" smtClean="0">
                <a:latin typeface="Montserrat" panose="00000500000000000000" pitchFamily="2" charset="0"/>
                <a:ea typeface="+mj-ea"/>
                <a:cs typeface="+mj-cs"/>
              </a:rPr>
              <a:t>Tipos de Bombas </a:t>
            </a:r>
            <a:endParaRPr lang="es-MX" sz="2600" b="1">
              <a:latin typeface="Montserrat" panose="00000500000000000000" pitchFamily="2" charset="0"/>
              <a:ea typeface="+mj-ea"/>
              <a:cs typeface="+mj-cs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99016" y="1868378"/>
            <a:ext cx="84391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34" charset="-128"/>
              </a:defRPr>
            </a:lvl9pPr>
          </a:lstStyle>
          <a:p>
            <a:pPr marL="342900" lvl="0" indent="-342900" eaLnBrk="1" hangingPunct="1">
              <a:lnSpc>
                <a:spcPct val="150000"/>
              </a:lnSpc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s-MX" altLang="es-MX" sz="2800">
                <a:latin typeface="Montserrat" panose="00000500000000000000" pitchFamily="2" charset="0"/>
                <a:ea typeface="+mj-ea"/>
                <a:cs typeface="+mj-cs"/>
              </a:rPr>
              <a:t>Enlistar algunas ventajas y desventajas de una bomba de desplazamiento positivo.</a:t>
            </a:r>
          </a:p>
        </p:txBody>
      </p:sp>
    </p:spTree>
    <p:extLst>
      <p:ext uri="{BB962C8B-B14F-4D97-AF65-F5344CB8AC3E}">
        <p14:creationId xmlns:p14="http://schemas.microsoft.com/office/powerpoint/2010/main" val="893471898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Prueba </a:t>
            </a:r>
            <a:br>
              <a:rPr lang="es-MX"/>
            </a:br>
            <a:endParaRPr lang="es-MX"/>
          </a:p>
        </p:txBody>
      </p:sp>
      <p:sp>
        <p:nvSpPr>
          <p:cNvPr id="4" name="1 Rectángulo"/>
          <p:cNvSpPr/>
          <p:nvPr/>
        </p:nvSpPr>
        <p:spPr>
          <a:xfrm>
            <a:off x="368130" y="1229434"/>
            <a:ext cx="839018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600" b="1" smtClean="0">
                <a:latin typeface="Montserrat" panose="00000500000000000000" pitchFamily="2" charset="0"/>
                <a:ea typeface="+mj-ea"/>
                <a:cs typeface="+mj-cs"/>
              </a:rPr>
              <a:t>Tipos de Bombas </a:t>
            </a:r>
            <a:endParaRPr lang="es-MX" sz="2600" b="1">
              <a:latin typeface="Montserrat" panose="00000500000000000000" pitchFamily="2" charset="0"/>
              <a:ea typeface="+mj-ea"/>
              <a:cs typeface="+mj-cs"/>
            </a:endParaRPr>
          </a:p>
        </p:txBody>
      </p:sp>
      <p:sp>
        <p:nvSpPr>
          <p:cNvPr id="5" name="2 Marcador de contenido"/>
          <p:cNvSpPr txBox="1"/>
          <p:nvPr/>
        </p:nvSpPr>
        <p:spPr>
          <a:xfrm>
            <a:off x="251520" y="2127622"/>
            <a:ext cx="9144000" cy="41044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MX" altLang="es-MX" sz="2200" b="1" smtClean="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Ventajas de la bomba de desplazamiento positivo:</a:t>
            </a:r>
          </a:p>
          <a:p>
            <a:pPr>
              <a:lnSpc>
                <a:spcPct val="90000"/>
              </a:lnSpc>
              <a:buFontTx/>
              <a:buNone/>
            </a:pPr>
            <a:endParaRPr lang="es-MX" altLang="es-MX" sz="2200" b="1" smtClean="0">
              <a:latin typeface="Montserrat" panose="00000500000000000000" pitchFamily="50" charset="0"/>
              <a:ea typeface="ＭＳ Ｐゴシック" pitchFamily="34" charset="-128"/>
              <a:cs typeface="Arial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2200" smtClean="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      a.  No requiere purgar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2200" smtClean="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      b.  Alta capacidad de succión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2200" smtClean="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      c.  No requiere válvula de pie (pichancha)</a:t>
            </a:r>
          </a:p>
          <a:p>
            <a:pPr>
              <a:lnSpc>
                <a:spcPct val="90000"/>
              </a:lnSpc>
              <a:buFontTx/>
              <a:buNone/>
            </a:pPr>
            <a:endParaRPr lang="es-MX" altLang="es-MX" sz="2200" b="1" smtClean="0">
              <a:latin typeface="Montserrat" panose="00000500000000000000" pitchFamily="50" charset="0"/>
              <a:ea typeface="ＭＳ Ｐゴシック" pitchFamily="34" charset="-128"/>
              <a:cs typeface="Arial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2200" b="1" smtClean="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Desventajas de la bomba de desplazamiento positivo:</a:t>
            </a:r>
          </a:p>
          <a:p>
            <a:pPr>
              <a:lnSpc>
                <a:spcPct val="90000"/>
              </a:lnSpc>
              <a:buFontTx/>
              <a:buNone/>
            </a:pPr>
            <a:endParaRPr lang="es-MX" altLang="es-MX" sz="2200" smtClean="0">
              <a:latin typeface="Montserrat" panose="00000500000000000000" pitchFamily="50" charset="0"/>
              <a:ea typeface="ＭＳ Ｐゴシック" pitchFamily="34" charset="-128"/>
              <a:cs typeface="Arial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2200" smtClean="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      a. El agua debe estar libre de tierra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2200" smtClean="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      b. Debe regresar al taller para reparación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MX" sz="2200" smtClean="0">
                <a:latin typeface="Montserrat" panose="00000500000000000000" pitchFamily="50" charset="0"/>
                <a:ea typeface="ＭＳ Ｐゴシック" pitchFamily="34" charset="-128"/>
                <a:cs typeface="Arial"/>
              </a:rPr>
              <a:t>      c. Debe tener válvula de alivio de presión</a:t>
            </a:r>
          </a:p>
          <a:p>
            <a:endParaRPr lang="es-MX" altLang="es-MX" sz="2400" smtClean="0">
              <a:latin typeface="Arial"/>
              <a:ea typeface="ＭＳ Ｐゴシック" pitchFamily="34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4920872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20.06.14"/>
  <p:tag name="AS_TITLE" val="Aspose.Slides for .NET 2.0"/>
  <p:tag name="AS_VERSION" val="20.6"/>
</p:tagLst>
</file>

<file path=ppt/theme/theme1.xml><?xml version="1.0" encoding="utf-8"?>
<a:theme xmlns:r="http://schemas.openxmlformats.org/officeDocument/2006/relationships" xmlns:a="http://schemas.openxmlformats.org/drawingml/2006/main" name="Plantilla cursos 20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Hewlett-Packard Company</Company>
  <PresentationFormat>On-screen Show (4:3)</PresentationFormat>
  <Paragraphs>31</Paragraphs>
  <Slides>12</Slides>
  <Notes>0</Notes>
  <TotalTime>129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8">
      <vt:lpstr>Arial</vt:lpstr>
      <vt:lpstr>Calibri</vt:lpstr>
      <vt:lpstr>Montserrat</vt:lpstr>
      <vt:lpstr>ＭＳ Ｐゴシック</vt:lpstr>
      <vt:lpstr>Wingdings</vt:lpstr>
      <vt:lpstr>Plantilla cursos 2020</vt:lpstr>
      <vt:lpstr>S-211Bombas portátiles y uso efectivo del agua </vt:lpstr>
      <vt:lpstr>Unidad 1 Lección A</vt:lpstr>
      <vt:lpstr>Unidad 1 Lección A</vt:lpstr>
      <vt:lpstr>Bomba de desplazamiento positivo</vt:lpstr>
      <vt:lpstr>Bomba Centrifuga</vt:lpstr>
      <vt:lpstr>Bomba de Engrane Rotatorio</vt:lpstr>
      <vt:lpstr>Bomba Centrifuga</vt:lpstr>
      <vt:lpstr>Prueba </vt:lpstr>
      <vt:lpstr>Prueba </vt:lpstr>
      <vt:lpstr>Prueba </vt:lpstr>
      <vt:lpstr>Prueba </vt:lpstr>
      <vt:lpstr>PowerPoint Presentation</vt:lpstr>
    </vt:vector>
  </TitlesOfParts>
  <LinksUpToDate>0</LinksUpToDate>
  <SharedDoc>0</SharedDoc>
  <HyperlinksChanged>0</HyperlinksChanged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Presentación de PowerPoint</dc:title>
  <cp:revision>20</cp:revision>
  <dcterms:created xsi:type="dcterms:W3CDTF">2020-01-21T17:10:45Z</dcterms:created>
  <dcterms:modified xsi:type="dcterms:W3CDTF">2023-05-27T17:08:54Z</dcterms:modified>
</cp:coreProperties>
</file>