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80" r:id="rId4"/>
    <p:sldId id="267" r:id="rId5"/>
    <p:sldId id="319" r:id="rId6"/>
    <p:sldId id="320" r:id="rId7"/>
    <p:sldId id="321" r:id="rId8"/>
    <p:sldId id="322" r:id="rId9"/>
    <p:sldId id="301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260" r:id="rId2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68" d="100"/>
          <a:sy n="68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3" y="548680"/>
            <a:ext cx="7931224" cy="1224136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2 Lección </a:t>
            </a:r>
            <a:r>
              <a:rPr lang="es-MX" dirty="0" smtClean="0">
                <a:solidFill>
                  <a:prstClr val="black"/>
                </a:solidFill>
              </a:rPr>
              <a:t>D</a:t>
            </a:r>
            <a:r>
              <a:rPr lang="es-MX" dirty="0">
                <a:solidFill>
                  <a:prstClr val="black"/>
                </a:solidFill>
              </a:rPr>
              <a:t/>
            </a:r>
            <a:br>
              <a:rPr lang="es-MX" dirty="0">
                <a:solidFill>
                  <a:prstClr val="black"/>
                </a:solidFill>
              </a:rPr>
            </a:br>
            <a:r>
              <a:rPr lang="es-MX" dirty="0">
                <a:solidFill>
                  <a:prstClr val="black"/>
                </a:solidFill>
              </a:rPr>
              <a:t>Bombeo en Serie, paralelo y por </a:t>
            </a:r>
            <a:r>
              <a:rPr lang="es-MX" dirty="0" smtClean="0">
                <a:solidFill>
                  <a:prstClr val="black"/>
                </a:solidFill>
              </a:rPr>
              <a:t>etapas</a:t>
            </a:r>
            <a:endParaRPr lang="es-MX" dirty="0"/>
          </a:p>
        </p:txBody>
      </p:sp>
      <p:pic>
        <p:nvPicPr>
          <p:cNvPr id="1026" name="Picture 2" descr="\\teresa-morquech\F\CAPACITACIÓN\2018\Capacitación Especializada\S-211 Tecate, B.C.S. Noroeste\FOTOS\IMG_25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19" y="1772816"/>
            <a:ext cx="680475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0406" y="1304764"/>
            <a:ext cx="9126446" cy="504056"/>
          </a:xfrm>
        </p:spPr>
        <p:txBody>
          <a:bodyPr/>
          <a:lstStyle/>
          <a:p>
            <a:r>
              <a:rPr lang="es-MX" dirty="0"/>
              <a:t>Bombeo en Etapas 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51520" y="1412776"/>
            <a:ext cx="82153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kumimoji="0" lang="es-MX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74E75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lang="es-MX" altLang="es-MX" sz="2400" kern="0" dirty="0">
                <a:solidFill>
                  <a:srgbClr val="274E75"/>
                </a:solidFill>
                <a:latin typeface="Montserrat" panose="00000500000000000000" pitchFamily="50" charset="0"/>
              </a:rPr>
              <a:t>Primero el agua se mueve a través de una motobomba y se deposita en un tanque, y después entra a una segunda motobomba.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588" y1="73386" x2="27703" y2="82047"/>
                        <a14:foregroundMark x1="33193" y1="46929" x2="35473" y2="46299"/>
                        <a14:foregroundMark x1="62838" y1="58425" x2="68834" y2="53701"/>
                        <a14:foregroundMark x1="61824" y1="51181" x2="66976" y2="50709"/>
                        <a14:foregroundMark x1="95017" y1="15591" x2="97889" y2="1212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506" y="2276872"/>
            <a:ext cx="8292400" cy="444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4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Tanque plegable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2123728" y="2348880"/>
            <a:ext cx="4589748" cy="33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92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Tanque </a:t>
            </a:r>
            <a:r>
              <a:rPr lang="es-MX" dirty="0" err="1" smtClean="0"/>
              <a:t>autosoportado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1043608" y="1897540"/>
            <a:ext cx="698006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84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etapas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844824"/>
            <a:ext cx="8764856" cy="58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b="1" dirty="0">
                <a:latin typeface="Montserrat" panose="00000500000000000000" pitchFamily="2" charset="0"/>
                <a:ea typeface="+mj-ea"/>
                <a:cs typeface="+mj-cs"/>
              </a:rPr>
              <a:t>El bombeo en paralelo es utilizado para: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71600" y="3161010"/>
            <a:ext cx="4163319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Aumentar la presión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Aumentar el </a:t>
            </a: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volúmen</a:t>
            </a: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Las dos anteriores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219200" y="3717032"/>
            <a:ext cx="4216896" cy="60602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259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100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896376"/>
            <a:ext cx="876485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2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El bombeo en serie se usa para: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87624" y="2924944"/>
            <a:ext cx="462819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Incrementar la presión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Aumentar el volumen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Ninguno de los anteriores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15616" y="2852936"/>
            <a:ext cx="4238625" cy="6667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32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896376"/>
            <a:ext cx="876485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3"/>
            </a:pPr>
            <a:r>
              <a:rPr lang="en-US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El </a:t>
            </a:r>
            <a:r>
              <a:rPr lang="en-US" altLang="es-MX" sz="2400" b="1" dirty="0" err="1">
                <a:solidFill>
                  <a:srgbClr val="262626"/>
                </a:solidFill>
                <a:latin typeface="Montserrat" panose="00000500000000000000" pitchFamily="50" charset="0"/>
              </a:rPr>
              <a:t>bombeo</a:t>
            </a:r>
            <a:r>
              <a:rPr lang="en-US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 </a:t>
            </a:r>
            <a:r>
              <a:rPr lang="en-US" altLang="es-MX" sz="2400" b="1" dirty="0" err="1">
                <a:solidFill>
                  <a:srgbClr val="262626"/>
                </a:solidFill>
                <a:latin typeface="Montserrat" panose="00000500000000000000" pitchFamily="50" charset="0"/>
              </a:rPr>
              <a:t>en</a:t>
            </a:r>
            <a:r>
              <a:rPr lang="en-US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 </a:t>
            </a:r>
            <a:r>
              <a:rPr lang="en-US" altLang="es-MX" sz="2400" b="1" dirty="0" err="1">
                <a:solidFill>
                  <a:srgbClr val="262626"/>
                </a:solidFill>
                <a:latin typeface="Montserrat" panose="00000500000000000000" pitchFamily="50" charset="0"/>
              </a:rPr>
              <a:t>etapas</a:t>
            </a:r>
            <a:r>
              <a:rPr lang="en-US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 se </a:t>
            </a:r>
            <a:r>
              <a:rPr lang="en-US" altLang="es-MX" sz="2400" b="1" dirty="0" err="1">
                <a:solidFill>
                  <a:srgbClr val="262626"/>
                </a:solidFill>
                <a:latin typeface="Montserrat" panose="00000500000000000000" pitchFamily="50" charset="0"/>
              </a:rPr>
              <a:t>usa</a:t>
            </a:r>
            <a:r>
              <a:rPr lang="en-US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 para: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84326" y="3946417"/>
            <a:ext cx="4238625" cy="6667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MX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59632" y="2852936"/>
            <a:ext cx="4163319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Aumentar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la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presión</a:t>
            </a:r>
            <a:endParaRPr kumimoji="0" lang="en-US" altLang="es-MX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Aumentar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el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volúmen</a:t>
            </a:r>
            <a:endParaRPr kumimoji="0" lang="en-US" altLang="es-MX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Ninguno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de </a:t>
            </a:r>
            <a:r>
              <a:rPr kumimoji="0" lang="en-US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los</a:t>
            </a:r>
            <a:r>
              <a:rPr kumimoji="0" lang="en-US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dos</a:t>
            </a:r>
          </a:p>
        </p:txBody>
      </p:sp>
    </p:spTree>
    <p:extLst>
      <p:ext uri="{BB962C8B-B14F-4D97-AF65-F5344CB8AC3E}">
        <p14:creationId xmlns:p14="http://schemas.microsoft.com/office/powerpoint/2010/main" val="163881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 autoUpdateAnimBg="0" advAuto="10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896376"/>
            <a:ext cx="876485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Durante las operaciones de bombeo en serie: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71600" y="2725798"/>
            <a:ext cx="69342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motobomba más cercana a la fuente de agua es encendida primero</a:t>
            </a:r>
          </a:p>
          <a:p>
            <a:pPr marL="457200" marR="0" lvl="0" indent="-4572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motobomba más lejana de la fuente de agua es encendida primero</a:t>
            </a:r>
          </a:p>
          <a:p>
            <a:pPr marL="457200" marR="0" lvl="0" indent="-4572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Ambas motobombas son encendidas al mismo tiempo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89" y="2564904"/>
            <a:ext cx="7163421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7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1520" y="1791308"/>
            <a:ext cx="851333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5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¿Cual es el equipo mínimo necesario para hacer fluir 120 GPM en un sistema de bombeo en paralelo a un tanque a 30 metros sobre el nivel de la fuente de agua y a 150 metros de distancia?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10517" y="4509120"/>
            <a:ext cx="675377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Dos juegos de Motobombas Mark 3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330 metros de manguera de  1 ½ pulgadas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356" y="4274919"/>
            <a:ext cx="6834208" cy="153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9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844824"/>
            <a:ext cx="8764856" cy="9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262626"/>
              </a:buClr>
              <a:buFontTx/>
              <a:buAutoNum type="arabicPeriod" startAt="6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La principal razón para establecer bombeo en etapas en lugar de bombeo en serie es: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91703" y="3429000"/>
            <a:ext cx="73914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Ahorrar agua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Reducir el potencial de interrupción del flujo de agua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Reducir la necesidad de equipo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969150"/>
            <a:ext cx="7358510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3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 advAuto="100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80" y="908720"/>
            <a:ext cx="9126446" cy="638944"/>
          </a:xfrm>
        </p:spPr>
        <p:txBody>
          <a:bodyPr/>
          <a:lstStyle/>
          <a:p>
            <a:r>
              <a:rPr lang="es-MX" dirty="0"/>
              <a:t>Prueba de serie, paralelo, y </a:t>
            </a:r>
            <a:r>
              <a:rPr lang="es-MX" dirty="0" smtClean="0"/>
              <a:t>etapas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04975" y="1988625"/>
            <a:ext cx="8764856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  <a:buFontTx/>
              <a:buAutoNum type="arabicPeriod" startAt="7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En el bombeo en paralelo, las válvulas </a:t>
            </a:r>
            <a:r>
              <a:rPr lang="es-MX" altLang="es-MX" sz="2400" b="1" dirty="0" err="1">
                <a:solidFill>
                  <a:srgbClr val="262626"/>
                </a:solidFill>
                <a:latin typeface="Montserrat" panose="00000500000000000000" pitchFamily="50" charset="0"/>
              </a:rPr>
              <a:t>Check</a:t>
            </a: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 y sangrado deben instalarse en el lado de descarga de ambas bombas con el fin de: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71600" y="3560665"/>
            <a:ext cx="7391400" cy="28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Prevenir que una bomba drene hacia la otra</a:t>
            </a:r>
          </a:p>
          <a:p>
            <a:pPr marL="457200" marR="0" lvl="0" indent="-45720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Drenar el tendido de manguera después del uso</a:t>
            </a:r>
          </a:p>
          <a:p>
            <a:pPr marL="457200" marR="0" lvl="0" indent="-45720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Prevenir la presión en la cabeza de la bomba mientras se enciende</a:t>
            </a:r>
          </a:p>
          <a:p>
            <a:pPr marL="457200" marR="0" lvl="0" indent="-45720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 y C son correctas</a:t>
            </a:r>
          </a:p>
          <a:p>
            <a:pPr marL="457200" marR="0" lvl="0" indent="-45720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Todas las </a:t>
            </a:r>
            <a:r>
              <a:rPr kumimoji="0" lang="es-MX" alt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anteriores</a:t>
            </a: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36381"/>
            <a:ext cx="4176464" cy="51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9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 advAuto="1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2D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80795" y="2132856"/>
            <a:ext cx="8764856" cy="113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Identificar los tipos de múltiples configuraciones de motobombas y sus usos.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Revisión de los Objetivos de la Unidad 2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45310" y="1988840"/>
            <a:ext cx="7235825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Identificar las diferentes partes de equipo de bombeo utilizadas en el sistema de abastecimiento</a:t>
            </a:r>
            <a:r>
              <a:rPr lang="es-MX" altLang="es-MX" sz="2400" kern="0" dirty="0" smtClean="0">
                <a:solidFill>
                  <a:prstClr val="black"/>
                </a:solidFill>
                <a:latin typeface="Montserrat" panose="00000500000000000000" pitchFamily="50" charset="0"/>
              </a:rPr>
              <a:t>.</a:t>
            </a:r>
            <a:endParaRPr lang="es-MX" altLang="es-MX" sz="2400" kern="0" dirty="0">
              <a:solidFill>
                <a:prstClr val="black"/>
              </a:solidFill>
              <a:latin typeface="Montserrat" panose="00000500000000000000" pitchFamily="50" charset="0"/>
            </a:endParaRPr>
          </a:p>
          <a:p>
            <a:pPr lvl="0" algn="just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Verificar y describir varias piezas de equipo necesarias para establecer el sistema de bombeo</a:t>
            </a:r>
            <a:r>
              <a:rPr lang="es-MX" altLang="es-MX" sz="2400" kern="0" dirty="0" smtClean="0">
                <a:solidFill>
                  <a:prstClr val="black"/>
                </a:solidFill>
                <a:latin typeface="Montserrat" panose="00000500000000000000" pitchFamily="50" charset="0"/>
              </a:rPr>
              <a:t>.</a:t>
            </a:r>
            <a:endParaRPr lang="es-MX" altLang="es-MX" sz="2400" kern="0" dirty="0">
              <a:solidFill>
                <a:prstClr val="black"/>
              </a:solidFill>
              <a:latin typeface="Montserrat" panose="00000500000000000000" pitchFamily="50" charset="0"/>
            </a:endParaRPr>
          </a:p>
          <a:p>
            <a:pPr lvl="0" algn="just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Discutir y describir cómo la hidráulica afecta las operaciones de bombeo bajo diversas condiciones.</a:t>
            </a:r>
          </a:p>
        </p:txBody>
      </p:sp>
    </p:spTree>
    <p:extLst>
      <p:ext uri="{BB962C8B-B14F-4D97-AF65-F5344CB8AC3E}">
        <p14:creationId xmlns:p14="http://schemas.microsoft.com/office/powerpoint/2010/main" val="310551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Revisión de los Objetivos de la Unidad </a:t>
            </a:r>
            <a:r>
              <a:rPr lang="es-MX" dirty="0" smtClean="0"/>
              <a:t>2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27584" y="2204864"/>
            <a:ext cx="7235825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80000"/>
              </a:lnSpc>
              <a:spcAft>
                <a:spcPts val="1200"/>
              </a:spcAft>
              <a:buClr>
                <a:srgbClr val="262626"/>
              </a:buClr>
              <a:buFont typeface="Verdana" pitchFamily="34" charset="0"/>
              <a:buAutoNum type="arabicPeriod" startAt="4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Resolver varios problemas relacionados con la hidráulica bajo condiciones simuladas.</a:t>
            </a:r>
          </a:p>
          <a:p>
            <a:pPr algn="just" eaLnBrk="1" hangingPunct="1">
              <a:lnSpc>
                <a:spcPct val="80000"/>
              </a:lnSpc>
              <a:spcAft>
                <a:spcPts val="1200"/>
              </a:spcAft>
              <a:buClr>
                <a:srgbClr val="262626"/>
              </a:buClr>
              <a:buFont typeface="Verdana" pitchFamily="34" charset="0"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algn="just" eaLnBrk="1" hangingPunct="1">
              <a:lnSpc>
                <a:spcPct val="80000"/>
              </a:lnSpc>
              <a:spcAft>
                <a:spcPts val="1200"/>
              </a:spcAft>
              <a:buClr>
                <a:srgbClr val="262626"/>
              </a:buClr>
              <a:buFont typeface="Verdana" pitchFamily="34" charset="0"/>
              <a:buAutoNum type="arabicPeriod" startAt="4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Identificar los tipos de las diferentes configuraciones de la bomba y sus usos.</a:t>
            </a:r>
          </a:p>
          <a:p>
            <a:pPr algn="just" eaLnBrk="1" hangingPunct="1">
              <a:lnSpc>
                <a:spcPct val="80000"/>
              </a:lnSpc>
              <a:spcAft>
                <a:spcPts val="1200"/>
              </a:spcAft>
              <a:buClr>
                <a:srgbClr val="262626"/>
              </a:buClr>
              <a:buFont typeface="Verdana" pitchFamily="34" charset="0"/>
              <a:buAutoNum type="arabicPeriod" startAt="4"/>
            </a:pPr>
            <a:endParaRPr lang="es-MX" altLang="es-MX" sz="240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algn="just" eaLnBrk="1" hangingPunct="1">
              <a:lnSpc>
                <a:spcPct val="80000"/>
              </a:lnSpc>
              <a:spcAft>
                <a:spcPts val="1200"/>
              </a:spcAft>
              <a:buClr>
                <a:srgbClr val="262626"/>
              </a:buClr>
              <a:buFont typeface="Verdana" pitchFamily="34" charset="0"/>
              <a:buAutoNum type="arabicPeriod" startAt="4"/>
            </a:pPr>
            <a:r>
              <a:rPr lang="es-MX" altLang="es-MX" sz="2400" dirty="0">
                <a:solidFill>
                  <a:srgbClr val="262626"/>
                </a:solidFill>
                <a:latin typeface="Montserrat" panose="00000500000000000000" pitchFamily="50" charset="0"/>
              </a:rPr>
              <a:t>Describir e identificar los diversos tipos de tendido de mangueras utilizados en ataque inicial y liquidación de incendios.</a:t>
            </a:r>
          </a:p>
        </p:txBody>
      </p:sp>
    </p:spTree>
    <p:extLst>
      <p:ext uri="{BB962C8B-B14F-4D97-AF65-F5344CB8AC3E}">
        <p14:creationId xmlns:p14="http://schemas.microsoft.com/office/powerpoint/2010/main" val="93345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836712"/>
            <a:ext cx="9126446" cy="638944"/>
          </a:xfrm>
        </p:spPr>
        <p:txBody>
          <a:bodyPr/>
          <a:lstStyle/>
          <a:p>
            <a:r>
              <a:rPr lang="es-MX" dirty="0"/>
              <a:t>Planeando instalaciones de motobombas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45678" y="1700808"/>
            <a:ext cx="8892480" cy="496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b="1" dirty="0">
                <a:latin typeface="Montserrat" panose="00000500000000000000" pitchFamily="2" charset="0"/>
                <a:ea typeface="+mj-ea"/>
                <a:cs typeface="+mj-cs"/>
              </a:rPr>
              <a:t>La planeación debe estar basada en</a:t>
            </a:r>
            <a:r>
              <a:rPr lang="es-MX" altLang="es-MX" sz="2400" b="1" dirty="0" smtClean="0">
                <a:latin typeface="Montserrat" panose="00000500000000000000" pitchFamily="2" charset="0"/>
                <a:ea typeface="+mj-ea"/>
                <a:cs typeface="+mj-cs"/>
              </a:rPr>
              <a:t>:</a:t>
            </a:r>
            <a:endParaRPr lang="es-MX" altLang="es-MX" sz="2400" b="1" dirty="0">
              <a:latin typeface="Montserrat" panose="00000500000000000000" pitchFamily="2" charset="0"/>
              <a:ea typeface="+mj-ea"/>
              <a:cs typeface="+mj-cs"/>
            </a:endParaRP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Flujo de agua requerido en el punto donde se utilizará</a:t>
            </a: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Tamaño de la manguera y distancia del tendido de mangueras</a:t>
            </a: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Cambio de elevación</a:t>
            </a: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Disponibilidad de equipo (motobombas, etc.)</a:t>
            </a: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Personal adecuado</a:t>
            </a:r>
          </a:p>
          <a:p>
            <a:pPr marL="342900" lvl="0" indent="-342900" eaLnBrk="1" hangingPunct="1">
              <a:lnSpc>
                <a:spcPct val="150000"/>
              </a:lnSpc>
              <a:spcAft>
                <a:spcPct val="2000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Capacidad o limitaciones de la motobomba</a:t>
            </a:r>
          </a:p>
        </p:txBody>
      </p:sp>
    </p:spTree>
    <p:extLst>
      <p:ext uri="{BB962C8B-B14F-4D97-AF65-F5344CB8AC3E}">
        <p14:creationId xmlns:p14="http://schemas.microsoft.com/office/powerpoint/2010/main" val="141075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37779"/>
            <a:ext cx="9126446" cy="504056"/>
          </a:xfrm>
        </p:spPr>
        <p:txBody>
          <a:bodyPr/>
          <a:lstStyle/>
          <a:p>
            <a:r>
              <a:rPr lang="es-MX" dirty="0"/>
              <a:t>Bombeo en Serie</a:t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323528" y="1556792"/>
            <a:ext cx="82153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74E75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74E75"/>
                </a:solidFill>
                <a:effectLst/>
                <a:uLnTx/>
                <a:uFillTx/>
                <a:latin typeface="Montserrat" panose="00000500000000000000" pitchFamily="50" charset="0"/>
              </a:rPr>
              <a:t>El agua se mueve a través de una motobomba primero, después a través de una segunda motobomba, aumentando la presión.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87" b="98323" l="247" r="99588">
                        <a14:foregroundMark x1="80544" y1="28092" x2="92910" y2="17400"/>
                        <a14:foregroundMark x1="93899" y1="14885" x2="98681" y2="10063"/>
                        <a14:foregroundMark x1="34872" y1="28721" x2="39984" y2="255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3639" y="2782602"/>
            <a:ext cx="7395089" cy="29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8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0406" y="1304764"/>
            <a:ext cx="9126446" cy="504056"/>
          </a:xfrm>
        </p:spPr>
        <p:txBody>
          <a:bodyPr/>
          <a:lstStyle/>
          <a:p>
            <a:r>
              <a:rPr lang="es-MX" dirty="0"/>
              <a:t>Bombeo en Paralelo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323528" y="1484784"/>
            <a:ext cx="82153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kumimoji="0" lang="es-MX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74E75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lang="es-MX" altLang="es-MX" sz="2400" kern="0" dirty="0">
                <a:solidFill>
                  <a:srgbClr val="274E75"/>
                </a:solidFill>
                <a:latin typeface="Montserrat" panose="00000500000000000000" pitchFamily="50" charset="0"/>
              </a:rPr>
              <a:t>El agua se mueve a través de dos motobombas al mismo tiempo, aumentando el volumen.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54" b="100000" l="1673" r="98819">
                        <a14:foregroundMark x1="12894" y1="75153" x2="49606" y2="82362"/>
                        <a14:foregroundMark x1="58661" y1="84202" x2="68701" y2="82669"/>
                        <a14:foregroundMark x1="75591" y1="87577" x2="90650" y2="87423"/>
                        <a14:foregroundMark x1="59843" y1="51840" x2="65945" y2="48006"/>
                        <a14:foregroundMark x1="83169" y1="33589" x2="88484" y2="30061"/>
                        <a14:foregroundMark x1="88780" y1="29755" x2="91831" y2="24540"/>
                        <a14:foregroundMark x1="93898" y1="18865" x2="94291" y2="14264"/>
                        <a14:foregroundMark x1="66437" y1="47239" x2="60728" y2="4954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7057" y="2094384"/>
            <a:ext cx="6668253" cy="427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5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0406" y="1304764"/>
            <a:ext cx="9126446" cy="504056"/>
          </a:xfrm>
        </p:spPr>
        <p:txBody>
          <a:bodyPr/>
          <a:lstStyle/>
          <a:p>
            <a:r>
              <a:rPr lang="es-MX" dirty="0"/>
              <a:t>Bombeo en Etapas 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51520" y="1412776"/>
            <a:ext cx="82153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kumimoji="0" lang="es-MX" alt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274E75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  </a:t>
            </a:r>
            <a:r>
              <a:rPr lang="es-MX" altLang="es-MX" sz="2400" kern="0" dirty="0">
                <a:solidFill>
                  <a:srgbClr val="274E75"/>
                </a:solidFill>
                <a:latin typeface="Montserrat" panose="00000500000000000000" pitchFamily="50" charset="0"/>
              </a:rPr>
              <a:t>Primero el agua se mueve a través de una motobomba y se deposita en un tanque, y después entra a una segunda motobomba.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5" b="98898" l="0" r="98142">
                        <a14:foregroundMark x1="7686" y1="74488" x2="26014" y2="81890"/>
                        <a14:foregroundMark x1="18581" y1="65984" x2="21284" y2="63622"/>
                        <a14:foregroundMark x1="62331" y1="56220" x2="69595" y2="54173"/>
                        <a14:foregroundMark x1="62416" y1="51654" x2="65625" y2="51181"/>
                        <a14:foregroundMark x1="94848" y1="15906" x2="97297" y2="124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5844" y="2204864"/>
            <a:ext cx="8426664" cy="451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17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52802"/>
            <a:ext cx="9126446" cy="504056"/>
          </a:xfrm>
        </p:spPr>
        <p:txBody>
          <a:bodyPr/>
          <a:lstStyle/>
          <a:p>
            <a:r>
              <a:rPr lang="es-MX" dirty="0"/>
              <a:t>Bombeo en Serie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51520" y="1412776"/>
            <a:ext cx="82153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800" kern="0" dirty="0">
                <a:solidFill>
                  <a:srgbClr val="274E75"/>
                </a:solidFill>
              </a:rPr>
              <a:t>El agua se mueve a través de una motobomba primero, después a través de una segunda motobomba, aumentando la presión.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536" r="99129">
                        <a14:foregroundMark x1="80496" y1="29352" x2="86662" y2="22526"/>
                        <a14:foregroundMark x1="86662" y1="23379" x2="92359" y2="16724"/>
                        <a14:foregroundMark x1="94705" y1="13652" x2="97788" y2="10580"/>
                        <a14:foregroundMark x1="35389" y1="28669" x2="40349" y2="2628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26" y="2924944"/>
            <a:ext cx="9096020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74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770348"/>
            <a:ext cx="9126446" cy="504056"/>
          </a:xfrm>
        </p:spPr>
        <p:txBody>
          <a:bodyPr/>
          <a:lstStyle/>
          <a:p>
            <a:r>
              <a:rPr lang="es-MX" dirty="0"/>
              <a:t>Bombeo en Paralelo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51520" y="1412776"/>
            <a:ext cx="821531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262626"/>
              </a:buClr>
            </a:pPr>
            <a:r>
              <a:rPr lang="es-MX" altLang="es-MX" sz="2800" kern="0" dirty="0">
                <a:solidFill>
                  <a:srgbClr val="274E75"/>
                </a:solidFill>
              </a:rPr>
              <a:t>El agua se mueve a través de dos motobombas al mismo tiempo, aumentando el volumen.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59" l="0" r="99013">
                        <a14:foregroundMark x1="16068" y1="74156" x2="40934" y2="79442"/>
                        <a14:foregroundMark x1="41203" y1="79442" x2="55655" y2="86344"/>
                        <a14:foregroundMark x1="56732" y1="86931" x2="66607" y2="83113"/>
                        <a14:foregroundMark x1="84111" y1="88106" x2="90754" y2="87812"/>
                        <a14:foregroundMark x1="59336" y1="51395" x2="66517" y2="48018"/>
                        <a14:foregroundMark x1="88779" y1="30543" x2="93178" y2="21145"/>
                        <a14:foregroundMark x1="93806" y1="15419" x2="96858" y2="4993"/>
                        <a14:foregroundMark x1="69659" y1="66667" x2="70377" y2="60793"/>
                        <a14:foregroundMark x1="55296" y1="50220" x2="58348" y2="48018"/>
                        <a14:foregroundMark x1="60233" y1="50220" x2="66607" y2="464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4812" y="1879912"/>
            <a:ext cx="8143304" cy="497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2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Desempeño de la motobomba Mark 3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46" l="0" r="95291">
                        <a14:foregroundMark x1="14127" y1="3308" x2="13296" y2="85623"/>
                        <a14:foregroundMark x1="21976" y1="88041" x2="75808" y2="87532"/>
                        <a14:foregroundMark x1="21422" y1="1145" x2="74700" y2="83333"/>
                        <a14:backgroundMark x1="40351" y1="6997" x2="72392" y2="54835"/>
                        <a14:backgroundMark x1="27978" y1="1527" x2="39058" y2="132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584" y="1354732"/>
            <a:ext cx="7178604" cy="520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27821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230</TotalTime>
  <Words>682</Words>
  <Application>Microsoft Office PowerPoint</Application>
  <PresentationFormat>On-screen Show (4:3)</PresentationFormat>
  <Paragraphs>72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Calibri</vt:lpstr>
      <vt:lpstr>Montserrat</vt:lpstr>
      <vt:lpstr>Verdana</vt:lpstr>
      <vt:lpstr>Plantilla cursos 2020</vt:lpstr>
      <vt:lpstr>Unidad 2 Lección D Bombeo en Serie, paralelo y por etapas</vt:lpstr>
      <vt:lpstr>Unidad 2D Objetivos</vt:lpstr>
      <vt:lpstr>Planeando instalaciones de motobombas</vt:lpstr>
      <vt:lpstr>Bombeo en Serie  </vt:lpstr>
      <vt:lpstr>Bombeo en Paralelo   </vt:lpstr>
      <vt:lpstr>Bombeo en Etapas    </vt:lpstr>
      <vt:lpstr>Bombeo en Serie    </vt:lpstr>
      <vt:lpstr>Bombeo en Paralelo     </vt:lpstr>
      <vt:lpstr>Desempeño de la motobomba Mark 3</vt:lpstr>
      <vt:lpstr>Bombeo en Etapas    </vt:lpstr>
      <vt:lpstr>Tanque plegable</vt:lpstr>
      <vt:lpstr>Tanque autosoportado</vt:lpstr>
      <vt:lpstr>Prueba de serie, paralelo, y etapas</vt:lpstr>
      <vt:lpstr>Prueba de serie, paralelo, y etapas (cont.)</vt:lpstr>
      <vt:lpstr>Prueba de serie, paralelo, y etapas (cont.)</vt:lpstr>
      <vt:lpstr>Prueba de serie, paralelo, y etapas (cont.)</vt:lpstr>
      <vt:lpstr>Prueba de serie, paralelo, y etapas (cont.)</vt:lpstr>
      <vt:lpstr>Prueba de serie, paralelo, y etapas (cont.)</vt:lpstr>
      <vt:lpstr>Prueba de serie, paralelo, y etapas (cont.)</vt:lpstr>
      <vt:lpstr>Revisión de los Objetivos de la Unidad 2</vt:lpstr>
      <vt:lpstr>Revisión de los Objetivos de la Unidad 2 (cont.)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</cp:lastModifiedBy>
  <cp:revision>27</cp:revision>
  <dcterms:created xsi:type="dcterms:W3CDTF">2020-01-21T17:10:45Z</dcterms:created>
  <dcterms:modified xsi:type="dcterms:W3CDTF">2023-05-27T17:04:35Z</dcterms:modified>
</cp:coreProperties>
</file>