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57" r:id="rId2"/>
    <p:sldId id="259" r:id="rId3"/>
    <p:sldId id="267" r:id="rId4"/>
    <p:sldId id="276" r:id="rId5"/>
    <p:sldId id="277" r:id="rId6"/>
    <p:sldId id="266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298" r:id="rId28"/>
    <p:sldId id="299" r:id="rId29"/>
    <p:sldId id="300" r:id="rId30"/>
    <p:sldId id="301" r:id="rId31"/>
    <p:sldId id="302" r:id="rId32"/>
    <p:sldId id="303" r:id="rId33"/>
    <p:sldId id="304" r:id="rId34"/>
    <p:sldId id="305" r:id="rId35"/>
    <p:sldId id="306" r:id="rId36"/>
    <p:sldId id="307" r:id="rId37"/>
    <p:sldId id="260" r:id="rId3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40" autoAdjust="0"/>
    <p:restoredTop sz="94660"/>
  </p:normalViewPr>
  <p:slideViewPr>
    <p:cSldViewPr>
      <p:cViewPr varScale="1">
        <p:scale>
          <a:sx n="63" d="100"/>
          <a:sy n="63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68BF-7805-470E-8E96-2DF6B192022F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B12FA1-B052-4FAE-8E1D-DE256B054930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329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12FA1-B052-4FAE-8E1D-DE256B054930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9425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mbre del cu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6697"/>
            <a:ext cx="8361961" cy="866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grpSp>
        <p:nvGrpSpPr>
          <p:cNvPr id="8" name="7 Grupo"/>
          <p:cNvGrpSpPr/>
          <p:nvPr/>
        </p:nvGrpSpPr>
        <p:grpSpPr>
          <a:xfrm>
            <a:off x="-36512" y="2010052"/>
            <a:ext cx="9217024" cy="2355052"/>
            <a:chOff x="0" y="1938044"/>
            <a:chExt cx="9217024" cy="2355052"/>
          </a:xfrm>
        </p:grpSpPr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3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  <a14:backgroundMark x1="46426" y1="40844" x2="46426" y2="40844"/>
                          <a14:backgroundMark x1="43001" y1="39474" x2="43001" y2="39474"/>
                          <a14:backgroundMark x1="44950" y1="37336" x2="44950" y2="37336"/>
                          <a14:backgroundMark x1="51388" y1="42215" x2="51388" y2="42215"/>
                          <a14:backgroundMark x1="51388" y1="42105" x2="51388" y2="42105"/>
                          <a14:backgroundMark x1="49970" y1="43037" x2="49970" y2="43037"/>
                          <a14:backgroundMark x1="47903" y1="41996" x2="47903" y2="41996"/>
                          <a14:backgroundMark x1="48021" y1="44627" x2="48021" y2="44627"/>
                          <a14:backgroundMark x1="46899" y1="47094" x2="46899" y2="47094"/>
                          <a14:backgroundMark x1="45600" y1="48026" x2="45600" y2="48026"/>
                          <a14:backgroundMark x1="44064" y1="49726" x2="44064" y2="49726"/>
                          <a14:backgroundMark x1="40933" y1="52083" x2="40933" y2="52083"/>
                          <a14:backgroundMark x1="37921" y1="51645" x2="37921" y2="51645"/>
                          <a14:backgroundMark x1="37921" y1="51645" x2="37921" y2="51645"/>
                          <a14:backgroundMark x1="36858" y1="53070" x2="36858" y2="53070"/>
                          <a14:backgroundMark x1="36090" y1="53180" x2="36090" y2="53180"/>
                          <a14:backgroundMark x1="35204" y1="53783" x2="35204" y2="53783"/>
                          <a14:backgroundMark x1="34022" y1="54496" x2="34022" y2="54496"/>
                          <a14:backgroundMark x1="42233" y1="47697" x2="41701" y2="59704"/>
                          <a14:backgroundMark x1="68222" y1="62281" x2="68222" y2="62281"/>
                          <a14:backgroundMark x1="70585" y1="59868" x2="70585" y2="59868"/>
                          <a14:backgroundMark x1="70998" y1="59156" x2="70998" y2="59156"/>
                          <a14:backgroundMark x1="65269" y1="65296" x2="65269" y2="65296"/>
                          <a14:backgroundMark x1="64146" y1="65844" x2="64146" y2="65844"/>
                          <a14:backgroundMark x1="63024" y1="66667" x2="63024" y2="66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613" t="38230" r="28497" b="34443"/>
            <a:stretch/>
          </p:blipFill>
          <p:spPr>
            <a:xfrm>
              <a:off x="0" y="2035450"/>
              <a:ext cx="1459432" cy="2160240"/>
            </a:xfrm>
            <a:prstGeom prst="rect">
              <a:avLst/>
            </a:prstGeom>
          </p:spPr>
        </p:pic>
        <p:pic>
          <p:nvPicPr>
            <p:cNvPr id="10" name="9 Imagen"/>
            <p:cNvPicPr>
              <a:picLocks noChangeAspect="1"/>
            </p:cNvPicPr>
            <p:nvPr/>
          </p:nvPicPr>
          <p:blipFill rotWithShape="1">
            <a:blip r:embed="rId5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5" t="24335" r="45973" b="50125"/>
            <a:stretch/>
          </p:blipFill>
          <p:spPr>
            <a:xfrm>
              <a:off x="7219371" y="2000018"/>
              <a:ext cx="1997653" cy="2293078"/>
            </a:xfrm>
            <a:prstGeom prst="rect">
              <a:avLst/>
            </a:prstGeom>
          </p:spPr>
        </p:pic>
        <p:grpSp>
          <p:nvGrpSpPr>
            <p:cNvPr id="11" name="10 Grupo"/>
            <p:cNvGrpSpPr/>
            <p:nvPr/>
          </p:nvGrpSpPr>
          <p:grpSpPr>
            <a:xfrm>
              <a:off x="0" y="1938044"/>
              <a:ext cx="9217023" cy="2355052"/>
              <a:chOff x="0" y="1747418"/>
              <a:chExt cx="9217023" cy="2355052"/>
            </a:xfrm>
          </p:grpSpPr>
          <p:sp>
            <p:nvSpPr>
              <p:cNvPr id="12" name="12 Rectángulo"/>
              <p:cNvSpPr/>
              <p:nvPr/>
            </p:nvSpPr>
            <p:spPr>
              <a:xfrm>
                <a:off x="35496" y="1747418"/>
                <a:ext cx="9145016" cy="97406"/>
              </a:xfrm>
              <a:prstGeom prst="rect">
                <a:avLst/>
              </a:prstGeom>
              <a:gradFill>
                <a:gsLst>
                  <a:gs pos="0">
                    <a:srgbClr val="4E232E"/>
                  </a:gs>
                  <a:gs pos="50000">
                    <a:srgbClr val="853B4E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MX"/>
              </a:p>
            </p:txBody>
          </p:sp>
          <p:sp>
            <p:nvSpPr>
              <p:cNvPr id="13" name="12 Rectángulo"/>
              <p:cNvSpPr/>
              <p:nvPr/>
            </p:nvSpPr>
            <p:spPr>
              <a:xfrm>
                <a:off x="23290" y="4005064"/>
                <a:ext cx="9193733" cy="97406"/>
              </a:xfrm>
              <a:prstGeom prst="rect">
                <a:avLst/>
              </a:prstGeom>
              <a:gradFill>
                <a:gsLst>
                  <a:gs pos="0">
                    <a:srgbClr val="4E232E"/>
                  </a:gs>
                  <a:gs pos="50000">
                    <a:srgbClr val="853B4E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MX"/>
              </a:p>
            </p:txBody>
          </p:sp>
          <p:sp>
            <p:nvSpPr>
              <p:cNvPr id="14" name="13 CuadroTexto"/>
              <p:cNvSpPr txBox="1"/>
              <p:nvPr/>
            </p:nvSpPr>
            <p:spPr>
              <a:xfrm>
                <a:off x="0" y="2276872"/>
                <a:ext cx="912644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s-MX" sz="2800" b="1" dirty="0" smtClean="0">
                  <a:latin typeface="Montserrat" panose="00000500000000000000" pitchFamily="2" charset="0"/>
                </a:endParaRPr>
              </a:p>
            </p:txBody>
          </p:sp>
          <p:sp>
            <p:nvSpPr>
              <p:cNvPr id="15" name="14 Rectángulo"/>
              <p:cNvSpPr/>
              <p:nvPr/>
            </p:nvSpPr>
            <p:spPr>
              <a:xfrm>
                <a:off x="17555" y="1916832"/>
                <a:ext cx="9108891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s-MX" sz="2800" b="1" dirty="0">
                    <a:latin typeface="Montserrat" panose="00000500000000000000" pitchFamily="2" charset="0"/>
                  </a:rPr>
                  <a:t>PROGRAMA DE MANEJO DEL FUEGO</a:t>
                </a:r>
              </a:p>
            </p:txBody>
          </p:sp>
        </p:grpSp>
      </p:grpSp>
      <p:grpSp>
        <p:nvGrpSpPr>
          <p:cNvPr id="16" name="15 Grupo"/>
          <p:cNvGrpSpPr/>
          <p:nvPr/>
        </p:nvGrpSpPr>
        <p:grpSpPr>
          <a:xfrm>
            <a:off x="2401534" y="5445224"/>
            <a:ext cx="4267907" cy="1005386"/>
            <a:chOff x="2703102" y="5591966"/>
            <a:chExt cx="4267907" cy="1005386"/>
          </a:xfrm>
        </p:grpSpPr>
        <p:pic>
          <p:nvPicPr>
            <p:cNvPr id="17" name="Picture 2" descr="Resultado de imagen para logo del USFS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3102" y="5661248"/>
              <a:ext cx="860786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Resultado de imagen para logo del NWC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2399" y="5591966"/>
              <a:ext cx="1188610" cy="947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5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61" t="17746" r="29302" b="6661"/>
            <a:stretch/>
          </p:blipFill>
          <p:spPr bwMode="auto">
            <a:xfrm>
              <a:off x="4230063" y="5634672"/>
              <a:ext cx="958503" cy="962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1 Título"/>
          <p:cNvSpPr>
            <a:spLocks noGrp="1"/>
          </p:cNvSpPr>
          <p:nvPr>
            <p:ph type="ctrTitle" hasCustomPrompt="1"/>
          </p:nvPr>
        </p:nvSpPr>
        <p:spPr>
          <a:xfrm>
            <a:off x="685800" y="2751063"/>
            <a:ext cx="7772400" cy="1470025"/>
          </a:xfrm>
        </p:spPr>
        <p:txBody>
          <a:bodyPr>
            <a:norm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dirty="0" smtClean="0"/>
              <a:t>Clave del curso</a:t>
            </a:r>
            <a:br>
              <a:rPr lang="es-ES" dirty="0" smtClean="0"/>
            </a:br>
            <a:r>
              <a:rPr lang="es-ES" dirty="0" smtClean="0"/>
              <a:t>Nombre del curso</a:t>
            </a:r>
            <a:endParaRPr lang="es-MX" dirty="0"/>
          </a:p>
        </p:txBody>
      </p:sp>
      <p:sp>
        <p:nvSpPr>
          <p:cNvPr id="21" name="20 Marcador de posición de imagen"/>
          <p:cNvSpPr>
            <a:spLocks noGrp="1"/>
          </p:cNvSpPr>
          <p:nvPr>
            <p:ph type="pic" sz="quarter" idx="13" hasCustomPrompt="1"/>
          </p:nvPr>
        </p:nvSpPr>
        <p:spPr>
          <a:xfrm>
            <a:off x="611560" y="5445224"/>
            <a:ext cx="1501775" cy="1005386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s-MX" dirty="0" smtClean="0"/>
              <a:t>Logotipo instancia colaboradora</a:t>
            </a:r>
            <a:endParaRPr lang="es-MX" dirty="0"/>
          </a:p>
        </p:txBody>
      </p:sp>
      <p:sp>
        <p:nvSpPr>
          <p:cNvPr id="22" name="20 Marcador de posición de imagen"/>
          <p:cNvSpPr>
            <a:spLocks noGrp="1"/>
          </p:cNvSpPr>
          <p:nvPr>
            <p:ph type="pic" sz="quarter" idx="14" hasCustomPrompt="1"/>
          </p:nvPr>
        </p:nvSpPr>
        <p:spPr>
          <a:xfrm>
            <a:off x="6948264" y="5466577"/>
            <a:ext cx="1501775" cy="1005386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s-MX" dirty="0" smtClean="0"/>
              <a:t>Logotipo instancia colaboradora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08661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úmero y titulo de la unid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8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15" name="14 Marcador de posición de imagen"/>
          <p:cNvSpPr>
            <a:spLocks noGrp="1"/>
          </p:cNvSpPr>
          <p:nvPr>
            <p:ph type="pic" sz="quarter" idx="14"/>
          </p:nvPr>
        </p:nvSpPr>
        <p:spPr>
          <a:xfrm>
            <a:off x="2017713" y="1844675"/>
            <a:ext cx="5091112" cy="3125788"/>
          </a:xfrm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457200" y="629816"/>
            <a:ext cx="8229600" cy="1143000"/>
          </a:xfrm>
        </p:spPr>
        <p:txBody>
          <a:bodyPr>
            <a:no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dirty="0" smtClean="0"/>
              <a:t>Clave del Curso</a:t>
            </a:r>
            <a:br>
              <a:rPr lang="es-ES" dirty="0" smtClean="0"/>
            </a:br>
            <a:r>
              <a:rPr lang="es-ES" dirty="0" smtClean="0"/>
              <a:t>Nombre del curso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3" name="12 Marcador de texto"/>
          <p:cNvSpPr>
            <a:spLocks noGrp="1"/>
          </p:cNvSpPr>
          <p:nvPr>
            <p:ph type="body" sz="quarter" idx="13" hasCustomPrompt="1"/>
          </p:nvPr>
        </p:nvSpPr>
        <p:spPr>
          <a:xfrm>
            <a:off x="467544" y="5012779"/>
            <a:ext cx="8207375" cy="11525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 baseline="0">
                <a:latin typeface="Montserrat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 smtClean="0"/>
              <a:t>Número y nombre de la unidad</a:t>
            </a:r>
          </a:p>
        </p:txBody>
      </p:sp>
    </p:spTree>
    <p:extLst>
      <p:ext uri="{BB962C8B-B14F-4D97-AF65-F5344CB8AC3E}">
        <p14:creationId xmlns:p14="http://schemas.microsoft.com/office/powerpoint/2010/main" val="450969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5 Grupo"/>
          <p:cNvGrpSpPr/>
          <p:nvPr userDrawn="1"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7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8" name="7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179512" y="1268760"/>
            <a:ext cx="8784976" cy="5112568"/>
          </a:xfrm>
        </p:spPr>
        <p:txBody>
          <a:bodyPr anchor="t">
            <a:noAutofit/>
          </a:bodyPr>
          <a:lstStyle>
            <a:lvl1pPr algn="just">
              <a:defRPr sz="2000">
                <a:latin typeface="Montserrat" panose="00000500000000000000" pitchFamily="2" charset="0"/>
              </a:defRPr>
            </a:lvl1pPr>
          </a:lstStyle>
          <a:p>
            <a:r>
              <a:rPr lang="es-MX" dirty="0" smtClean="0"/>
              <a:t>Contenido</a:t>
            </a:r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9" name="8 CuadroTexto"/>
          <p:cNvSpPr txBox="1"/>
          <p:nvPr userDrawn="1"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0" name="1 Título"/>
          <p:cNvSpPr txBox="1">
            <a:spLocks/>
          </p:cNvSpPr>
          <p:nvPr userDrawn="1"/>
        </p:nvSpPr>
        <p:spPr>
          <a:xfrm>
            <a:off x="179512" y="502070"/>
            <a:ext cx="8784976" cy="6946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just" defTabSz="9144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j-ea"/>
                <a:cs typeface="+mj-cs"/>
              </a:defRPr>
            </a:lvl1pPr>
          </a:lstStyle>
          <a:p>
            <a:r>
              <a:rPr lang="es-ES" sz="2400" b="1" dirty="0" smtClean="0"/>
              <a:t>Titulo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3178549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8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1" name="1 Título"/>
          <p:cNvSpPr>
            <a:spLocks noGrp="1"/>
          </p:cNvSpPr>
          <p:nvPr>
            <p:ph type="title" hasCustomPrompt="1"/>
          </p:nvPr>
        </p:nvSpPr>
        <p:spPr>
          <a:xfrm>
            <a:off x="0" y="836712"/>
            <a:ext cx="9126446" cy="638944"/>
          </a:xfrm>
        </p:spPr>
        <p:txBody>
          <a:bodyPr>
            <a:no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dirty="0" smtClean="0"/>
              <a:t>Titulo</a:t>
            </a:r>
            <a:endParaRPr lang="es-MX" dirty="0"/>
          </a:p>
        </p:txBody>
      </p:sp>
      <p:sp>
        <p:nvSpPr>
          <p:cNvPr id="17" name="16 Marcador de posición de imagen"/>
          <p:cNvSpPr>
            <a:spLocks noGrp="1"/>
          </p:cNvSpPr>
          <p:nvPr>
            <p:ph type="pic" sz="quarter" idx="13"/>
          </p:nvPr>
        </p:nvSpPr>
        <p:spPr>
          <a:xfrm>
            <a:off x="468313" y="1988840"/>
            <a:ext cx="8351837" cy="3887787"/>
          </a:xfrm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4502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9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10" name="9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3" name="12 Marcador de posición de imagen"/>
          <p:cNvSpPr>
            <a:spLocks noGrp="1"/>
          </p:cNvSpPr>
          <p:nvPr>
            <p:ph type="pic" sz="quarter" idx="13" hasCustomPrompt="1"/>
          </p:nvPr>
        </p:nvSpPr>
        <p:spPr>
          <a:xfrm>
            <a:off x="71883" y="574253"/>
            <a:ext cx="8964613" cy="616711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s-MX" dirty="0" smtClean="0"/>
              <a:t>Imagen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584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11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12" name="11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13" name="12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5" name="14 Marcador de medios"/>
          <p:cNvSpPr>
            <a:spLocks noGrp="1"/>
          </p:cNvSpPr>
          <p:nvPr>
            <p:ph type="media" sz="quarter" idx="13"/>
          </p:nvPr>
        </p:nvSpPr>
        <p:spPr>
          <a:xfrm>
            <a:off x="107950" y="573360"/>
            <a:ext cx="8928100" cy="6096000"/>
          </a:xfrm>
        </p:spPr>
        <p:txBody>
          <a:bodyPr/>
          <a:lstStyle/>
          <a:p>
            <a:r>
              <a:rPr lang="es-ES" smtClean="0"/>
              <a:t>Haga clic en el icono para agregar medios</a:t>
            </a:r>
            <a:endParaRPr lang="es-MX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1002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1" name="12 Rectángulo"/>
          <p:cNvSpPr/>
          <p:nvPr/>
        </p:nvSpPr>
        <p:spPr>
          <a:xfrm>
            <a:off x="-25444" y="404664"/>
            <a:ext cx="9126446" cy="97406"/>
          </a:xfrm>
          <a:prstGeom prst="rect">
            <a:avLst/>
          </a:prstGeom>
          <a:gradFill>
            <a:gsLst>
              <a:gs pos="0">
                <a:srgbClr val="4E232E"/>
              </a:gs>
              <a:gs pos="50000">
                <a:srgbClr val="853B4E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/>
          </a:p>
        </p:txBody>
      </p:sp>
      <p:sp>
        <p:nvSpPr>
          <p:cNvPr id="12" name="11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20" t="15264" r="36575" b="8083"/>
          <a:stretch/>
        </p:blipFill>
        <p:spPr bwMode="auto">
          <a:xfrm>
            <a:off x="2036690" y="1207790"/>
            <a:ext cx="5002177" cy="4957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2712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9098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3" r:id="rId4"/>
    <p:sldLayoutId id="2147483664" r:id="rId5"/>
    <p:sldLayoutId id="2147483665" r:id="rId6"/>
    <p:sldLayoutId id="2147483666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683568" y="980728"/>
            <a:ext cx="7931224" cy="1152128"/>
          </a:xfrm>
        </p:spPr>
        <p:txBody>
          <a:bodyPr/>
          <a:lstStyle/>
          <a:p>
            <a:r>
              <a:rPr lang="es-MX" dirty="0">
                <a:solidFill>
                  <a:prstClr val="black"/>
                </a:solidFill>
              </a:rPr>
              <a:t>Hidráulica</a:t>
            </a:r>
            <a:br>
              <a:rPr lang="es-MX" dirty="0">
                <a:solidFill>
                  <a:prstClr val="black"/>
                </a:solidFill>
              </a:rPr>
            </a:br>
            <a:r>
              <a:rPr lang="es-MX" dirty="0">
                <a:solidFill>
                  <a:prstClr val="black"/>
                </a:solidFill>
              </a:rPr>
              <a:t>Unidad 2 Lección </a:t>
            </a:r>
            <a:r>
              <a:rPr lang="es-MX" dirty="0" smtClean="0">
                <a:solidFill>
                  <a:prstClr val="black"/>
                </a:solidFill>
              </a:rPr>
              <a:t>C</a:t>
            </a:r>
            <a:r>
              <a:rPr lang="es-MX" dirty="0">
                <a:solidFill>
                  <a:prstClr val="black"/>
                </a:solidFill>
              </a:rPr>
              <a:t/>
            </a:r>
            <a:br>
              <a:rPr lang="es-MX" dirty="0">
                <a:solidFill>
                  <a:prstClr val="black"/>
                </a:solidFill>
              </a:rPr>
            </a:br>
            <a:r>
              <a:rPr lang="es-MX" dirty="0">
                <a:solidFill>
                  <a:prstClr val="black"/>
                </a:solidFill>
              </a:rPr>
              <a:t/>
            </a:r>
            <a:br>
              <a:rPr lang="es-MX" dirty="0">
                <a:solidFill>
                  <a:prstClr val="black"/>
                </a:solidFill>
              </a:rPr>
            </a:br>
            <a:endParaRPr lang="es-MX" dirty="0"/>
          </a:p>
        </p:txBody>
      </p:sp>
      <p:pic>
        <p:nvPicPr>
          <p:cNvPr id="2050" name="Picture 2" descr="\\teresa-morquech\F\CAPACITACIÓN\2018\Capacitación Especializada\S-211 Tecate, B.C.S. Noroeste\FOTOS\IMG_23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00807"/>
            <a:ext cx="6984776" cy="4656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535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1781944"/>
            <a:ext cx="9126446" cy="638944"/>
          </a:xfrm>
        </p:spPr>
        <p:txBody>
          <a:bodyPr/>
          <a:lstStyle/>
          <a:p>
            <a:r>
              <a:rPr lang="es-MX" dirty="0"/>
              <a:t>Ejemplo – Determinando la presión de </a:t>
            </a:r>
            <a:r>
              <a:rPr lang="es-MX" dirty="0" smtClean="0"/>
              <a:t>bomba</a:t>
            </a:r>
            <a:br>
              <a:rPr lang="es-MX" dirty="0" smtClean="0"/>
            </a:br>
            <a:r>
              <a:rPr lang="es-MX" b="0" dirty="0" smtClean="0"/>
              <a:t>(cont.)</a:t>
            </a:r>
            <a:r>
              <a:rPr lang="es-MX" b="0" dirty="0"/>
              <a:t/>
            </a:r>
            <a:br>
              <a:rPr lang="es-MX" b="0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39552" y="2420888"/>
            <a:ext cx="8143875" cy="2829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>
              <a:lnSpc>
                <a:spcPct val="90000"/>
              </a:lnSpc>
              <a:spcBef>
                <a:spcPct val="20000"/>
              </a:spcBef>
              <a:spcAft>
                <a:spcPct val="45000"/>
              </a:spcAft>
              <a:buClr>
                <a:srgbClr val="262626"/>
              </a:buClr>
              <a:buFontTx/>
              <a:buAutoNum type="arabicPeriod" startAt="4"/>
            </a:pPr>
            <a:r>
              <a:rPr lang="es-MX" altLang="es-MX" sz="2400" dirty="0">
                <a:solidFill>
                  <a:srgbClr val="262626"/>
                </a:solidFill>
                <a:latin typeface="Montserrat" panose="00000500000000000000" pitchFamily="50" charset="0"/>
              </a:rPr>
              <a:t>Determine sus </a:t>
            </a:r>
            <a:r>
              <a:rPr lang="es-MX" altLang="es-MX" sz="2400" dirty="0" err="1">
                <a:solidFill>
                  <a:srgbClr val="262626"/>
                </a:solidFill>
                <a:latin typeface="Montserrat" panose="00000500000000000000" pitchFamily="50" charset="0"/>
              </a:rPr>
              <a:t>gpm</a:t>
            </a:r>
            <a:r>
              <a:rPr lang="es-MX" altLang="es-MX" sz="2400" dirty="0">
                <a:solidFill>
                  <a:srgbClr val="262626"/>
                </a:solidFill>
                <a:latin typeface="Montserrat" panose="00000500000000000000" pitchFamily="50" charset="0"/>
              </a:rPr>
              <a:t>. (29)</a:t>
            </a: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spcAft>
                <a:spcPct val="45000"/>
              </a:spcAft>
              <a:buClr>
                <a:srgbClr val="262626"/>
              </a:buClr>
              <a:buFontTx/>
              <a:buAutoNum type="arabicPeriod" startAt="5"/>
            </a:pPr>
            <a:r>
              <a:rPr lang="es-MX" altLang="es-MX" sz="2400" dirty="0">
                <a:solidFill>
                  <a:srgbClr val="262626"/>
                </a:solidFill>
                <a:latin typeface="Montserrat" panose="00000500000000000000" pitchFamily="50" charset="0"/>
              </a:rPr>
              <a:t>Determine las libras por pulgada cuadrada (PSI) por 30 m de manguera (use manguera de 1½ pulgada).</a:t>
            </a: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spcAft>
                <a:spcPct val="45000"/>
              </a:spcAft>
              <a:buClr>
                <a:srgbClr val="262626"/>
              </a:buClr>
            </a:pPr>
            <a:r>
              <a:rPr lang="es-MX" altLang="es-MX" sz="2400" dirty="0">
                <a:solidFill>
                  <a:srgbClr val="262626"/>
                </a:solidFill>
                <a:latin typeface="Montserrat" panose="00000500000000000000" pitchFamily="50" charset="0"/>
              </a:rPr>
              <a:t>6.	Usted tiene aproximadamente 2 </a:t>
            </a:r>
            <a:r>
              <a:rPr lang="es-MX" altLang="es-MX" sz="2400" dirty="0" err="1">
                <a:solidFill>
                  <a:srgbClr val="262626"/>
                </a:solidFill>
                <a:latin typeface="Montserrat" panose="00000500000000000000" pitchFamily="50" charset="0"/>
              </a:rPr>
              <a:t>lbs</a:t>
            </a:r>
            <a:r>
              <a:rPr lang="es-MX" altLang="es-MX" sz="2400" dirty="0">
                <a:solidFill>
                  <a:srgbClr val="262626"/>
                </a:solidFill>
                <a:latin typeface="Montserrat" panose="00000500000000000000" pitchFamily="50" charset="0"/>
              </a:rPr>
              <a:t>. de pérdida de fricción por 30 m de manguera de 1½ pulgada.</a:t>
            </a:r>
          </a:p>
        </p:txBody>
      </p:sp>
    </p:spTree>
    <p:extLst>
      <p:ext uri="{BB962C8B-B14F-4D97-AF65-F5344CB8AC3E}">
        <p14:creationId xmlns:p14="http://schemas.microsoft.com/office/powerpoint/2010/main" val="411787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1781944"/>
            <a:ext cx="9126446" cy="638944"/>
          </a:xfrm>
        </p:spPr>
        <p:txBody>
          <a:bodyPr/>
          <a:lstStyle/>
          <a:p>
            <a:r>
              <a:rPr lang="es-MX" dirty="0"/>
              <a:t>Ejemplo – Determinando la presión de </a:t>
            </a:r>
            <a:r>
              <a:rPr lang="es-MX" dirty="0" smtClean="0"/>
              <a:t>bomba</a:t>
            </a:r>
            <a:br>
              <a:rPr lang="es-MX" dirty="0" smtClean="0"/>
            </a:br>
            <a:r>
              <a:rPr lang="es-MX" b="0" dirty="0" smtClean="0"/>
              <a:t>(cont.)</a:t>
            </a:r>
            <a:r>
              <a:rPr lang="es-MX" b="0" dirty="0"/>
              <a:t/>
            </a:r>
            <a:br>
              <a:rPr lang="es-MX" b="0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83568" y="2492896"/>
            <a:ext cx="7704856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81000" marR="0" lvl="0" indent="-3810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PV    = 50 Presión de Boquilla</a:t>
            </a:r>
          </a:p>
          <a:p>
            <a:pPr marL="381000" marR="0" lvl="0" indent="-3810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± C   =   0 (sin cabeza)</a:t>
            </a:r>
          </a:p>
          <a:p>
            <a:pPr marL="381000" marR="0" lvl="0" indent="-3810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+ PF =   2 (Pérdida de Fricción por 30 m de manguera de 1½ </a:t>
            </a:r>
            <a:r>
              <a:rPr kumimoji="0" lang="es-MX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pulg</a:t>
            </a: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)</a:t>
            </a:r>
          </a:p>
          <a:p>
            <a:pPr marL="381000" marR="0" lvl="0" indent="-3810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+ A   =   0 (no suministrados)</a:t>
            </a:r>
          </a:p>
          <a:p>
            <a:pPr marL="381000" marR="0" lvl="0" indent="-3810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PB   = 52 PSI para obtener 50 PSI a través de	30 m de manguera de 1½ </a:t>
            </a:r>
            <a:r>
              <a:rPr kumimoji="0" lang="es-MX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pulg</a:t>
            </a:r>
            <a:endParaRPr kumimoji="0" lang="es-MX" altLang="es-MX" sz="24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Montserrat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56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54" y="1772816"/>
            <a:ext cx="9126446" cy="638944"/>
          </a:xfrm>
        </p:spPr>
        <p:txBody>
          <a:bodyPr/>
          <a:lstStyle/>
          <a:p>
            <a:r>
              <a:rPr lang="es-MX" dirty="0"/>
              <a:t>Determinando la presión de bomba en un tendido progresivo de mangueras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3189" t="12324" r="5296" b="17101"/>
          <a:stretch/>
        </p:blipFill>
        <p:spPr>
          <a:xfrm>
            <a:off x="380999" y="2447925"/>
            <a:ext cx="8296275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34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54" y="1772816"/>
            <a:ext cx="9126446" cy="638944"/>
          </a:xfrm>
        </p:spPr>
        <p:txBody>
          <a:bodyPr/>
          <a:lstStyle/>
          <a:p>
            <a:r>
              <a:rPr lang="es-MX" dirty="0"/>
              <a:t>Ejercicio 1 – Cálculo Hidráulico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23528" y="1556792"/>
            <a:ext cx="8712968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81000" marR="0" lvl="0" indent="-381000" algn="just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   </a:t>
            </a: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Está bombeando un tendido de manguera de 1½ pulgadas de 150 m de largo con punta de 5/16 pulgadas. </a:t>
            </a:r>
            <a:b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</a:b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¿Cuál es la PB?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344" y="3284984"/>
            <a:ext cx="8138865" cy="307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46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54" y="1772816"/>
            <a:ext cx="9126446" cy="638944"/>
          </a:xfrm>
        </p:spPr>
        <p:txBody>
          <a:bodyPr/>
          <a:lstStyle/>
          <a:p>
            <a:r>
              <a:rPr lang="es-MX" dirty="0"/>
              <a:t>Ejercicio </a:t>
            </a:r>
            <a:r>
              <a:rPr lang="es-MX" dirty="0" smtClean="0"/>
              <a:t>2 </a:t>
            </a:r>
            <a:r>
              <a:rPr lang="es-MX" dirty="0"/>
              <a:t>– Cálculo Hidráulico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79512" y="1674230"/>
            <a:ext cx="8784976" cy="836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81000" marR="0" lvl="0" indent="-381000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  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Está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bombeando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180 m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en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manguera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de 1½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pulg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, 15 m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arriba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de la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bomba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con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una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punta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de 3/8 de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pulg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. </a:t>
            </a:r>
            <a:endParaRPr kumimoji="0" lang="en-US" altLang="es-MX" sz="2400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Montserrat" panose="00000500000000000000" pitchFamily="50" charset="0"/>
            </a:endParaRPr>
          </a:p>
          <a:p>
            <a:pPr marL="381000" marR="0" lvl="0" indent="-381000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n-US" altLang="es-MX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¿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Cuál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es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la PB?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6" y="3284984"/>
            <a:ext cx="9144000" cy="3026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51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54" y="1700808"/>
            <a:ext cx="9126446" cy="638944"/>
          </a:xfrm>
        </p:spPr>
        <p:txBody>
          <a:bodyPr/>
          <a:lstStyle/>
          <a:p>
            <a:r>
              <a:rPr lang="es-MX" dirty="0"/>
              <a:t>(Repaso del flujo de agua y pérdida por fricción)</a:t>
            </a:r>
            <a:br>
              <a:rPr lang="es-MX" dirty="0"/>
            </a:br>
            <a:r>
              <a:rPr lang="es-MX" dirty="0"/>
              <a:t>Flujo de Agua en manguera de 1½”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253" t="7250" r="4651" b="14475"/>
          <a:stretch/>
        </p:blipFill>
        <p:spPr>
          <a:xfrm>
            <a:off x="457199" y="2343150"/>
            <a:ext cx="8496301" cy="2381250"/>
          </a:xfrm>
          <a:prstGeom prst="rect">
            <a:avLst/>
          </a:prstGeom>
        </p:spPr>
      </p:pic>
      <p:sp>
        <p:nvSpPr>
          <p:cNvPr id="7" name="Rectangle 10"/>
          <p:cNvSpPr txBox="1">
            <a:spLocks noChangeArrowheads="1"/>
          </p:cNvSpPr>
          <p:nvPr/>
        </p:nvSpPr>
        <p:spPr bwMode="auto">
          <a:xfrm>
            <a:off x="50082" y="5517232"/>
            <a:ext cx="9108504" cy="92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81000" marR="0" lvl="0" indent="-3810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   </a:t>
            </a: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Los GPM disminuyen mientras el agua se mueve hacia el final del tendido de manguera.</a:t>
            </a:r>
          </a:p>
        </p:txBody>
      </p:sp>
    </p:spTree>
    <p:extLst>
      <p:ext uri="{BB962C8B-B14F-4D97-AF65-F5344CB8AC3E}">
        <p14:creationId xmlns:p14="http://schemas.microsoft.com/office/powerpoint/2010/main" val="237167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17025" y="1925960"/>
            <a:ext cx="9126446" cy="638944"/>
          </a:xfrm>
        </p:spPr>
        <p:txBody>
          <a:bodyPr/>
          <a:lstStyle/>
          <a:p>
            <a:r>
              <a:rPr lang="es-MX" dirty="0"/>
              <a:t>(Repaso) </a:t>
            </a:r>
            <a:br>
              <a:rPr lang="es-MX" dirty="0"/>
            </a:br>
            <a:r>
              <a:rPr lang="es-MX" dirty="0"/>
              <a:t>Flujo de Agua y Pérdida por Fricción en Manguera de 1½”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2262" t="8041" r="5030" b="15616"/>
          <a:stretch/>
        </p:blipFill>
        <p:spPr>
          <a:xfrm>
            <a:off x="314325" y="2752725"/>
            <a:ext cx="8477250" cy="246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83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108520" y="2276872"/>
            <a:ext cx="9126446" cy="638944"/>
          </a:xfrm>
        </p:spPr>
        <p:txBody>
          <a:bodyPr/>
          <a:lstStyle/>
          <a:p>
            <a:r>
              <a:rPr lang="es-MX" dirty="0"/>
              <a:t>Ejercicio 3 – Cálculos Hidráulicos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sz="2200" b="0" dirty="0"/>
              <a:t>Usted está bombeando 90 m en manguera de 1½ </a:t>
            </a:r>
            <a:r>
              <a:rPr lang="es-MX" sz="2200" b="0" dirty="0" err="1"/>
              <a:t>pulg</a:t>
            </a:r>
            <a:r>
              <a:rPr lang="es-MX" sz="2200" b="0" dirty="0"/>
              <a:t>, 15 m a través de una “Y” de dos secciones con manguera de 1 </a:t>
            </a:r>
            <a:r>
              <a:rPr lang="es-MX" sz="2200" b="0" dirty="0" err="1"/>
              <a:t>pulg</a:t>
            </a:r>
            <a:r>
              <a:rPr lang="es-MX" sz="2200" b="0" dirty="0"/>
              <a:t>., cada una de 30 m de largo con puntas de ¼ de pulgada (recordar que las puntas son de 50 PSI ¿Cuál es la PB? </a:t>
            </a:r>
            <a:br>
              <a:rPr lang="es-MX" sz="2200" b="0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2053" t="8029" r="4509" b="14953"/>
          <a:stretch/>
        </p:blipFill>
        <p:spPr>
          <a:xfrm>
            <a:off x="295274" y="3581401"/>
            <a:ext cx="8543925" cy="215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37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56792"/>
            <a:ext cx="9126446" cy="638944"/>
          </a:xfrm>
        </p:spPr>
        <p:txBody>
          <a:bodyPr/>
          <a:lstStyle/>
          <a:p>
            <a:r>
              <a:rPr lang="es-MX" dirty="0"/>
              <a:t>Ejercicio 4 – Cálculos Hidráulicos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107504" y="1765948"/>
            <a:ext cx="3215047" cy="470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s-MX" altLang="es-MX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  <a:ea typeface="ＭＳ Ｐゴシック" pitchFamily="34" charset="-128"/>
              </a:rPr>
              <a:t>Usted está bombeando 300 m de manguera de  1½ pulgadas a través de una “Y” de 2 salidas de secciones de manguera de 30 m de 1 pulgada, </a:t>
            </a:r>
            <a:br>
              <a:rPr kumimoji="0" lang="es-MX" altLang="es-MX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  <a:ea typeface="ＭＳ Ｐゴシック" pitchFamily="34" charset="-128"/>
              </a:rPr>
            </a:br>
            <a:r>
              <a:rPr kumimoji="0" lang="es-MX" altLang="es-MX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  <a:ea typeface="ＭＳ Ｐゴシック" pitchFamily="34" charset="-128"/>
              </a:rPr>
              <a:t>con puntas de 3/8 de  pulgada, 40 m sobre </a:t>
            </a:r>
            <a:br>
              <a:rPr kumimoji="0" lang="es-MX" altLang="es-MX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  <a:ea typeface="ＭＳ Ｐゴシック" pitchFamily="34" charset="-128"/>
              </a:rPr>
            </a:br>
            <a:r>
              <a:rPr kumimoji="0" lang="es-MX" altLang="es-MX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  <a:ea typeface="ＭＳ Ｐゴシック" pitchFamily="34" charset="-128"/>
              </a:rPr>
              <a:t>el nivel de la motobomba.</a:t>
            </a:r>
          </a:p>
          <a:p>
            <a:pPr marL="0" marR="0" lvl="0" indent="0" algn="just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s-MX" altLang="es-MX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  <a:ea typeface="ＭＳ Ｐゴシック" pitchFamily="34" charset="-128"/>
              </a:rPr>
              <a:t>  </a:t>
            </a:r>
            <a:br>
              <a:rPr kumimoji="0" lang="es-MX" altLang="es-MX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  <a:ea typeface="ＭＳ Ｐゴシック" pitchFamily="34" charset="-128"/>
              </a:rPr>
            </a:br>
            <a:r>
              <a:rPr kumimoji="0" lang="es-MX" altLang="es-MX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  <a:ea typeface="ＭＳ Ｐゴシック" pitchFamily="34" charset="-128"/>
              </a:rPr>
              <a:t>¿Cual es la PB?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055" y="1623881"/>
            <a:ext cx="5803895" cy="498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55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56792"/>
            <a:ext cx="9126446" cy="638944"/>
          </a:xfrm>
        </p:spPr>
        <p:txBody>
          <a:bodyPr/>
          <a:lstStyle/>
          <a:p>
            <a:r>
              <a:rPr lang="es-MX" dirty="0"/>
              <a:t>Ejercicio </a:t>
            </a:r>
            <a:r>
              <a:rPr lang="es-MX" dirty="0" smtClean="0"/>
              <a:t>5 </a:t>
            </a:r>
            <a:r>
              <a:rPr lang="es-MX" dirty="0"/>
              <a:t>– Cálculos Hidráulicos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107504" y="1765948"/>
            <a:ext cx="3215047" cy="439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90000"/>
              </a:lnSpc>
              <a:spcBef>
                <a:spcPct val="20000"/>
              </a:spcBef>
              <a:buClr>
                <a:srgbClr val="262626"/>
              </a:buClr>
            </a:pPr>
            <a:r>
              <a:rPr lang="es-MX" altLang="es-MX" sz="2200" kern="0" dirty="0">
                <a:solidFill>
                  <a:srgbClr val="262626"/>
                </a:solidFill>
                <a:latin typeface="Montserrat" panose="00000500000000000000" pitchFamily="50" charset="0"/>
                <a:ea typeface="ＭＳ Ｐゴシック" pitchFamily="34" charset="-128"/>
              </a:rPr>
              <a:t>Esta usted bombeando hacia un tendido con el primer lateral a 500 m. Tiene usted otros 30 metros de manguera de 1½  pulgadas en otra lateral.  Las dos laterales tienen puntas de 3/8.  </a:t>
            </a:r>
            <a:br>
              <a:rPr lang="es-MX" altLang="es-MX" sz="2200" kern="0" dirty="0">
                <a:solidFill>
                  <a:srgbClr val="262626"/>
                </a:solidFill>
                <a:latin typeface="Montserrat" panose="00000500000000000000" pitchFamily="50" charset="0"/>
                <a:ea typeface="ＭＳ Ｐゴシック" pitchFamily="34" charset="-128"/>
              </a:rPr>
            </a:br>
            <a:endParaRPr lang="es-MX" altLang="es-MX" sz="2200" kern="0" dirty="0">
              <a:solidFill>
                <a:srgbClr val="262626"/>
              </a:solidFill>
              <a:latin typeface="Montserrat" panose="00000500000000000000" pitchFamily="50" charset="0"/>
              <a:ea typeface="ＭＳ Ｐゴシック" pitchFamily="34" charset="-128"/>
            </a:endParaRPr>
          </a:p>
          <a:p>
            <a:pPr lvl="0" algn="just">
              <a:lnSpc>
                <a:spcPct val="90000"/>
              </a:lnSpc>
              <a:spcBef>
                <a:spcPct val="20000"/>
              </a:spcBef>
              <a:buClr>
                <a:srgbClr val="262626"/>
              </a:buClr>
            </a:pPr>
            <a:r>
              <a:rPr lang="es-MX" altLang="es-MX" sz="2200" b="1" kern="0" dirty="0">
                <a:solidFill>
                  <a:srgbClr val="262626"/>
                </a:solidFill>
                <a:latin typeface="Montserrat" panose="00000500000000000000" pitchFamily="50" charset="0"/>
                <a:ea typeface="ＭＳ Ｐゴシック" pitchFamily="34" charset="-128"/>
              </a:rPr>
              <a:t>    ¿Cual es la PB?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96" y="1556792"/>
            <a:ext cx="5407621" cy="502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44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052736"/>
            <a:ext cx="9126446" cy="638944"/>
          </a:xfrm>
        </p:spPr>
        <p:txBody>
          <a:bodyPr/>
          <a:lstStyle/>
          <a:p>
            <a:r>
              <a:rPr lang="es-MX" dirty="0"/>
              <a:t>Unidad </a:t>
            </a:r>
            <a:r>
              <a:rPr lang="es-MX" dirty="0" smtClean="0"/>
              <a:t>2C </a:t>
            </a:r>
            <a:r>
              <a:rPr lang="es-MX" dirty="0"/>
              <a:t>Objetivos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343648" y="2027762"/>
            <a:ext cx="8439150" cy="3564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algn="just" eaLnBrk="1" hangingPunct="1">
              <a:lnSpc>
                <a:spcPct val="150000"/>
              </a:lnSpc>
              <a:spcAft>
                <a:spcPct val="20000"/>
              </a:spcAft>
              <a:buFontTx/>
              <a:buAutoNum type="arabicPeriod"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Discutir y describir cómo la hidráulica afecta las operaciones de bombas bajo diferentes condiciones.</a:t>
            </a:r>
          </a:p>
          <a:p>
            <a:pPr lvl="0" eaLnBrk="1" hangingPunct="1">
              <a:lnSpc>
                <a:spcPct val="150000"/>
              </a:lnSpc>
              <a:spcAft>
                <a:spcPct val="20000"/>
              </a:spcAft>
              <a:buFontTx/>
              <a:buAutoNum type="arabicPeriod"/>
              <a:defRPr/>
            </a:pPr>
            <a:endParaRPr lang="es-MX" altLang="es-MX" sz="2400" dirty="0">
              <a:latin typeface="Montserrat" panose="00000500000000000000" pitchFamily="2" charset="0"/>
              <a:ea typeface="+mj-ea"/>
              <a:cs typeface="+mj-cs"/>
            </a:endParaRPr>
          </a:p>
          <a:p>
            <a:pPr lvl="0" algn="just" eaLnBrk="1" hangingPunct="1">
              <a:lnSpc>
                <a:spcPct val="150000"/>
              </a:lnSpc>
              <a:spcAft>
                <a:spcPct val="20000"/>
              </a:spcAft>
              <a:buFontTx/>
              <a:buAutoNum type="arabicPeriod"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Resolver  diferentes problemas relacionados a hidráulica bajo condiciones simuladas.</a:t>
            </a:r>
          </a:p>
        </p:txBody>
      </p:sp>
    </p:spTree>
    <p:extLst>
      <p:ext uri="{BB962C8B-B14F-4D97-AF65-F5344CB8AC3E}">
        <p14:creationId xmlns:p14="http://schemas.microsoft.com/office/powerpoint/2010/main" val="18407797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56792"/>
            <a:ext cx="9126446" cy="638944"/>
          </a:xfrm>
        </p:spPr>
        <p:txBody>
          <a:bodyPr/>
          <a:lstStyle/>
          <a:p>
            <a:r>
              <a:rPr lang="es-MX" dirty="0"/>
              <a:t>Ejercicio 6</a:t>
            </a:r>
            <a:r>
              <a:rPr lang="es-MX" dirty="0" smtClean="0"/>
              <a:t> </a:t>
            </a:r>
            <a:r>
              <a:rPr lang="es-MX" dirty="0"/>
              <a:t>– Cálculos Hidráulicos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179512" y="1700808"/>
            <a:ext cx="3580838" cy="4798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90000"/>
              </a:lnSpc>
              <a:spcBef>
                <a:spcPct val="20000"/>
              </a:spcBef>
              <a:buClr>
                <a:srgbClr val="262626"/>
              </a:buClr>
            </a:pPr>
            <a:r>
              <a:rPr lang="es-MX" altLang="es-MX" sz="2200" kern="0" dirty="0">
                <a:solidFill>
                  <a:srgbClr val="262626"/>
                </a:solidFill>
                <a:latin typeface="Montserrat" panose="00000500000000000000" pitchFamily="50" charset="0"/>
                <a:ea typeface="ＭＳ Ｐゴシック" pitchFamily="34" charset="-128"/>
              </a:rPr>
              <a:t>Usted tiene 390 m de manguera en paralelo de 1½  pulgadas hacia una  “Y siamesa”. Conectada a la Siamesa hay 60 m de manguera de 1½  pulgadas hacia la primera lateral, otros 30 m de manguera hacia la última lateral. Cada lateral tiene 30 m con una punta de 3/8 de pulgada. </a:t>
            </a:r>
          </a:p>
          <a:p>
            <a:pPr lvl="0" algn="just">
              <a:lnSpc>
                <a:spcPct val="90000"/>
              </a:lnSpc>
              <a:spcBef>
                <a:spcPct val="20000"/>
              </a:spcBef>
              <a:buClr>
                <a:srgbClr val="262626"/>
              </a:buClr>
            </a:pPr>
            <a:r>
              <a:rPr lang="es-MX" altLang="es-MX" sz="2200" b="1" kern="0" dirty="0">
                <a:solidFill>
                  <a:srgbClr val="262626"/>
                </a:solidFill>
                <a:latin typeface="Montserrat" panose="00000500000000000000" pitchFamily="50" charset="0"/>
                <a:ea typeface="ＭＳ Ｐゴシック" pitchFamily="34" charset="-128"/>
              </a:rPr>
              <a:t>    ¿Cual es la PB?</a:t>
            </a:r>
          </a:p>
          <a:p>
            <a:pPr lvl="0" algn="just">
              <a:lnSpc>
                <a:spcPct val="90000"/>
              </a:lnSpc>
              <a:spcBef>
                <a:spcPct val="20000"/>
              </a:spcBef>
              <a:buClr>
                <a:srgbClr val="262626"/>
              </a:buClr>
            </a:pPr>
            <a:r>
              <a:rPr lang="es-MX" altLang="es-MX" sz="2200" kern="0" dirty="0">
                <a:solidFill>
                  <a:srgbClr val="262626"/>
                </a:solidFill>
                <a:latin typeface="Montserrat" panose="00000500000000000000" pitchFamily="50" charset="0"/>
                <a:ea typeface="ＭＳ Ｐゴシック" pitchFamily="34" charset="-128"/>
              </a:rPr>
              <a:t>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3381" y="1876264"/>
            <a:ext cx="5560034" cy="406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72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34050" y="1844824"/>
            <a:ext cx="9126446" cy="638944"/>
          </a:xfrm>
        </p:spPr>
        <p:txBody>
          <a:bodyPr/>
          <a:lstStyle/>
          <a:p>
            <a:r>
              <a:rPr lang="es-MX" dirty="0"/>
              <a:t>Ejercicio </a:t>
            </a:r>
            <a:r>
              <a:rPr lang="es-MX" dirty="0" smtClean="0"/>
              <a:t>7 </a:t>
            </a:r>
            <a:r>
              <a:rPr lang="es-MX" dirty="0"/>
              <a:t>– Determine la presión de la Motobomba: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sz="2200" b="0" dirty="0"/>
              <a:t/>
            </a:r>
            <a:br>
              <a:rPr lang="es-MX" sz="2200" b="0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-108520" y="1871700"/>
            <a:ext cx="9121944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81000" marR="0" lvl="0" indent="-381000" algn="just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s-MX" altLang="es-MX" sz="28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   	</a:t>
            </a: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Está usted bombeando 45 metros de manguera de 3/4 de pulgada a 15 m sobre el nivel de la motobomba a través de una boquilla de patrón variable de 20 GPM ¿Cual es la PB?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3573016"/>
            <a:ext cx="9144000" cy="282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10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761" y="1552228"/>
            <a:ext cx="9126446" cy="638944"/>
          </a:xfrm>
        </p:spPr>
        <p:txBody>
          <a:bodyPr/>
          <a:lstStyle/>
          <a:p>
            <a:r>
              <a:rPr lang="es-MX" dirty="0"/>
              <a:t>Ejercicio </a:t>
            </a:r>
            <a:r>
              <a:rPr lang="es-MX" dirty="0" smtClean="0"/>
              <a:t>8 </a:t>
            </a:r>
            <a:r>
              <a:rPr lang="es-MX" dirty="0"/>
              <a:t>– Cálculos Hidráulicos</a:t>
            </a:r>
            <a:br>
              <a:rPr lang="es-MX" dirty="0"/>
            </a:br>
            <a:r>
              <a:rPr lang="es-MX" sz="2200" b="0" dirty="0"/>
              <a:t/>
            </a:r>
            <a:br>
              <a:rPr lang="es-MX" sz="2200" b="0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-108520" y="1700808"/>
            <a:ext cx="9144000" cy="1804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81000" marR="0" lvl="0" indent="-381000" algn="just" defTabSz="91440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n-US" altLang="es-MX" sz="28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  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Está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usted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bombeando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hacia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un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tendido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de 1½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pulgadas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con la primer lateral a 210 m. 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Usted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tiene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otros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30 m de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manguera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de 1½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pulgadas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hacia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otra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lateral. 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Ambas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laterales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tienen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puntas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de ¼ de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pulgada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y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están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7 metros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por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debajo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del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nivel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de la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motobomba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. ¿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Cual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es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la PB?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3861048"/>
            <a:ext cx="9144000" cy="261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81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761" y="1552228"/>
            <a:ext cx="9126446" cy="638944"/>
          </a:xfrm>
        </p:spPr>
        <p:txBody>
          <a:bodyPr/>
          <a:lstStyle/>
          <a:p>
            <a:r>
              <a:rPr lang="es-MX" dirty="0"/>
              <a:t>Ejercicio 9</a:t>
            </a:r>
            <a:r>
              <a:rPr lang="es-MX" dirty="0" smtClean="0"/>
              <a:t> </a:t>
            </a:r>
            <a:r>
              <a:rPr lang="es-MX" dirty="0"/>
              <a:t>– Cálculos Hidráulicos</a:t>
            </a:r>
            <a:br>
              <a:rPr lang="es-MX" dirty="0"/>
            </a:br>
            <a:r>
              <a:rPr lang="es-MX" sz="2200" b="0" dirty="0"/>
              <a:t/>
            </a:r>
            <a:br>
              <a:rPr lang="es-MX" sz="2200" b="0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/>
        </p:nvSpPr>
        <p:spPr bwMode="auto">
          <a:xfrm>
            <a:off x="12736" y="1535230"/>
            <a:ext cx="9144000" cy="3073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algn="just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Está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usted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bombeando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hacia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un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tendido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de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manguera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de 1½ 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pulgadas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con la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primera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lateral a 210 m. El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tendido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avanza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sobre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una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loma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con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una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elevación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de 15 metros,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continúa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bajando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25 m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hacia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un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valle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, y </a:t>
            </a:r>
            <a:r>
              <a:rPr kumimoji="0" lang="en-US" altLang="es-MX" sz="2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se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eleva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en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otra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loma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40 m a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través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de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una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“Y”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hacia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dos</a:t>
            </a:r>
          </a:p>
          <a:p>
            <a:pPr marL="0" marR="0" lvl="0" indent="0" algn="just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secciones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de 30 m de 1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pulgada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con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puntas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de 3/8 de </a:t>
            </a:r>
            <a:r>
              <a:rPr kumimoji="0" lang="en-US" altLang="es-MX" sz="2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pulgada</a:t>
            </a:r>
            <a:r>
              <a:rPr kumimoji="0" lang="en-US" altLang="es-MX" sz="2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.  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/>
            </a:r>
            <a:b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</a:br>
            <a:endParaRPr kumimoji="0" lang="en-US" altLang="es-MX" sz="2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panose="00000500000000000000" pitchFamily="50" charset="0"/>
            </a:endParaRPr>
          </a:p>
          <a:p>
            <a:pPr marL="0" marR="0" lvl="0" indent="0" algn="just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s-MX" sz="2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¿</a:t>
            </a:r>
            <a:r>
              <a:rPr kumimoji="0" lang="en-US" altLang="es-MX" sz="2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Cual</a:t>
            </a:r>
            <a:r>
              <a:rPr kumimoji="0" lang="en-US" altLang="es-MX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es</a:t>
            </a:r>
            <a:r>
              <a:rPr kumimoji="0" lang="en-US" altLang="es-MX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la PB?</a:t>
            </a:r>
          </a:p>
          <a:p>
            <a:pPr marL="0" marR="0" lvl="0" indent="0" algn="just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s-MX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3754867"/>
            <a:ext cx="6059949" cy="310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10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761" y="1552228"/>
            <a:ext cx="9126446" cy="638944"/>
          </a:xfrm>
        </p:spPr>
        <p:txBody>
          <a:bodyPr/>
          <a:lstStyle/>
          <a:p>
            <a:r>
              <a:rPr lang="es-MX" dirty="0"/>
              <a:t>Ejercicio </a:t>
            </a:r>
            <a:r>
              <a:rPr lang="es-MX" dirty="0" smtClean="0"/>
              <a:t>10 </a:t>
            </a:r>
            <a:r>
              <a:rPr lang="es-MX" dirty="0"/>
              <a:t>– Cálculos Hidráulicos</a:t>
            </a:r>
            <a:br>
              <a:rPr lang="es-MX" dirty="0"/>
            </a:br>
            <a:r>
              <a:rPr lang="es-MX" sz="2200" b="0" dirty="0"/>
              <a:t/>
            </a:r>
            <a:br>
              <a:rPr lang="es-MX" sz="2200" b="0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/>
        </p:nvSpPr>
        <p:spPr bwMode="auto">
          <a:xfrm>
            <a:off x="51736" y="1772816"/>
            <a:ext cx="9036496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algn="just" defTabSz="91440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Usted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tiene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530 m de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manguera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paparela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de 1½”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hacia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una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válvula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siamesa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.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Conectada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a la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siamesa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hay 60 m de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manguera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de 1½”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hacia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la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primera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lateral,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otros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30 m de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manguera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de 1½”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hacia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la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última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lateral.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Cada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lateral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es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de 30 m de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manguera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de 1” con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puntas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de 3/8” y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están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a 75 metros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sobre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el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nivel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de la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motobomba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. ¿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Cual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es</a:t>
            </a:r>
            <a:r>
              <a:rPr kumimoji="0" lang="en-US" altLang="es-MX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la PB?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1" y="3861048"/>
            <a:ext cx="9144000" cy="2739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97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761" y="1552228"/>
            <a:ext cx="9126446" cy="638944"/>
          </a:xfrm>
        </p:spPr>
        <p:txBody>
          <a:bodyPr/>
          <a:lstStyle/>
          <a:p>
            <a:r>
              <a:rPr lang="es-MX" dirty="0"/>
              <a:t>Ejercicio </a:t>
            </a:r>
            <a:r>
              <a:rPr lang="es-MX" dirty="0" smtClean="0"/>
              <a:t>11 </a:t>
            </a:r>
            <a:r>
              <a:rPr lang="es-MX" dirty="0"/>
              <a:t>– Cálculos Hidráulicos</a:t>
            </a:r>
            <a:br>
              <a:rPr lang="es-MX" dirty="0"/>
            </a:br>
            <a:r>
              <a:rPr lang="es-MX" sz="2200" b="0" dirty="0"/>
              <a:t/>
            </a:r>
            <a:br>
              <a:rPr lang="es-MX" sz="2200" b="0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/>
        </p:nvSpPr>
        <p:spPr bwMode="auto">
          <a:xfrm>
            <a:off x="6761" y="1892011"/>
            <a:ext cx="9144000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algn="just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s-MX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¿</a:t>
            </a:r>
            <a:r>
              <a:rPr kumimoji="0" lang="en-US" altLang="es-MX" sz="2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Cual</a:t>
            </a:r>
            <a:r>
              <a:rPr kumimoji="0" lang="en-US" altLang="es-MX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sería</a:t>
            </a:r>
            <a:r>
              <a:rPr kumimoji="0" lang="en-US" altLang="es-MX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la </a:t>
            </a:r>
            <a:r>
              <a:rPr kumimoji="0" lang="en-US" altLang="es-MX" sz="2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presión</a:t>
            </a:r>
            <a:r>
              <a:rPr kumimoji="0" lang="en-US" altLang="es-MX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de la </a:t>
            </a:r>
            <a:r>
              <a:rPr kumimoji="0" lang="en-US" altLang="es-MX" sz="2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motobomba</a:t>
            </a:r>
            <a:r>
              <a:rPr kumimoji="0" lang="en-US" altLang="es-MX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 </a:t>
            </a:r>
            <a:r>
              <a:rPr kumimoji="0" lang="en-US" altLang="es-MX" sz="2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si</a:t>
            </a:r>
            <a:r>
              <a:rPr kumimoji="0" lang="en-US" altLang="es-MX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la </a:t>
            </a:r>
            <a:r>
              <a:rPr kumimoji="0" lang="en-US" altLang="es-MX" sz="2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situación</a:t>
            </a:r>
            <a:r>
              <a:rPr kumimoji="0" lang="en-US" altLang="es-MX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fuera</a:t>
            </a:r>
            <a:r>
              <a:rPr kumimoji="0" lang="en-US" altLang="es-MX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igual</a:t>
            </a:r>
            <a:r>
              <a:rPr kumimoji="0" lang="en-US" altLang="es-MX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a la anterior </a:t>
            </a:r>
            <a:r>
              <a:rPr kumimoji="0" lang="en-US" altLang="es-MX" sz="2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excepto</a:t>
            </a:r>
            <a:r>
              <a:rPr kumimoji="0" lang="en-US" altLang="es-MX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por</a:t>
            </a:r>
            <a:r>
              <a:rPr kumimoji="0" lang="en-US" altLang="es-MX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puntas</a:t>
            </a:r>
            <a:r>
              <a:rPr kumimoji="0" lang="en-US" altLang="es-MX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de ½″?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663" y="3112428"/>
            <a:ext cx="8882642" cy="3542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52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761" y="1552228"/>
            <a:ext cx="9126446" cy="638944"/>
          </a:xfrm>
        </p:spPr>
        <p:txBody>
          <a:bodyPr/>
          <a:lstStyle/>
          <a:p>
            <a:r>
              <a:rPr lang="es-MX" dirty="0"/>
              <a:t>Ejercicio </a:t>
            </a:r>
            <a:r>
              <a:rPr lang="es-MX" dirty="0" smtClean="0"/>
              <a:t>12 </a:t>
            </a:r>
            <a:r>
              <a:rPr lang="es-MX" dirty="0"/>
              <a:t>– Cálculos Hidráulicos</a:t>
            </a:r>
            <a:br>
              <a:rPr lang="es-MX" dirty="0"/>
            </a:br>
            <a:r>
              <a:rPr lang="es-MX" sz="2200" b="0" dirty="0"/>
              <a:t/>
            </a:r>
            <a:br>
              <a:rPr lang="es-MX" sz="2200" b="0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/>
        </p:nvSpPr>
        <p:spPr bwMode="auto">
          <a:xfrm>
            <a:off x="154321" y="1988840"/>
            <a:ext cx="8856984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s-MX" sz="2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Usted</a:t>
            </a:r>
            <a:r>
              <a:rPr kumimoji="0" lang="en-US" altLang="es-MX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está</a:t>
            </a:r>
            <a:r>
              <a:rPr kumimoji="0" lang="en-US" altLang="es-MX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bombeando</a:t>
            </a:r>
            <a:r>
              <a:rPr kumimoji="0" lang="en-US" altLang="es-MX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hacia</a:t>
            </a:r>
            <a:r>
              <a:rPr kumimoji="0" lang="en-US" altLang="es-MX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160 metros de </a:t>
            </a:r>
            <a:r>
              <a:rPr kumimoji="0" lang="en-US" altLang="es-MX" sz="2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manguera</a:t>
            </a:r>
            <a:r>
              <a:rPr kumimoji="0" lang="en-US" altLang="es-MX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de 1” con </a:t>
            </a:r>
            <a:r>
              <a:rPr kumimoji="0" lang="en-US" altLang="es-MX" sz="2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una</a:t>
            </a:r>
            <a:r>
              <a:rPr kumimoji="0" lang="en-US" altLang="es-MX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punta</a:t>
            </a:r>
            <a:r>
              <a:rPr kumimoji="0" lang="en-US" altLang="es-MX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de 3/8”.  ¿</a:t>
            </a:r>
            <a:r>
              <a:rPr kumimoji="0" lang="en-US" altLang="es-MX" sz="2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Cual</a:t>
            </a:r>
            <a:r>
              <a:rPr kumimoji="0" lang="en-US" altLang="es-MX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n-US" altLang="es-MX" sz="2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es</a:t>
            </a:r>
            <a:r>
              <a:rPr kumimoji="0" lang="en-US" altLang="es-MX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la PB?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049" y="3068960"/>
            <a:ext cx="8833870" cy="2645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09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54" y="1319389"/>
            <a:ext cx="9126446" cy="638944"/>
          </a:xfrm>
        </p:spPr>
        <p:txBody>
          <a:bodyPr/>
          <a:lstStyle/>
          <a:p>
            <a:r>
              <a:rPr lang="es-MX" dirty="0"/>
              <a:t>Examen de hidráulica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44766" y="1964990"/>
            <a:ext cx="777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609600" marR="0" lvl="0" indent="-6096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AutoNum type="arabicPeriod"/>
              <a:tabLst/>
              <a:defRPr/>
            </a:pPr>
            <a:r>
              <a:rPr kumimoji="0" lang="es-MX" altLang="es-MX" sz="240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La presión de la boquilla es: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73113" y="2943001"/>
            <a:ext cx="7544053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La presión a la cual la boquilla se romperá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La presión a la cual la boquilla trabajará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La presión a la cual la boquilla se diseñó para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    trabajar eficientemente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La presión entregada por la Motobomba</a:t>
            </a: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457200" y="4095526"/>
            <a:ext cx="7786688" cy="12192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altLang="es-MX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70276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 advAuto="1000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54" y="1319389"/>
            <a:ext cx="9126446" cy="638944"/>
          </a:xfrm>
        </p:spPr>
        <p:txBody>
          <a:bodyPr/>
          <a:lstStyle/>
          <a:p>
            <a:r>
              <a:rPr lang="es-MX" dirty="0"/>
              <a:t>Examen de hidráulica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64344" y="2033826"/>
            <a:ext cx="777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>
              <a:spcBef>
                <a:spcPct val="20000"/>
              </a:spcBef>
              <a:buClr>
                <a:srgbClr val="262626"/>
              </a:buClr>
              <a:buFontTx/>
              <a:buAutoNum type="arabicPeriod" startAt="2"/>
            </a:pPr>
            <a:r>
              <a:rPr lang="es-MX" altLang="es-MX" sz="2400" dirty="0">
                <a:solidFill>
                  <a:srgbClr val="262626"/>
                </a:solidFill>
                <a:latin typeface="Montserrat" panose="00000500000000000000" pitchFamily="50" charset="0"/>
              </a:rPr>
              <a:t>La presión de la cabeza para una columna de agua de 60 metros es (use el método común</a:t>
            </a:r>
            <a:r>
              <a:rPr lang="es-MX" altLang="es-MX" sz="240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):</a:t>
            </a:r>
            <a:endParaRPr lang="es-MX" altLang="es-MX" sz="2400" dirty="0">
              <a:solidFill>
                <a:srgbClr val="262626"/>
              </a:solidFill>
              <a:latin typeface="Montserrat" panose="00000500000000000000" pitchFamily="50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763688" y="3645024"/>
            <a:ext cx="1779654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eaLnBrk="1" hangingPunct="1">
              <a:spcAft>
                <a:spcPts val="1800"/>
              </a:spcAft>
              <a:buFontTx/>
              <a:buAutoNum type="alphaLcPeriod"/>
            </a:pPr>
            <a:r>
              <a:rPr lang="fi-FI" altLang="es-MX" sz="2400" kern="0" dirty="0">
                <a:solidFill>
                  <a:prstClr val="black"/>
                </a:solidFill>
                <a:latin typeface="Montserrat" panose="00000500000000000000" pitchFamily="50" charset="0"/>
              </a:rPr>
              <a:t>200 psi</a:t>
            </a:r>
          </a:p>
          <a:p>
            <a:pPr lvl="0" eaLnBrk="1" hangingPunct="1">
              <a:spcAft>
                <a:spcPts val="1800"/>
              </a:spcAft>
              <a:buFontTx/>
              <a:buAutoNum type="alphaLcPeriod"/>
            </a:pPr>
            <a:r>
              <a:rPr lang="fi-FI" altLang="es-MX" sz="2400" kern="0" dirty="0">
                <a:solidFill>
                  <a:prstClr val="black"/>
                </a:solidFill>
                <a:latin typeface="Montserrat" panose="00000500000000000000" pitchFamily="50" charset="0"/>
              </a:rPr>
              <a:t>100 psi</a:t>
            </a:r>
          </a:p>
          <a:p>
            <a:pPr lvl="0" eaLnBrk="1" hangingPunct="1">
              <a:spcAft>
                <a:spcPts val="1800"/>
              </a:spcAft>
              <a:buFontTx/>
              <a:buAutoNum type="alphaLcPeriod"/>
            </a:pPr>
            <a:r>
              <a:rPr lang="fi-FI" altLang="es-MX" sz="2400" kern="0" dirty="0">
                <a:solidFill>
                  <a:prstClr val="black"/>
                </a:solidFill>
                <a:latin typeface="Montserrat" panose="00000500000000000000" pitchFamily="50" charset="0"/>
              </a:rPr>
              <a:t>400 psi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1582403" y="4149080"/>
            <a:ext cx="2019300" cy="561975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altLang="es-MX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5561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 advAuto="1000"/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54" y="1319389"/>
            <a:ext cx="9126446" cy="638944"/>
          </a:xfrm>
        </p:spPr>
        <p:txBody>
          <a:bodyPr/>
          <a:lstStyle/>
          <a:p>
            <a:r>
              <a:rPr lang="es-MX" dirty="0"/>
              <a:t>Examen de hidráulica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64344" y="2033826"/>
            <a:ext cx="777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>
              <a:lnSpc>
                <a:spcPct val="80000"/>
              </a:lnSpc>
              <a:spcBef>
                <a:spcPct val="20000"/>
              </a:spcBef>
              <a:buClr>
                <a:srgbClr val="262626"/>
              </a:buClr>
              <a:buFontTx/>
              <a:buAutoNum type="arabicPeriod" startAt="3"/>
            </a:pPr>
            <a:r>
              <a:rPr lang="es-MX" altLang="es-MX" sz="2400" dirty="0">
                <a:solidFill>
                  <a:srgbClr val="262626"/>
                </a:solidFill>
                <a:latin typeface="Montserrat" panose="00000500000000000000" pitchFamily="50" charset="0"/>
              </a:rPr>
              <a:t>La pérdida de presión utilizada comúnmente para cada accesorio conectado al tendido de manguera es: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763688" y="3645024"/>
            <a:ext cx="1350050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eaLnBrk="1" hangingPunct="1">
              <a:spcAft>
                <a:spcPts val="1800"/>
              </a:spcAft>
              <a:buFontTx/>
              <a:buAutoNum type="alphaLcPeriod"/>
            </a:pPr>
            <a:r>
              <a:rPr lang="fi-FI" altLang="es-MX" sz="2400" kern="0" dirty="0">
                <a:solidFill>
                  <a:prstClr val="black"/>
                </a:solidFill>
                <a:latin typeface="Montserrat" panose="00000500000000000000" pitchFamily="50" charset="0"/>
              </a:rPr>
              <a:t>2 psi</a:t>
            </a:r>
          </a:p>
          <a:p>
            <a:pPr lvl="0" eaLnBrk="1" hangingPunct="1">
              <a:spcAft>
                <a:spcPts val="1800"/>
              </a:spcAft>
              <a:buFontTx/>
              <a:buAutoNum type="alphaLcPeriod"/>
            </a:pPr>
            <a:r>
              <a:rPr lang="fi-FI" altLang="es-MX" sz="2400" kern="0" dirty="0">
                <a:solidFill>
                  <a:prstClr val="black"/>
                </a:solidFill>
                <a:latin typeface="Montserrat" panose="00000500000000000000" pitchFamily="50" charset="0"/>
              </a:rPr>
              <a:t>5 psi</a:t>
            </a:r>
          </a:p>
          <a:p>
            <a:pPr lvl="0" eaLnBrk="1" hangingPunct="1">
              <a:spcAft>
                <a:spcPts val="1800"/>
              </a:spcAft>
              <a:buFontTx/>
              <a:buAutoNum type="alphaLcPeriod"/>
            </a:pPr>
            <a:r>
              <a:rPr lang="fi-FI" altLang="es-MX" sz="2400" kern="0" dirty="0">
                <a:solidFill>
                  <a:prstClr val="black"/>
                </a:solidFill>
                <a:latin typeface="Montserrat" panose="00000500000000000000" pitchFamily="50" charset="0"/>
              </a:rPr>
              <a:t>7 psi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1582403" y="4149080"/>
            <a:ext cx="1693453" cy="576064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altLang="es-MX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3616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 advAuto="100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737320"/>
            <a:ext cx="9126446" cy="638944"/>
          </a:xfrm>
        </p:spPr>
        <p:txBody>
          <a:bodyPr/>
          <a:lstStyle/>
          <a:p>
            <a:r>
              <a:rPr lang="es-MX" dirty="0"/>
              <a:t>Origen del Suministro de Agua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244" b="90940" l="2693" r="92371">
                        <a14:foregroundMark x1="35378" y1="18009" x2="45550" y2="8949"/>
                        <a14:foregroundMark x1="17577" y1="33557" x2="34331" y2="19799"/>
                        <a14:foregroundMark x1="16679" y1="49553" x2="17427" y2="41834"/>
                        <a14:foregroundMark x1="23934" y1="43289" x2="24383" y2="42170"/>
                        <a14:foregroundMark x1="12117" y1="54251" x2="18549" y2="54474"/>
                        <a14:foregroundMark x1="11444" y1="56040" x2="11892" y2="52796"/>
                        <a14:foregroundMark x1="15931" y1="79754" x2="25505" y2="79418"/>
                        <a14:foregroundMark x1="14361" y1="84452" x2="27973" y2="84116"/>
                        <a14:foregroundMark x1="45699" y1="88255" x2="55647" y2="88143"/>
                        <a14:foregroundMark x1="59835" y1="20470" x2="62229" y2="21253"/>
                        <a14:foregroundMark x1="62378" y1="21477" x2="64248" y2="22595"/>
                        <a14:foregroundMark x1="64248" y1="23266" x2="68586" y2="25503"/>
                        <a14:foregroundMark x1="68960" y1="27517" x2="75767" y2="28859"/>
                        <a14:foregroundMark x1="76290" y1="37696" x2="78310" y2="37584"/>
                        <a14:foregroundMark x1="25355" y1="41834" x2="28422" y2="39374"/>
                        <a14:foregroundMark x1="19521" y1="47427" x2="21616" y2="50000"/>
                        <a14:foregroundMark x1="14061" y1="49664" x2="17876" y2="51566"/>
                        <a14:backgroundMark x1="4413" y1="11969" x2="30890" y2="1040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056792"/>
            <a:ext cx="8675856" cy="580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2800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54" y="1319389"/>
            <a:ext cx="9126446" cy="638944"/>
          </a:xfrm>
        </p:spPr>
        <p:txBody>
          <a:bodyPr/>
          <a:lstStyle/>
          <a:p>
            <a:r>
              <a:rPr lang="es-MX" dirty="0"/>
              <a:t>Examen de hidráulica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64344" y="2033826"/>
            <a:ext cx="777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>
              <a:spcBef>
                <a:spcPct val="20000"/>
              </a:spcBef>
              <a:buClr>
                <a:srgbClr val="262626"/>
              </a:buClr>
              <a:buFontTx/>
              <a:buAutoNum type="arabicPeriod" startAt="4"/>
            </a:pPr>
            <a:r>
              <a:rPr lang="es-MX" altLang="es-MX" sz="2400" dirty="0">
                <a:solidFill>
                  <a:srgbClr val="262626"/>
                </a:solidFill>
                <a:latin typeface="Montserrat" panose="00000500000000000000" pitchFamily="50" charset="0"/>
              </a:rPr>
              <a:t>¿Cual es el GPM para una punta de ¼” a 50 psi</a:t>
            </a:r>
            <a:r>
              <a:rPr lang="es-MX" altLang="es-MX" sz="240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?</a:t>
            </a:r>
          </a:p>
          <a:p>
            <a:pPr algn="just" eaLnBrk="1" hangingPunct="1">
              <a:spcBef>
                <a:spcPct val="20000"/>
              </a:spcBef>
              <a:buClr>
                <a:srgbClr val="262626"/>
              </a:buClr>
              <a:buFontTx/>
              <a:buAutoNum type="arabicPeriod" startAt="4"/>
            </a:pPr>
            <a:endParaRPr lang="es-MX" altLang="es-MX" sz="2400" dirty="0">
              <a:solidFill>
                <a:srgbClr val="262626"/>
              </a:solidFill>
              <a:latin typeface="Montserrat" panose="00000500000000000000" pitchFamily="50" charset="0"/>
            </a:endParaRPr>
          </a:p>
          <a:p>
            <a:pPr marL="0" lvl="0" indent="0" eaLnBrk="1" hangingPunct="1">
              <a:spcBef>
                <a:spcPct val="20000"/>
              </a:spcBef>
              <a:buFontTx/>
              <a:buAutoNum type="arabicPeriod" startAt="5"/>
            </a:pPr>
            <a:r>
              <a:rPr lang="es-MX" altLang="es-MX" sz="2400" dirty="0" smtClean="0">
                <a:solidFill>
                  <a:prstClr val="black"/>
                </a:solidFill>
                <a:latin typeface="Montserrat" panose="00000500000000000000" pitchFamily="50" charset="0"/>
                <a:ea typeface="+mn-ea"/>
              </a:rPr>
              <a:t>     ¿</a:t>
            </a:r>
            <a:r>
              <a:rPr lang="es-MX" altLang="es-MX" sz="2400" dirty="0">
                <a:solidFill>
                  <a:prstClr val="black"/>
                </a:solidFill>
                <a:latin typeface="Montserrat" panose="00000500000000000000" pitchFamily="50" charset="0"/>
                <a:ea typeface="+mn-ea"/>
              </a:rPr>
              <a:t>Cual es la presión de trabajo eficiente para una boquilla de niebla?</a:t>
            </a:r>
          </a:p>
          <a:p>
            <a:pPr marL="0" lvl="0" indent="0" eaLnBrk="1" hangingPunct="1">
              <a:spcAft>
                <a:spcPts val="1800"/>
              </a:spcAft>
            </a:pPr>
            <a:r>
              <a:rPr lang="es-MX" altLang="es-MX" sz="2400" dirty="0">
                <a:solidFill>
                  <a:prstClr val="black"/>
                </a:solidFill>
                <a:latin typeface="Montserrat" panose="00000500000000000000" pitchFamily="50" charset="0"/>
                <a:ea typeface="+mn-ea"/>
              </a:rPr>
              <a:t> </a:t>
            </a:r>
            <a:r>
              <a:rPr lang="es-MX" altLang="es-MX" sz="2400" dirty="0" smtClean="0">
                <a:solidFill>
                  <a:prstClr val="black"/>
                </a:solidFill>
                <a:latin typeface="Montserrat" panose="00000500000000000000" pitchFamily="50" charset="0"/>
                <a:ea typeface="+mn-ea"/>
              </a:rPr>
              <a:t>                </a:t>
            </a:r>
          </a:p>
          <a:p>
            <a:pPr marL="0" lvl="0" indent="0" eaLnBrk="1" hangingPunct="1">
              <a:spcAft>
                <a:spcPts val="1800"/>
              </a:spcAft>
            </a:pPr>
            <a:r>
              <a:rPr lang="es-MX" altLang="es-MX" sz="2400" dirty="0">
                <a:solidFill>
                  <a:prstClr val="black"/>
                </a:solidFill>
                <a:latin typeface="Montserrat" panose="00000500000000000000" pitchFamily="50" charset="0"/>
                <a:ea typeface="+mn-ea"/>
              </a:rPr>
              <a:t> </a:t>
            </a:r>
            <a:r>
              <a:rPr lang="es-MX" altLang="es-MX" sz="2400" dirty="0" smtClean="0">
                <a:solidFill>
                  <a:prstClr val="black"/>
                </a:solidFill>
                <a:latin typeface="Montserrat" panose="00000500000000000000" pitchFamily="50" charset="0"/>
                <a:ea typeface="+mn-ea"/>
              </a:rPr>
              <a:t>                100 </a:t>
            </a:r>
            <a:r>
              <a:rPr lang="es-MX" altLang="es-MX" sz="2400" dirty="0">
                <a:solidFill>
                  <a:prstClr val="black"/>
                </a:solidFill>
                <a:latin typeface="Montserrat" panose="00000500000000000000" pitchFamily="50" charset="0"/>
                <a:ea typeface="+mn-ea"/>
              </a:rPr>
              <a:t>psi</a:t>
            </a:r>
          </a:p>
          <a:p>
            <a:pPr algn="just" eaLnBrk="1" hangingPunct="1">
              <a:spcBef>
                <a:spcPct val="20000"/>
              </a:spcBef>
              <a:buClr>
                <a:srgbClr val="262626"/>
              </a:buClr>
              <a:buFontTx/>
              <a:buAutoNum type="arabicPeriod" startAt="4"/>
            </a:pPr>
            <a:endParaRPr lang="es-MX" altLang="es-MX" sz="2400" dirty="0">
              <a:solidFill>
                <a:srgbClr val="2626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26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54" y="1319389"/>
            <a:ext cx="9126446" cy="638944"/>
          </a:xfrm>
        </p:spPr>
        <p:txBody>
          <a:bodyPr/>
          <a:lstStyle/>
          <a:p>
            <a:r>
              <a:rPr lang="es-MX" dirty="0"/>
              <a:t>Examen de hidráulica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79512" y="1484784"/>
            <a:ext cx="835292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>
              <a:spcBef>
                <a:spcPct val="20000"/>
              </a:spcBef>
              <a:buClr>
                <a:srgbClr val="262626"/>
              </a:buClr>
              <a:buFontTx/>
              <a:buAutoNum type="arabicPeriod" startAt="6"/>
            </a:pPr>
            <a:r>
              <a:rPr lang="es-MX" altLang="es-MX" sz="2400" dirty="0">
                <a:solidFill>
                  <a:srgbClr val="262626"/>
                </a:solidFill>
                <a:latin typeface="Montserrat" panose="00000500000000000000" pitchFamily="50" charset="0"/>
              </a:rPr>
              <a:t>Esta usted bombeando a 80 m de manguera de ¾” con una punta de 3/8” la cual está a 30 metros sobre el nivel de la motobomba.  ¿Cual es la PB?</a:t>
            </a:r>
          </a:p>
          <a:p>
            <a:pPr algn="just" eaLnBrk="1" hangingPunct="1">
              <a:spcBef>
                <a:spcPct val="20000"/>
              </a:spcBef>
              <a:buClr>
                <a:srgbClr val="262626"/>
              </a:buClr>
              <a:buFontTx/>
              <a:buAutoNum type="arabicPeriod" startAt="4"/>
            </a:pPr>
            <a:endParaRPr lang="es-MX" altLang="es-MX" sz="2400" dirty="0">
              <a:solidFill>
                <a:srgbClr val="262626"/>
              </a:solidFill>
              <a:latin typeface="Montserrat" panose="00000500000000000000" pitchFamily="50" charset="0"/>
            </a:endParaRPr>
          </a:p>
          <a:p>
            <a:pPr marL="0" lvl="0" indent="0" eaLnBrk="1" hangingPunct="1">
              <a:spcAft>
                <a:spcPts val="1800"/>
              </a:spcAft>
            </a:pPr>
            <a:r>
              <a:rPr lang="es-MX" altLang="es-MX" sz="2400" dirty="0" smtClean="0">
                <a:solidFill>
                  <a:prstClr val="black"/>
                </a:solidFill>
                <a:latin typeface="Montserrat" panose="00000500000000000000" pitchFamily="50" charset="0"/>
                <a:ea typeface="+mn-ea"/>
              </a:rPr>
              <a:t>                 </a:t>
            </a:r>
          </a:p>
          <a:p>
            <a:pPr marL="0" lvl="0" indent="0" eaLnBrk="1" hangingPunct="1">
              <a:spcAft>
                <a:spcPts val="1800"/>
              </a:spcAft>
            </a:pPr>
            <a:r>
              <a:rPr lang="es-MX" altLang="es-MX" sz="2400" dirty="0">
                <a:solidFill>
                  <a:prstClr val="black"/>
                </a:solidFill>
                <a:latin typeface="Montserrat" panose="00000500000000000000" pitchFamily="50" charset="0"/>
                <a:ea typeface="+mn-ea"/>
              </a:rPr>
              <a:t> </a:t>
            </a:r>
            <a:r>
              <a:rPr lang="es-MX" altLang="es-MX" sz="2400" dirty="0" smtClean="0">
                <a:solidFill>
                  <a:prstClr val="black"/>
                </a:solidFill>
                <a:latin typeface="Montserrat" panose="00000500000000000000" pitchFamily="50" charset="0"/>
                <a:ea typeface="+mn-ea"/>
              </a:rPr>
              <a:t>              </a:t>
            </a:r>
            <a:endParaRPr lang="es-MX" altLang="es-MX" sz="2400" dirty="0">
              <a:solidFill>
                <a:prstClr val="black"/>
              </a:solidFill>
              <a:latin typeface="Montserrat" panose="00000500000000000000" pitchFamily="50" charset="0"/>
              <a:ea typeface="+mn-ea"/>
            </a:endParaRPr>
          </a:p>
          <a:p>
            <a:pPr algn="just" eaLnBrk="1" hangingPunct="1">
              <a:spcBef>
                <a:spcPct val="20000"/>
              </a:spcBef>
              <a:buClr>
                <a:srgbClr val="262626"/>
              </a:buClr>
              <a:buFontTx/>
              <a:buAutoNum type="arabicPeriod" startAt="4"/>
            </a:pPr>
            <a:endParaRPr lang="es-MX" altLang="es-MX" sz="2400" dirty="0">
              <a:solidFill>
                <a:srgbClr val="262626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0760" y="2924944"/>
            <a:ext cx="6090432" cy="2688569"/>
          </a:xfrm>
          <a:prstGeom prst="rect">
            <a:avLst/>
          </a:prstGeom>
        </p:spPr>
      </p:pic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1259632" y="5902855"/>
            <a:ext cx="15408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s-MX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PP = 325</a:t>
            </a:r>
          </a:p>
        </p:txBody>
      </p:sp>
    </p:spTree>
    <p:extLst>
      <p:ext uri="{BB962C8B-B14F-4D97-AF65-F5344CB8AC3E}">
        <p14:creationId xmlns:p14="http://schemas.microsoft.com/office/powerpoint/2010/main" val="1590384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54" y="1319389"/>
            <a:ext cx="9126446" cy="638944"/>
          </a:xfrm>
        </p:spPr>
        <p:txBody>
          <a:bodyPr/>
          <a:lstStyle/>
          <a:p>
            <a:r>
              <a:rPr lang="es-MX" dirty="0"/>
              <a:t>Examen de hidráulica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79512" y="1615433"/>
            <a:ext cx="835292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rgbClr val="262626"/>
              </a:buClr>
              <a:buFontTx/>
              <a:buAutoNum type="arabicPeriod" startAt="7"/>
            </a:pPr>
            <a:r>
              <a:rPr lang="es-MX" altLang="es-MX" sz="2400" dirty="0">
                <a:solidFill>
                  <a:srgbClr val="262626"/>
                </a:solidFill>
                <a:latin typeface="Montserrat" panose="00000500000000000000" pitchFamily="50" charset="0"/>
              </a:rPr>
              <a:t>Usted está bombeando a 45 metros de manguera de 1½” con una boquilla de 95 GPM de patrón variable. ¿Cual es la PB?</a:t>
            </a:r>
          </a:p>
          <a:p>
            <a:pPr algn="just" eaLnBrk="1" hangingPunct="1">
              <a:spcBef>
                <a:spcPct val="20000"/>
              </a:spcBef>
              <a:buClr>
                <a:srgbClr val="262626"/>
              </a:buClr>
              <a:buFontTx/>
              <a:buAutoNum type="arabicPeriod" startAt="4"/>
            </a:pPr>
            <a:endParaRPr lang="es-MX" altLang="es-MX" sz="2400" dirty="0">
              <a:solidFill>
                <a:srgbClr val="262626"/>
              </a:solidFill>
              <a:latin typeface="Montserrat" panose="00000500000000000000" pitchFamily="50" charset="0"/>
            </a:endParaRPr>
          </a:p>
          <a:p>
            <a:pPr marL="0" lvl="0" indent="0" eaLnBrk="1" hangingPunct="1">
              <a:spcAft>
                <a:spcPts val="1800"/>
              </a:spcAft>
            </a:pPr>
            <a:r>
              <a:rPr lang="es-MX" altLang="es-MX" sz="2400" dirty="0" smtClean="0">
                <a:solidFill>
                  <a:prstClr val="black"/>
                </a:solidFill>
                <a:latin typeface="Montserrat" panose="00000500000000000000" pitchFamily="50" charset="0"/>
                <a:ea typeface="+mn-ea"/>
              </a:rPr>
              <a:t>                 </a:t>
            </a:r>
          </a:p>
          <a:p>
            <a:pPr marL="0" lvl="0" indent="0" eaLnBrk="1" hangingPunct="1">
              <a:spcAft>
                <a:spcPts val="1800"/>
              </a:spcAft>
            </a:pPr>
            <a:r>
              <a:rPr lang="es-MX" altLang="es-MX" sz="2400" dirty="0">
                <a:solidFill>
                  <a:prstClr val="black"/>
                </a:solidFill>
                <a:latin typeface="Montserrat" panose="00000500000000000000" pitchFamily="50" charset="0"/>
                <a:ea typeface="+mn-ea"/>
              </a:rPr>
              <a:t> </a:t>
            </a:r>
            <a:r>
              <a:rPr lang="es-MX" altLang="es-MX" sz="2400" dirty="0" smtClean="0">
                <a:solidFill>
                  <a:prstClr val="black"/>
                </a:solidFill>
                <a:latin typeface="Montserrat" panose="00000500000000000000" pitchFamily="50" charset="0"/>
                <a:ea typeface="+mn-ea"/>
              </a:rPr>
              <a:t>              </a:t>
            </a:r>
            <a:endParaRPr lang="es-MX" altLang="es-MX" sz="2400" dirty="0">
              <a:solidFill>
                <a:prstClr val="black"/>
              </a:solidFill>
              <a:latin typeface="Montserrat" panose="00000500000000000000" pitchFamily="50" charset="0"/>
              <a:ea typeface="+mn-ea"/>
            </a:endParaRPr>
          </a:p>
          <a:p>
            <a:pPr algn="just" eaLnBrk="1" hangingPunct="1">
              <a:spcBef>
                <a:spcPct val="20000"/>
              </a:spcBef>
              <a:buClr>
                <a:srgbClr val="262626"/>
              </a:buClr>
              <a:buFontTx/>
              <a:buAutoNum type="arabicPeriod" startAt="4"/>
            </a:pPr>
            <a:endParaRPr lang="es-MX" altLang="es-MX" sz="2400" dirty="0">
              <a:solidFill>
                <a:srgbClr val="262626"/>
              </a:solidFill>
            </a:endParaRP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1259632" y="5902855"/>
            <a:ext cx="14798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eaLnBrk="1" hangingPunct="1">
              <a:spcAft>
                <a:spcPts val="1800"/>
              </a:spcAft>
            </a:pPr>
            <a:r>
              <a:rPr lang="en-US" altLang="es-MX" sz="2400" b="1" kern="0" dirty="0">
                <a:solidFill>
                  <a:prstClr val="black"/>
                </a:solidFill>
                <a:latin typeface="Montserrat" panose="00000500000000000000" pitchFamily="50" charset="0"/>
              </a:rPr>
              <a:t>PP = 133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42" y="3140968"/>
            <a:ext cx="9022862" cy="224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816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54" y="1319389"/>
            <a:ext cx="9126446" cy="638944"/>
          </a:xfrm>
        </p:spPr>
        <p:txBody>
          <a:bodyPr/>
          <a:lstStyle/>
          <a:p>
            <a:r>
              <a:rPr lang="es-MX" dirty="0"/>
              <a:t>Examen de hidráulica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79512" y="1615433"/>
            <a:ext cx="835292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rgbClr val="262626"/>
              </a:buClr>
              <a:buFontTx/>
              <a:buAutoNum type="arabicPeriod" startAt="8"/>
            </a:pPr>
            <a:r>
              <a:rPr lang="es-MX" altLang="es-MX" sz="2400" dirty="0">
                <a:solidFill>
                  <a:srgbClr val="262626"/>
                </a:solidFill>
                <a:latin typeface="Montserrat" panose="00000500000000000000" pitchFamily="50" charset="0"/>
              </a:rPr>
              <a:t>Usted está bombeando a 100 metros de manguera de 1½” a través de una “Y” hacia dos secciones de manguera de 1”, cada una de 30 m con puntas de 3/8”.  Las puntas están a 15 m bajo el nivel de la Motobomba. ¿Cual es la PB?</a:t>
            </a:r>
          </a:p>
          <a:p>
            <a:pPr algn="just" eaLnBrk="1" hangingPunct="1">
              <a:spcBef>
                <a:spcPct val="20000"/>
              </a:spcBef>
              <a:buClr>
                <a:srgbClr val="262626"/>
              </a:buClr>
              <a:buFontTx/>
              <a:buAutoNum type="arabicPeriod" startAt="4"/>
            </a:pPr>
            <a:endParaRPr lang="es-MX" altLang="es-MX" sz="2400" dirty="0">
              <a:solidFill>
                <a:srgbClr val="262626"/>
              </a:solidFill>
              <a:latin typeface="Montserrat" panose="00000500000000000000" pitchFamily="50" charset="0"/>
            </a:endParaRPr>
          </a:p>
          <a:p>
            <a:pPr marL="0" lvl="0" indent="0" eaLnBrk="1" hangingPunct="1">
              <a:spcAft>
                <a:spcPts val="1800"/>
              </a:spcAft>
            </a:pPr>
            <a:r>
              <a:rPr lang="es-MX" altLang="es-MX" sz="2400" dirty="0" smtClean="0">
                <a:solidFill>
                  <a:prstClr val="black"/>
                </a:solidFill>
                <a:latin typeface="Montserrat" panose="00000500000000000000" pitchFamily="50" charset="0"/>
                <a:ea typeface="+mn-ea"/>
              </a:rPr>
              <a:t>                 </a:t>
            </a:r>
          </a:p>
          <a:p>
            <a:pPr marL="0" lvl="0" indent="0" eaLnBrk="1" hangingPunct="1">
              <a:spcAft>
                <a:spcPts val="1800"/>
              </a:spcAft>
            </a:pPr>
            <a:r>
              <a:rPr lang="es-MX" altLang="es-MX" sz="2400" dirty="0">
                <a:solidFill>
                  <a:prstClr val="black"/>
                </a:solidFill>
                <a:latin typeface="Montserrat" panose="00000500000000000000" pitchFamily="50" charset="0"/>
                <a:ea typeface="+mn-ea"/>
              </a:rPr>
              <a:t> </a:t>
            </a:r>
            <a:r>
              <a:rPr lang="es-MX" altLang="es-MX" sz="2400" dirty="0" smtClean="0">
                <a:solidFill>
                  <a:prstClr val="black"/>
                </a:solidFill>
                <a:latin typeface="Montserrat" panose="00000500000000000000" pitchFamily="50" charset="0"/>
                <a:ea typeface="+mn-ea"/>
              </a:rPr>
              <a:t>              </a:t>
            </a:r>
            <a:endParaRPr lang="es-MX" altLang="es-MX" sz="2400" dirty="0">
              <a:solidFill>
                <a:prstClr val="black"/>
              </a:solidFill>
              <a:latin typeface="Montserrat" panose="00000500000000000000" pitchFamily="50" charset="0"/>
              <a:ea typeface="+mn-ea"/>
            </a:endParaRPr>
          </a:p>
          <a:p>
            <a:pPr algn="just" eaLnBrk="1" hangingPunct="1">
              <a:spcBef>
                <a:spcPct val="20000"/>
              </a:spcBef>
              <a:buClr>
                <a:srgbClr val="262626"/>
              </a:buClr>
              <a:buFontTx/>
              <a:buAutoNum type="arabicPeriod" startAt="4"/>
            </a:pPr>
            <a:endParaRPr lang="es-MX" altLang="es-MX" sz="2400" dirty="0">
              <a:solidFill>
                <a:srgbClr val="262626"/>
              </a:solidFill>
            </a:endParaRP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1187624" y="5949280"/>
            <a:ext cx="14061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eaLnBrk="1" hangingPunct="1">
              <a:spcAft>
                <a:spcPts val="1800"/>
              </a:spcAft>
            </a:pPr>
            <a:r>
              <a:rPr lang="en-US" altLang="es-MX" sz="2400" b="1" kern="0" dirty="0">
                <a:solidFill>
                  <a:prstClr val="black"/>
                </a:solidFill>
                <a:latin typeface="Montserrat" panose="00000500000000000000" pitchFamily="50" charset="0"/>
              </a:rPr>
              <a:t>PP = 80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3429000"/>
            <a:ext cx="7986452" cy="260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750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54" y="1319389"/>
            <a:ext cx="9126446" cy="638944"/>
          </a:xfrm>
        </p:spPr>
        <p:txBody>
          <a:bodyPr/>
          <a:lstStyle/>
          <a:p>
            <a:r>
              <a:rPr lang="es-MX" dirty="0"/>
              <a:t>Examen de hidráulica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1520" y="1484784"/>
            <a:ext cx="835292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dirty="0">
                <a:solidFill>
                  <a:srgbClr val="262626"/>
                </a:solidFill>
                <a:latin typeface="Montserrat" panose="00000500000000000000" pitchFamily="50" charset="0"/>
              </a:rPr>
              <a:t>10.	Está usted bombeando a un tendido de manguera de 1½” con la primer lateral a 150 m.  Tiene otros 30 m de manguera de 1½” hacia la segunda, tercera y cuarta lateral.  Todas las laterales tienen 30 m de manguera de 1” y boquillas de 20 GPM de patrón variable que están a 60 metros sobre la motobomba. </a:t>
            </a:r>
          </a:p>
          <a:p>
            <a:pPr marL="0" lvl="0" indent="0" eaLnBrk="1" hangingPunct="1">
              <a:spcAft>
                <a:spcPts val="1800"/>
              </a:spcAft>
            </a:pPr>
            <a:r>
              <a:rPr lang="es-MX" altLang="es-MX" sz="2400" dirty="0" smtClean="0">
                <a:solidFill>
                  <a:prstClr val="black"/>
                </a:solidFill>
                <a:latin typeface="Montserrat" panose="00000500000000000000" pitchFamily="50" charset="0"/>
                <a:ea typeface="+mn-ea"/>
              </a:rPr>
              <a:t>                 </a:t>
            </a:r>
          </a:p>
          <a:p>
            <a:pPr marL="0" lvl="0" indent="0" eaLnBrk="1" hangingPunct="1">
              <a:spcAft>
                <a:spcPts val="1800"/>
              </a:spcAft>
            </a:pPr>
            <a:r>
              <a:rPr lang="es-MX" altLang="es-MX" sz="2400" dirty="0">
                <a:solidFill>
                  <a:prstClr val="black"/>
                </a:solidFill>
                <a:latin typeface="Montserrat" panose="00000500000000000000" pitchFamily="50" charset="0"/>
                <a:ea typeface="+mn-ea"/>
              </a:rPr>
              <a:t> </a:t>
            </a:r>
            <a:r>
              <a:rPr lang="es-MX" altLang="es-MX" sz="2400" dirty="0" smtClean="0">
                <a:solidFill>
                  <a:prstClr val="black"/>
                </a:solidFill>
                <a:latin typeface="Montserrat" panose="00000500000000000000" pitchFamily="50" charset="0"/>
                <a:ea typeface="+mn-ea"/>
              </a:rPr>
              <a:t>              </a:t>
            </a:r>
            <a:endParaRPr lang="es-MX" altLang="es-MX" sz="2400" dirty="0">
              <a:solidFill>
                <a:prstClr val="black"/>
              </a:solidFill>
              <a:latin typeface="Montserrat" panose="00000500000000000000" pitchFamily="50" charset="0"/>
              <a:ea typeface="+mn-ea"/>
            </a:endParaRPr>
          </a:p>
          <a:p>
            <a:pPr algn="just" eaLnBrk="1" hangingPunct="1">
              <a:spcBef>
                <a:spcPct val="20000"/>
              </a:spcBef>
              <a:buClr>
                <a:srgbClr val="262626"/>
              </a:buClr>
              <a:buFontTx/>
              <a:buAutoNum type="arabicPeriod" startAt="4"/>
            </a:pPr>
            <a:endParaRPr lang="es-MX" altLang="es-MX" sz="2400" dirty="0">
              <a:solidFill>
                <a:srgbClr val="262626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4" y="3865980"/>
            <a:ext cx="9144000" cy="2968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15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54" y="1319389"/>
            <a:ext cx="9126446" cy="638944"/>
          </a:xfrm>
        </p:spPr>
        <p:txBody>
          <a:bodyPr/>
          <a:lstStyle/>
          <a:p>
            <a:r>
              <a:rPr lang="es-MX" dirty="0"/>
              <a:t>Examen de hidráulica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1520" y="1484784"/>
            <a:ext cx="835292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dirty="0">
                <a:solidFill>
                  <a:srgbClr val="262626"/>
                </a:solidFill>
                <a:latin typeface="Montserrat" panose="00000500000000000000" pitchFamily="50" charset="0"/>
              </a:rPr>
              <a:t>11.	Está bombeando hacia un tendido de manguera de 1½” que sube una colina de 20 m, a través de un valle con una profundidad de 210 metros y otra colina de 50 metros de altura. La primera lateral es de 150 m con otros 30 m de manguera de 1½” hacia la segunda y tercer lateral. Todas las laterales tienen 30 m de manguera de 1” con puntas de 3/8”.  ¿Cual es la PB?</a:t>
            </a:r>
          </a:p>
          <a:p>
            <a:pPr marL="0" lvl="0" indent="0" eaLnBrk="1" hangingPunct="1">
              <a:spcAft>
                <a:spcPts val="1800"/>
              </a:spcAft>
            </a:pPr>
            <a:r>
              <a:rPr lang="es-MX" altLang="es-MX" sz="2400" dirty="0" smtClean="0">
                <a:solidFill>
                  <a:prstClr val="black"/>
                </a:solidFill>
                <a:latin typeface="Montserrat" panose="00000500000000000000" pitchFamily="50" charset="0"/>
                <a:ea typeface="+mn-ea"/>
              </a:rPr>
              <a:t>               </a:t>
            </a:r>
            <a:endParaRPr lang="es-MX" altLang="es-MX" sz="2400" dirty="0">
              <a:solidFill>
                <a:prstClr val="black"/>
              </a:solidFill>
              <a:latin typeface="Montserrat" panose="00000500000000000000" pitchFamily="50" charset="0"/>
              <a:ea typeface="+mn-ea"/>
            </a:endParaRPr>
          </a:p>
          <a:p>
            <a:pPr algn="just" eaLnBrk="1" hangingPunct="1">
              <a:spcBef>
                <a:spcPct val="20000"/>
              </a:spcBef>
              <a:buClr>
                <a:srgbClr val="262626"/>
              </a:buClr>
              <a:buFontTx/>
              <a:buAutoNum type="arabicPeriod" startAt="4"/>
            </a:pPr>
            <a:endParaRPr lang="es-MX" altLang="es-MX" sz="2400" dirty="0">
              <a:solidFill>
                <a:srgbClr val="262626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1" y="4196233"/>
            <a:ext cx="9132600" cy="2688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47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54" y="1319389"/>
            <a:ext cx="9126446" cy="638944"/>
          </a:xfrm>
        </p:spPr>
        <p:txBody>
          <a:bodyPr/>
          <a:lstStyle/>
          <a:p>
            <a:r>
              <a:rPr lang="es-MX" dirty="0"/>
              <a:t>Examen de hidráulica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1520" y="1484784"/>
            <a:ext cx="835292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dirty="0">
                <a:solidFill>
                  <a:srgbClr val="262626"/>
                </a:solidFill>
                <a:latin typeface="Montserrat" panose="00000500000000000000" pitchFamily="50" charset="0"/>
              </a:rPr>
              <a:t>12.	Tiene 430 m de manguera paralela de 1½” hacia una “Siamesa”. Conectada a la siamesa hay 30 m de manguera de 1½” hacia la primera lateral y otros 30 m de 1½” hacia la segunda y tercera lateral.  Cada lateral tiene 30 m de manguera de 1”. La primera y tercera laterales tienen una punta de 3/8” y la segunda tiene una punta de ¼”.  Todas las puntas están a 70 m sobre el nivel de la motobomba. ¿Cual es la PB?</a:t>
            </a:r>
          </a:p>
          <a:p>
            <a:pPr algn="just" eaLnBrk="1" hangingPunct="1">
              <a:spcBef>
                <a:spcPct val="20000"/>
              </a:spcBef>
              <a:buClr>
                <a:srgbClr val="262626"/>
              </a:buClr>
              <a:buFontTx/>
              <a:buAutoNum type="arabicPeriod" startAt="4"/>
            </a:pPr>
            <a:endParaRPr lang="es-MX" altLang="es-MX" sz="2400" dirty="0">
              <a:solidFill>
                <a:srgbClr val="262626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9" y="4514943"/>
            <a:ext cx="9035055" cy="23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49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233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Presión a la cabeza</a:t>
            </a:r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755576" y="1988840"/>
            <a:ext cx="20574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altLang="es-MX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1 libra por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altLang="es-MX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pie cuadrado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altLang="es-MX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panose="00000500000000000000" pitchFamily="50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altLang="es-MX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(1 PSI)</a:t>
            </a: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2699792" y="3717032"/>
            <a:ext cx="2667000" cy="914400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headEnd/>
            <a:tailEnd type="triangl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28600" y="5913438"/>
            <a:ext cx="861060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altLang="es-MX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(Cantidad en Metros X 3) / 2 Pies = Numero de PSI</a:t>
            </a:r>
            <a:endParaRPr kumimoji="0" lang="es-ES" altLang="es-MX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panose="00000500000000000000" pitchFamily="50" charset="0"/>
            </a:endParaRPr>
          </a:p>
        </p:txBody>
      </p:sp>
      <p:pic>
        <p:nvPicPr>
          <p:cNvPr id="1028" name="Picture 4" descr="Vaso De Laboratorio - Banco de fotos e imágenes de stock - iStoc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8" t="15960" r="14347"/>
          <a:stretch/>
        </p:blipFill>
        <p:spPr bwMode="auto">
          <a:xfrm>
            <a:off x="5366792" y="2791837"/>
            <a:ext cx="1964988" cy="3083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9750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Pérdida de fricción en manguera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419" b="89528" l="4341" r="95734">
                        <a14:foregroundMark x1="20659" y1="32649" x2="37126" y2="34497"/>
                        <a14:foregroundMark x1="8832" y1="49281" x2="26048" y2="50513"/>
                      </a14:backgroundRemoval>
                    </a14:imgEffect>
                  </a14:imgLayer>
                </a14:imgProps>
              </a:ext>
            </a:extLst>
          </a:blip>
          <a:srcRect l="6254" t="12691" r="2998" b="23147"/>
          <a:stretch/>
        </p:blipFill>
        <p:spPr>
          <a:xfrm>
            <a:off x="1000125" y="1933575"/>
            <a:ext cx="7391400" cy="1905000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12456" y="4365104"/>
            <a:ext cx="8701533" cy="187220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C0504D"/>
            </a:solidFill>
            <a:prstDash val="solid"/>
            <a:headEnd/>
            <a:tailEnd/>
          </a:ln>
          <a:effectLst/>
        </p:spPr>
        <p:txBody>
          <a:bodyPr lIns="101882" tIns="50941" rIns="101882" bIns="50941"/>
          <a:lstStyle/>
          <a:p>
            <a:pPr marL="381000" marR="0" lvl="0" indent="-3810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s-MX" sz="28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</a:t>
            </a:r>
            <a:r>
              <a:rPr kumimoji="0" lang="es-MX" sz="22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La fricción del agua contra el forro de la manguera causa una pérdida de energía. El flujo del agua sobre el borde de salida la frena llevando a la pérdida de energía. El agua en el centro fluye rápido por no tener contacto con el revestimiento.</a:t>
            </a:r>
          </a:p>
        </p:txBody>
      </p:sp>
    </p:spTree>
    <p:extLst>
      <p:ext uri="{BB962C8B-B14F-4D97-AF65-F5344CB8AC3E}">
        <p14:creationId xmlns:p14="http://schemas.microsoft.com/office/powerpoint/2010/main" val="2252840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54" y="1484784"/>
            <a:ext cx="9126446" cy="638944"/>
          </a:xfrm>
        </p:spPr>
        <p:txBody>
          <a:bodyPr/>
          <a:lstStyle/>
          <a:p>
            <a:r>
              <a:rPr lang="es-MX" dirty="0"/>
              <a:t>Superando la pérdida excesiva de fricción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23528" y="2276872"/>
            <a:ext cx="8129587" cy="2477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81000" marR="0" lvl="0" indent="-3810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Reducir la presión.</a:t>
            </a:r>
          </a:p>
          <a:p>
            <a:pPr marL="381000" marR="0" lvl="0" indent="-3810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Reducir el tamaño de la punta y mantener la misma presión en la boquilla.</a:t>
            </a:r>
          </a:p>
          <a:p>
            <a:pPr marL="381000" marR="0" lvl="0" indent="-3810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Tendido paralelo de manguera o incremento del tamaño de la manguera.</a:t>
            </a:r>
          </a:p>
        </p:txBody>
      </p:sp>
    </p:spTree>
    <p:extLst>
      <p:ext uri="{BB962C8B-B14F-4D97-AF65-F5344CB8AC3E}">
        <p14:creationId xmlns:p14="http://schemas.microsoft.com/office/powerpoint/2010/main" val="3910735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Fórmula de presión de la bomba (PB)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19848" y="2564904"/>
            <a:ext cx="8286750" cy="2402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81000" marR="0" lvl="0" indent="-38100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s-MX" altLang="es-MX" sz="2400" b="1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PV ± C + A + PF = PB</a:t>
            </a:r>
          </a:p>
          <a:p>
            <a:pPr marL="381000" marR="0" lvl="0" indent="-38100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endParaRPr kumimoji="0" lang="es-MX" altLang="es-MX" sz="24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Montserrat" panose="00000500000000000000" pitchFamily="50" charset="0"/>
            </a:endParaRPr>
          </a:p>
          <a:p>
            <a:pPr marL="381000" marR="0" lvl="0" indent="-3810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  Presión de Bomba (</a:t>
            </a:r>
            <a:r>
              <a:rPr kumimoji="0" lang="es-MX" altLang="es-MX" sz="2400" b="1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PB</a:t>
            </a: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)= Presión de Boquilla (</a:t>
            </a:r>
            <a:r>
              <a:rPr kumimoji="0" lang="es-MX" altLang="es-MX" sz="2400" b="1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PV</a:t>
            </a: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) más/menos la presión de la cabeza (</a:t>
            </a:r>
            <a:r>
              <a:rPr kumimoji="0" lang="es-MX" altLang="es-MX" sz="2400" b="1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C</a:t>
            </a: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), más accesorios (</a:t>
            </a:r>
            <a:r>
              <a:rPr kumimoji="0" lang="es-MX" altLang="es-MX" sz="2400" b="1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A</a:t>
            </a: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), más la pérdida de fricción (</a:t>
            </a:r>
            <a:r>
              <a:rPr kumimoji="0" lang="es-MX" altLang="es-MX" sz="2400" b="1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PF</a:t>
            </a: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74156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6919" y="1340768"/>
            <a:ext cx="9126446" cy="638944"/>
          </a:xfrm>
        </p:spPr>
        <p:txBody>
          <a:bodyPr/>
          <a:lstStyle/>
          <a:p>
            <a:r>
              <a:rPr lang="es-MX" dirty="0"/>
              <a:t>Cálculo de pérdida de fricción (PF)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251520" y="1859828"/>
            <a:ext cx="8712968" cy="41044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>
              <a:spcBef>
                <a:spcPts val="0"/>
              </a:spcBef>
              <a:spcAft>
                <a:spcPct val="25000"/>
              </a:spcAft>
              <a:buNone/>
            </a:pPr>
            <a:r>
              <a:rPr lang="es-MX" altLang="es-MX" sz="2400" b="1" dirty="0">
                <a:latin typeface="Montserrat" panose="00000500000000000000" pitchFamily="50" charset="0"/>
                <a:ea typeface="ＭＳ Ｐゴシック" pitchFamily="34" charset="-128"/>
                <a:cs typeface="Arial" charset="0"/>
              </a:rPr>
              <a:t>Divida en dos partes</a:t>
            </a:r>
            <a:r>
              <a:rPr lang="es-MX" altLang="es-MX" sz="2400" b="1" dirty="0" smtClean="0">
                <a:latin typeface="Montserrat" panose="00000500000000000000" pitchFamily="50" charset="0"/>
                <a:ea typeface="ＭＳ Ｐゴシック" pitchFamily="34" charset="-128"/>
                <a:cs typeface="Arial" charset="0"/>
              </a:rPr>
              <a:t>:</a:t>
            </a:r>
          </a:p>
          <a:p>
            <a:pPr marL="0" lvl="0" indent="0" algn="just">
              <a:spcBef>
                <a:spcPts val="0"/>
              </a:spcBef>
              <a:spcAft>
                <a:spcPct val="25000"/>
              </a:spcAft>
              <a:buNone/>
            </a:pPr>
            <a:endParaRPr lang="es-MX" altLang="es-MX" sz="2400" b="1" dirty="0"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  <a:p>
            <a:pPr marL="457200" lvl="0" indent="-457200" algn="just">
              <a:spcBef>
                <a:spcPts val="0"/>
              </a:spcBef>
              <a:spcAft>
                <a:spcPct val="25000"/>
              </a:spcAft>
              <a:buFont typeface="+mj-lt"/>
              <a:buAutoNum type="arabicPeriod"/>
            </a:pPr>
            <a:r>
              <a:rPr lang="es-MX" altLang="es-MX" sz="2400" dirty="0">
                <a:latin typeface="Montserrat" panose="00000500000000000000" pitchFamily="50" charset="0"/>
                <a:ea typeface="ＭＳ Ｐゴシック" pitchFamily="34" charset="-128"/>
                <a:cs typeface="Arial" charset="0"/>
              </a:rPr>
              <a:t>Presión de boquilla (PV), galones de flujo por minuto, calibre de boquilla (tamaño de la punta</a:t>
            </a:r>
            <a:r>
              <a:rPr lang="es-MX" altLang="es-MX" sz="2400" dirty="0" smtClean="0">
                <a:latin typeface="Montserrat" panose="00000500000000000000" pitchFamily="50" charset="0"/>
                <a:ea typeface="ＭＳ Ｐゴシック" pitchFamily="34" charset="-128"/>
                <a:cs typeface="Arial" charset="0"/>
              </a:rPr>
              <a:t>).</a:t>
            </a:r>
          </a:p>
          <a:p>
            <a:pPr marL="457200" lvl="0" indent="-457200" algn="just">
              <a:spcBef>
                <a:spcPts val="0"/>
              </a:spcBef>
              <a:spcAft>
                <a:spcPct val="25000"/>
              </a:spcAft>
              <a:buFont typeface="+mj-lt"/>
              <a:buAutoNum type="arabicPeriod"/>
            </a:pPr>
            <a:endParaRPr lang="es-MX" altLang="es-MX" sz="2400" dirty="0"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  <a:p>
            <a:pPr marL="457200" lvl="0" indent="-457200" algn="just">
              <a:spcBef>
                <a:spcPts val="0"/>
              </a:spcBef>
              <a:spcAft>
                <a:spcPct val="25000"/>
              </a:spcAft>
              <a:buFont typeface="+mj-lt"/>
              <a:buAutoNum type="arabicPeriod"/>
            </a:pPr>
            <a:r>
              <a:rPr lang="es-MX" altLang="es-MX" sz="2400" dirty="0">
                <a:latin typeface="Montserrat" panose="00000500000000000000" pitchFamily="50" charset="0"/>
                <a:ea typeface="ＭＳ Ｐゴシック" pitchFamily="34" charset="-128"/>
                <a:cs typeface="Arial" charset="0"/>
              </a:rPr>
              <a:t>Galones por minuto, libras de presión perdidas por fricción por 30 m de manguera, tamaño (diámetro en pulgadas) de manguera.</a:t>
            </a:r>
          </a:p>
        </p:txBody>
      </p:sp>
    </p:spTree>
    <p:extLst>
      <p:ext uri="{BB962C8B-B14F-4D97-AF65-F5344CB8AC3E}">
        <p14:creationId xmlns:p14="http://schemas.microsoft.com/office/powerpoint/2010/main" val="275985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6281" y="1540356"/>
            <a:ext cx="9126446" cy="638944"/>
          </a:xfrm>
        </p:spPr>
        <p:txBody>
          <a:bodyPr/>
          <a:lstStyle/>
          <a:p>
            <a:r>
              <a:rPr lang="es-MX" dirty="0"/>
              <a:t>Ejemplo – Determinando la presión de bomba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07566" y="2348880"/>
            <a:ext cx="8143875" cy="2829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609600" marR="0" lvl="0" indent="-6096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AutoNum type="arabi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Determine su presión de boquilla (50 PSI)</a:t>
            </a:r>
          </a:p>
          <a:p>
            <a:pPr marL="609600" marR="0" lvl="0" indent="-6096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endParaRPr kumimoji="0" lang="es-MX" altLang="es-MX" sz="24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Montserrat" panose="00000500000000000000" pitchFamily="50" charset="0"/>
            </a:endParaRPr>
          </a:p>
          <a:p>
            <a:pPr marL="609600" marR="0" lvl="0" indent="-6096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2.	Determine el calibre de la boquilla o tamaño de la punta que esté usando (punta de 3/8 de pulgada)</a:t>
            </a:r>
          </a:p>
          <a:p>
            <a:pPr marL="609600" marR="0" lvl="0" indent="-6096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endParaRPr kumimoji="0" lang="es-MX" altLang="es-MX" sz="24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Montserrat" panose="00000500000000000000" pitchFamily="50" charset="0"/>
            </a:endParaRPr>
          </a:p>
          <a:p>
            <a:pPr marL="609600" marR="0" lvl="0" indent="-6096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3.	Galones por minuto (</a:t>
            </a:r>
            <a:r>
              <a:rPr kumimoji="0" lang="es-MX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gpm</a:t>
            </a: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) = 29</a:t>
            </a:r>
          </a:p>
        </p:txBody>
      </p:sp>
    </p:spTree>
    <p:extLst>
      <p:ext uri="{BB962C8B-B14F-4D97-AF65-F5344CB8AC3E}">
        <p14:creationId xmlns:p14="http://schemas.microsoft.com/office/powerpoint/2010/main" val="275676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 cursos 202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cursos 2020</Template>
  <TotalTime>239</TotalTime>
  <Words>1829</Words>
  <Application>Microsoft Office PowerPoint</Application>
  <PresentationFormat>On-screen Show (4:3)</PresentationFormat>
  <Paragraphs>129</Paragraphs>
  <Slides>37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MS PGothic</vt:lpstr>
      <vt:lpstr>Arial</vt:lpstr>
      <vt:lpstr>Calibri</vt:lpstr>
      <vt:lpstr>Montserrat</vt:lpstr>
      <vt:lpstr>Wingdings</vt:lpstr>
      <vt:lpstr>Plantilla cursos 2020</vt:lpstr>
      <vt:lpstr>Hidráulica Unidad 2 Lección C  </vt:lpstr>
      <vt:lpstr>Unidad 2C Objetivos</vt:lpstr>
      <vt:lpstr>Origen del Suministro de Agua</vt:lpstr>
      <vt:lpstr>Presión a la cabeza</vt:lpstr>
      <vt:lpstr>Pérdida de fricción en manguera</vt:lpstr>
      <vt:lpstr>Superando la pérdida excesiva de fricción   </vt:lpstr>
      <vt:lpstr>Fórmula de presión de la bomba (PB)</vt:lpstr>
      <vt:lpstr>Cálculo de pérdida de fricción (PF)   </vt:lpstr>
      <vt:lpstr>Ejemplo – Determinando la presión de bomba    </vt:lpstr>
      <vt:lpstr>Ejemplo – Determinando la presión de bomba (cont.)    </vt:lpstr>
      <vt:lpstr>Ejemplo – Determinando la presión de bomba (cont.)    </vt:lpstr>
      <vt:lpstr>Determinando la presión de bomba en un tendido progresivo de mangueras    </vt:lpstr>
      <vt:lpstr>Ejercicio 1 – Cálculo Hidráulico     </vt:lpstr>
      <vt:lpstr>Ejercicio 2 – Cálculo Hidráulico     </vt:lpstr>
      <vt:lpstr>(Repaso del flujo de agua y pérdida por fricción) Flujo de Agua en manguera de 1½”    </vt:lpstr>
      <vt:lpstr>(Repaso)  Flujo de Agua y Pérdida por Fricción en Manguera de 1½”    </vt:lpstr>
      <vt:lpstr>Ejercicio 3 – Cálculos Hidráulicos  Usted está bombeando 90 m en manguera de 1½ pulg, 15 m a través de una “Y” de dos secciones con manguera de 1 pulg., cada una de 30 m de largo con puntas de ¼ de pulgada (recordar que las puntas son de 50 PSI ¿Cuál es la PB?    </vt:lpstr>
      <vt:lpstr>Ejercicio 4 – Cálculos Hidráulicos    </vt:lpstr>
      <vt:lpstr>Ejercicio 5 – Cálculos Hidráulicos    </vt:lpstr>
      <vt:lpstr>Ejercicio 6 – Cálculos Hidráulicos    </vt:lpstr>
      <vt:lpstr>Ejercicio 7 – Determine la presión de la Motobomba:     </vt:lpstr>
      <vt:lpstr>Ejercicio 8 – Cálculos Hidráulicos    </vt:lpstr>
      <vt:lpstr>Ejercicio 9 – Cálculos Hidráulicos    </vt:lpstr>
      <vt:lpstr>Ejercicio 10 – Cálculos Hidráulicos    </vt:lpstr>
      <vt:lpstr>Ejercicio 11 – Cálculos Hidráulicos    </vt:lpstr>
      <vt:lpstr>Ejercicio 12 – Cálculos Hidráulicos    </vt:lpstr>
      <vt:lpstr>Examen de hidráulica   </vt:lpstr>
      <vt:lpstr>Examen de hidráulica   </vt:lpstr>
      <vt:lpstr>Examen de hidráulica   </vt:lpstr>
      <vt:lpstr>Examen de hidráulica   </vt:lpstr>
      <vt:lpstr>Examen de hidráulica   </vt:lpstr>
      <vt:lpstr>Examen de hidráulica   </vt:lpstr>
      <vt:lpstr>Examen de hidráulica   </vt:lpstr>
      <vt:lpstr>Examen de hidráulica   </vt:lpstr>
      <vt:lpstr>Examen de hidráulica   </vt:lpstr>
      <vt:lpstr>Examen de hidráulica   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Deibi Juan Mota Ruiz</dc:creator>
  <cp:lastModifiedBy>Convertio</cp:lastModifiedBy>
  <cp:revision>24</cp:revision>
  <dcterms:created xsi:type="dcterms:W3CDTF">2020-01-21T17:10:45Z</dcterms:created>
  <dcterms:modified xsi:type="dcterms:W3CDTF">2023-05-27T17:05:40Z</dcterms:modified>
</cp:coreProperties>
</file>