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80" r:id="rId4"/>
    <p:sldId id="333" r:id="rId5"/>
    <p:sldId id="319" r:id="rId6"/>
    <p:sldId id="334" r:id="rId7"/>
    <p:sldId id="301" r:id="rId8"/>
    <p:sldId id="335" r:id="rId9"/>
    <p:sldId id="336" r:id="rId10"/>
    <p:sldId id="337" r:id="rId11"/>
    <p:sldId id="260" r:id="rId1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>
      <p:cViewPr varScale="1">
        <p:scale>
          <a:sx n="68" d="100"/>
          <a:sy n="68" d="100"/>
        </p:scale>
        <p:origin x="-1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mbre del cu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6697"/>
            <a:ext cx="8361961" cy="866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grpSp>
        <p:nvGrpSpPr>
          <p:cNvPr id="8" name="7 Grupo"/>
          <p:cNvGrpSpPr/>
          <p:nvPr/>
        </p:nvGrpSpPr>
        <p:grpSpPr>
          <a:xfrm>
            <a:off x="-36512" y="2010052"/>
            <a:ext cx="9217024" cy="2355052"/>
            <a:chOff x="0" y="1938044"/>
            <a:chExt cx="9217024" cy="2355052"/>
          </a:xfrm>
        </p:grpSpPr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3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  <a14:backgroundMark x1="46426" y1="40844" x2="46426" y2="40844"/>
                          <a14:backgroundMark x1="43001" y1="39474" x2="43001" y2="39474"/>
                          <a14:backgroundMark x1="44950" y1="37336" x2="44950" y2="37336"/>
                          <a14:backgroundMark x1="51388" y1="42215" x2="51388" y2="42215"/>
                          <a14:backgroundMark x1="51388" y1="42105" x2="51388" y2="42105"/>
                          <a14:backgroundMark x1="49970" y1="43037" x2="49970" y2="43037"/>
                          <a14:backgroundMark x1="47903" y1="41996" x2="47903" y2="41996"/>
                          <a14:backgroundMark x1="48021" y1="44627" x2="48021" y2="44627"/>
                          <a14:backgroundMark x1="46899" y1="47094" x2="46899" y2="47094"/>
                          <a14:backgroundMark x1="45600" y1="48026" x2="45600" y2="48026"/>
                          <a14:backgroundMark x1="44064" y1="49726" x2="44064" y2="49726"/>
                          <a14:backgroundMark x1="40933" y1="52083" x2="40933" y2="52083"/>
                          <a14:backgroundMark x1="37921" y1="51645" x2="37921" y2="51645"/>
                          <a14:backgroundMark x1="37921" y1="51645" x2="37921" y2="51645"/>
                          <a14:backgroundMark x1="36858" y1="53070" x2="36858" y2="53070"/>
                          <a14:backgroundMark x1="36090" y1="53180" x2="36090" y2="53180"/>
                          <a14:backgroundMark x1="35204" y1="53783" x2="35204" y2="53783"/>
                          <a14:backgroundMark x1="34022" y1="54496" x2="34022" y2="54496"/>
                          <a14:backgroundMark x1="42233" y1="47697" x2="41701" y2="59704"/>
                          <a14:backgroundMark x1="68222" y1="62281" x2="68222" y2="62281"/>
                          <a14:backgroundMark x1="70585" y1="59868" x2="70585" y2="59868"/>
                          <a14:backgroundMark x1="70998" y1="59156" x2="70998" y2="59156"/>
                          <a14:backgroundMark x1="65269" y1="65296" x2="65269" y2="65296"/>
                          <a14:backgroundMark x1="64146" y1="65844" x2="64146" y2="65844"/>
                          <a14:backgroundMark x1="63024" y1="66667" x2="63024" y2="66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613" t="38230" r="28497" b="34443"/>
            <a:stretch/>
          </p:blipFill>
          <p:spPr>
            <a:xfrm>
              <a:off x="0" y="2035450"/>
              <a:ext cx="1459432" cy="2160240"/>
            </a:xfrm>
            <a:prstGeom prst="rect">
              <a:avLst/>
            </a:prstGeom>
          </p:spPr>
        </p:pic>
        <p:pic>
          <p:nvPicPr>
            <p:cNvPr id="10" name="9 Imagen"/>
            <p:cNvPicPr>
              <a:picLocks noChangeAspect="1"/>
            </p:cNvPicPr>
            <p:nvPr/>
          </p:nvPicPr>
          <p:blipFill rotWithShape="1">
            <a:blip r:embed="rId5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5" t="24335" r="45973" b="50125"/>
            <a:stretch/>
          </p:blipFill>
          <p:spPr>
            <a:xfrm>
              <a:off x="7219371" y="2000018"/>
              <a:ext cx="1997653" cy="2293078"/>
            </a:xfrm>
            <a:prstGeom prst="rect">
              <a:avLst/>
            </a:prstGeom>
          </p:spPr>
        </p:pic>
        <p:grpSp>
          <p:nvGrpSpPr>
            <p:cNvPr id="11" name="10 Grupo"/>
            <p:cNvGrpSpPr/>
            <p:nvPr/>
          </p:nvGrpSpPr>
          <p:grpSpPr>
            <a:xfrm>
              <a:off x="0" y="1938044"/>
              <a:ext cx="9217023" cy="2355052"/>
              <a:chOff x="0" y="1747418"/>
              <a:chExt cx="9217023" cy="2355052"/>
            </a:xfrm>
          </p:grpSpPr>
          <p:sp>
            <p:nvSpPr>
              <p:cNvPr id="12" name="12 Rectángulo"/>
              <p:cNvSpPr/>
              <p:nvPr/>
            </p:nvSpPr>
            <p:spPr>
              <a:xfrm>
                <a:off x="35496" y="1747418"/>
                <a:ext cx="9145016" cy="97406"/>
              </a:xfrm>
              <a:prstGeom prst="rect">
                <a:avLst/>
              </a:prstGeom>
              <a:gradFill>
                <a:gsLst>
                  <a:gs pos="0">
                    <a:srgbClr val="4E232E"/>
                  </a:gs>
                  <a:gs pos="50000">
                    <a:srgbClr val="853B4E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MX"/>
              </a:p>
            </p:txBody>
          </p:sp>
          <p:sp>
            <p:nvSpPr>
              <p:cNvPr id="13" name="12 Rectángulo"/>
              <p:cNvSpPr/>
              <p:nvPr/>
            </p:nvSpPr>
            <p:spPr>
              <a:xfrm>
                <a:off x="23290" y="4005064"/>
                <a:ext cx="9193733" cy="97406"/>
              </a:xfrm>
              <a:prstGeom prst="rect">
                <a:avLst/>
              </a:prstGeom>
              <a:gradFill>
                <a:gsLst>
                  <a:gs pos="0">
                    <a:srgbClr val="4E232E"/>
                  </a:gs>
                  <a:gs pos="50000">
                    <a:srgbClr val="853B4E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MX"/>
              </a:p>
            </p:txBody>
          </p:sp>
          <p:sp>
            <p:nvSpPr>
              <p:cNvPr id="14" name="13 CuadroTexto"/>
              <p:cNvSpPr txBox="1"/>
              <p:nvPr/>
            </p:nvSpPr>
            <p:spPr>
              <a:xfrm>
                <a:off x="0" y="2276872"/>
                <a:ext cx="912644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s-MX" sz="2800" b="1" dirty="0" smtClean="0">
                  <a:latin typeface="Montserrat" panose="00000500000000000000" pitchFamily="2" charset="0"/>
                </a:endParaRPr>
              </a:p>
            </p:txBody>
          </p:sp>
          <p:sp>
            <p:nvSpPr>
              <p:cNvPr id="15" name="14 Rectángulo"/>
              <p:cNvSpPr/>
              <p:nvPr/>
            </p:nvSpPr>
            <p:spPr>
              <a:xfrm>
                <a:off x="17555" y="1916832"/>
                <a:ext cx="9108891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s-MX" sz="2800" b="1" dirty="0">
                    <a:latin typeface="Montserrat" panose="00000500000000000000" pitchFamily="2" charset="0"/>
                  </a:rPr>
                  <a:t>PROGRAMA DE MANEJO DEL FUEGO</a:t>
                </a:r>
              </a:p>
            </p:txBody>
          </p:sp>
        </p:grpSp>
      </p:grpSp>
      <p:grpSp>
        <p:nvGrpSpPr>
          <p:cNvPr id="16" name="15 Grupo"/>
          <p:cNvGrpSpPr/>
          <p:nvPr/>
        </p:nvGrpSpPr>
        <p:grpSpPr>
          <a:xfrm>
            <a:off x="2401534" y="5445224"/>
            <a:ext cx="4267907" cy="1005386"/>
            <a:chOff x="2703102" y="5591966"/>
            <a:chExt cx="4267907" cy="1005386"/>
          </a:xfrm>
        </p:grpSpPr>
        <p:pic>
          <p:nvPicPr>
            <p:cNvPr id="17" name="Picture 2" descr="Resultado de imagen para logo del USFS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3102" y="5661248"/>
              <a:ext cx="860786" cy="936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Resultado de imagen para logo del NWC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2399" y="5591966"/>
              <a:ext cx="1188610" cy="947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5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61" t="17746" r="29302" b="6661"/>
            <a:stretch/>
          </p:blipFill>
          <p:spPr bwMode="auto">
            <a:xfrm>
              <a:off x="4230063" y="5634672"/>
              <a:ext cx="958503" cy="962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1 Título"/>
          <p:cNvSpPr>
            <a:spLocks noGrp="1"/>
          </p:cNvSpPr>
          <p:nvPr>
            <p:ph type="ctrTitle" hasCustomPrompt="1"/>
          </p:nvPr>
        </p:nvSpPr>
        <p:spPr>
          <a:xfrm>
            <a:off x="685800" y="2751063"/>
            <a:ext cx="7772400" cy="1470025"/>
          </a:xfrm>
        </p:spPr>
        <p:txBody>
          <a:bodyPr>
            <a:norm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dirty="0" smtClean="0"/>
              <a:t>Clave del curso</a:t>
            </a:r>
            <a:br>
              <a:rPr lang="es-ES" dirty="0" smtClean="0"/>
            </a:br>
            <a:r>
              <a:rPr lang="es-ES" dirty="0" smtClean="0"/>
              <a:t>Nombre del curso</a:t>
            </a:r>
            <a:endParaRPr lang="es-MX" dirty="0"/>
          </a:p>
        </p:txBody>
      </p:sp>
      <p:sp>
        <p:nvSpPr>
          <p:cNvPr id="21" name="20 Marcador de posición de imagen"/>
          <p:cNvSpPr>
            <a:spLocks noGrp="1"/>
          </p:cNvSpPr>
          <p:nvPr>
            <p:ph type="pic" sz="quarter" idx="13" hasCustomPrompt="1"/>
          </p:nvPr>
        </p:nvSpPr>
        <p:spPr>
          <a:xfrm>
            <a:off x="611560" y="5445224"/>
            <a:ext cx="1501775" cy="1005386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s-MX" dirty="0" smtClean="0"/>
              <a:t>Logotipo instancia colaboradora</a:t>
            </a:r>
            <a:endParaRPr lang="es-MX" dirty="0"/>
          </a:p>
        </p:txBody>
      </p:sp>
      <p:sp>
        <p:nvSpPr>
          <p:cNvPr id="22" name="20 Marcador de posición de imagen"/>
          <p:cNvSpPr>
            <a:spLocks noGrp="1"/>
          </p:cNvSpPr>
          <p:nvPr>
            <p:ph type="pic" sz="quarter" idx="14" hasCustomPrompt="1"/>
          </p:nvPr>
        </p:nvSpPr>
        <p:spPr>
          <a:xfrm>
            <a:off x="6948264" y="5466577"/>
            <a:ext cx="1501775" cy="1005386"/>
          </a:xfrm>
          <a:noFill/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s-MX" dirty="0" smtClean="0"/>
              <a:t>Logotipo instancia colaboradora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08661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úmero y titulo de la unid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8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15" name="14 Marcador de posición de imagen"/>
          <p:cNvSpPr>
            <a:spLocks noGrp="1"/>
          </p:cNvSpPr>
          <p:nvPr>
            <p:ph type="pic" sz="quarter" idx="14"/>
          </p:nvPr>
        </p:nvSpPr>
        <p:spPr>
          <a:xfrm>
            <a:off x="2017713" y="1844675"/>
            <a:ext cx="5091112" cy="3125788"/>
          </a:xfrm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457200" y="629816"/>
            <a:ext cx="8229600" cy="1143000"/>
          </a:xfrm>
        </p:spPr>
        <p:txBody>
          <a:bodyPr>
            <a:no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dirty="0" smtClean="0"/>
              <a:t>Clave del Curso</a:t>
            </a:r>
            <a:br>
              <a:rPr lang="es-ES" dirty="0" smtClean="0"/>
            </a:br>
            <a:r>
              <a:rPr lang="es-ES" dirty="0" smtClean="0"/>
              <a:t>Nombre del curso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3" name="12 Marcador de texto"/>
          <p:cNvSpPr>
            <a:spLocks noGrp="1"/>
          </p:cNvSpPr>
          <p:nvPr>
            <p:ph type="body" sz="quarter" idx="13" hasCustomPrompt="1"/>
          </p:nvPr>
        </p:nvSpPr>
        <p:spPr>
          <a:xfrm>
            <a:off x="467544" y="5012779"/>
            <a:ext cx="8207375" cy="11525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 baseline="0">
                <a:latin typeface="Montserrat" panose="000005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 smtClean="0"/>
              <a:t>Número y nombre de la unidad</a:t>
            </a:r>
          </a:p>
        </p:txBody>
      </p:sp>
    </p:spTree>
    <p:extLst>
      <p:ext uri="{BB962C8B-B14F-4D97-AF65-F5344CB8AC3E}">
        <p14:creationId xmlns:p14="http://schemas.microsoft.com/office/powerpoint/2010/main" val="450969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5 Grupo"/>
          <p:cNvGrpSpPr/>
          <p:nvPr userDrawn="1"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7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8" name="7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179512" y="1268760"/>
            <a:ext cx="8784976" cy="5112568"/>
          </a:xfrm>
        </p:spPr>
        <p:txBody>
          <a:bodyPr anchor="t">
            <a:noAutofit/>
          </a:bodyPr>
          <a:lstStyle>
            <a:lvl1pPr algn="just">
              <a:defRPr sz="2000">
                <a:latin typeface="Montserrat" panose="00000500000000000000" pitchFamily="2" charset="0"/>
              </a:defRPr>
            </a:lvl1pPr>
          </a:lstStyle>
          <a:p>
            <a:r>
              <a:rPr lang="es-MX" dirty="0" smtClean="0"/>
              <a:t>Contenido</a:t>
            </a:r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9" name="8 CuadroTexto"/>
          <p:cNvSpPr txBox="1"/>
          <p:nvPr userDrawn="1"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0" name="1 Título"/>
          <p:cNvSpPr txBox="1">
            <a:spLocks/>
          </p:cNvSpPr>
          <p:nvPr userDrawn="1"/>
        </p:nvSpPr>
        <p:spPr>
          <a:xfrm>
            <a:off x="179512" y="502070"/>
            <a:ext cx="8784976" cy="6946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just" defTabSz="9144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j-ea"/>
                <a:cs typeface="+mj-cs"/>
              </a:defRPr>
            </a:lvl1pPr>
          </a:lstStyle>
          <a:p>
            <a:r>
              <a:rPr lang="es-ES" sz="2400" b="1" dirty="0" smtClean="0"/>
              <a:t>Titulo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3178549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8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9" name="8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latin typeface="Montserrat" panose="00000500000000000000" pitchFamily="2" charset="0"/>
              </a:defRPr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1" name="1 Título"/>
          <p:cNvSpPr>
            <a:spLocks noGrp="1"/>
          </p:cNvSpPr>
          <p:nvPr>
            <p:ph type="title" hasCustomPrompt="1"/>
          </p:nvPr>
        </p:nvSpPr>
        <p:spPr>
          <a:xfrm>
            <a:off x="0" y="836712"/>
            <a:ext cx="9126446" cy="638944"/>
          </a:xfrm>
        </p:spPr>
        <p:txBody>
          <a:bodyPr>
            <a:noAutofit/>
          </a:bodyPr>
          <a:lstStyle>
            <a:lvl1pPr>
              <a:defRPr sz="2800" b="1">
                <a:latin typeface="Montserrat" panose="00000500000000000000" pitchFamily="2" charset="0"/>
              </a:defRPr>
            </a:lvl1pPr>
          </a:lstStyle>
          <a:p>
            <a:r>
              <a:rPr lang="es-ES" dirty="0" smtClean="0"/>
              <a:t>Titulo</a:t>
            </a:r>
            <a:endParaRPr lang="es-MX" dirty="0"/>
          </a:p>
        </p:txBody>
      </p:sp>
      <p:sp>
        <p:nvSpPr>
          <p:cNvPr id="17" name="16 Marcador de posición de imagen"/>
          <p:cNvSpPr>
            <a:spLocks noGrp="1"/>
          </p:cNvSpPr>
          <p:nvPr>
            <p:ph type="pic" sz="quarter" idx="13"/>
          </p:nvPr>
        </p:nvSpPr>
        <p:spPr>
          <a:xfrm>
            <a:off x="468313" y="1988840"/>
            <a:ext cx="8351837" cy="3887787"/>
          </a:xfrm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4502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9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10" name="9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3" name="12 Marcador de posición de imagen"/>
          <p:cNvSpPr>
            <a:spLocks noGrp="1"/>
          </p:cNvSpPr>
          <p:nvPr>
            <p:ph type="pic" sz="quarter" idx="13" hasCustomPrompt="1"/>
          </p:nvPr>
        </p:nvSpPr>
        <p:spPr>
          <a:xfrm>
            <a:off x="71883" y="574253"/>
            <a:ext cx="8964613" cy="616711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s-MX" dirty="0" smtClean="0"/>
              <a:t>Imagen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584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9 Grupo"/>
          <p:cNvGrpSpPr/>
          <p:nvPr/>
        </p:nvGrpSpPr>
        <p:grpSpPr>
          <a:xfrm>
            <a:off x="0" y="404664"/>
            <a:ext cx="9144001" cy="6453337"/>
            <a:chOff x="0" y="404664"/>
            <a:chExt cx="9144001" cy="6453337"/>
          </a:xfrm>
        </p:grpSpPr>
        <p:sp>
          <p:nvSpPr>
            <p:cNvPr id="11" name="12 Rectángulo"/>
            <p:cNvSpPr/>
            <p:nvPr/>
          </p:nvSpPr>
          <p:spPr>
            <a:xfrm>
              <a:off x="0" y="404664"/>
              <a:ext cx="9126446" cy="97406"/>
            </a:xfrm>
            <a:prstGeom prst="rect">
              <a:avLst/>
            </a:prstGeom>
            <a:gradFill>
              <a:gsLst>
                <a:gs pos="0">
                  <a:srgbClr val="4E232E"/>
                </a:gs>
                <a:gs pos="50000">
                  <a:srgbClr val="853B4E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MX"/>
            </a:p>
          </p:txBody>
        </p:sp>
        <p:pic>
          <p:nvPicPr>
            <p:cNvPr id="12" name="11 Imagen"/>
            <p:cNvPicPr>
              <a:picLocks noChangeAspect="1"/>
            </p:cNvPicPr>
            <p:nvPr/>
          </p:nvPicPr>
          <p:blipFill rotWithShape="1">
            <a:blip r:embed="rId2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47903" y1="38596" x2="47903" y2="38596"/>
                          <a14:foregroundMark x1="44950" y1="37171" x2="44950" y2="37171"/>
                          <a14:foregroundMark x1="55700" y1="46711" x2="55700" y2="46711"/>
                          <a14:foregroundMark x1="56527" y1="47643" x2="56527" y2="47643"/>
                          <a14:foregroundMark x1="58535" y1="48684" x2="58535" y2="48684"/>
                          <a14:foregroundMark x1="61016" y1="49945" x2="61016" y2="49945"/>
                          <a14:foregroundMark x1="63083" y1="50987" x2="63083" y2="50987"/>
                          <a14:backgroundMark x1="28825" y1="32730" x2="28825" y2="32730"/>
                          <a14:backgroundMark x1="34790" y1="33388" x2="34790" y2="33388"/>
                          <a14:backgroundMark x1="42174" y1="30921" x2="42174" y2="30921"/>
                          <a14:backgroundMark x1="58653" y1="30428" x2="58653" y2="30428"/>
                          <a14:backgroundMark x1="63556" y1="31579" x2="63556" y2="31579"/>
                          <a14:backgroundMark x1="67159" y1="33936" x2="67159" y2="33936"/>
                          <a14:backgroundMark x1="73597" y1="37555" x2="73597" y2="37555"/>
                          <a14:backgroundMark x1="61429" y1="45559" x2="61429" y2="45559"/>
                          <a14:backgroundMark x1="30597" y1="42050" x2="30597" y2="42050"/>
                          <a14:backgroundMark x1="29474" y1="48520" x2="29474" y2="48520"/>
                          <a14:backgroundMark x1="29474" y1="51919" x2="29474" y2="51919"/>
                          <a14:backgroundMark x1="29474" y1="52686" x2="29474" y2="52686"/>
                          <a14:backgroundMark x1="37330" y1="48300" x2="37330" y2="48300"/>
                          <a14:backgroundMark x1="37330" y1="48300" x2="37330" y2="48300"/>
                          <a14:backgroundMark x1="33668" y1="45833" x2="33668" y2="45833"/>
                          <a14:backgroundMark x1="26875" y1="56031" x2="26875" y2="5603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56" t="24335" r="31629" b="37137"/>
            <a:stretch/>
          </p:blipFill>
          <p:spPr>
            <a:xfrm>
              <a:off x="4716017" y="2060849"/>
              <a:ext cx="4427984" cy="4797152"/>
            </a:xfrm>
            <a:prstGeom prst="rect">
              <a:avLst/>
            </a:prstGeom>
          </p:spPr>
        </p:pic>
      </p:grpSp>
      <p:sp>
        <p:nvSpPr>
          <p:cNvPr id="13" name="12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5" name="14 Marcador de medios"/>
          <p:cNvSpPr>
            <a:spLocks noGrp="1"/>
          </p:cNvSpPr>
          <p:nvPr>
            <p:ph type="media" sz="quarter" idx="13"/>
          </p:nvPr>
        </p:nvSpPr>
        <p:spPr>
          <a:xfrm>
            <a:off x="107950" y="573360"/>
            <a:ext cx="8928100" cy="6096000"/>
          </a:xfrm>
        </p:spPr>
        <p:txBody>
          <a:bodyPr/>
          <a:lstStyle/>
          <a:p>
            <a:r>
              <a:rPr lang="es-ES" smtClean="0"/>
              <a:t>Haga clic en el icono para agregar medios</a:t>
            </a:r>
            <a:endParaRPr lang="es-MX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1002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latin typeface="Montserrat" panose="00000500000000000000" pitchFamily="2" charset="0"/>
              </a:defRPr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  <p:sp>
        <p:nvSpPr>
          <p:cNvPr id="11" name="12 Rectángulo"/>
          <p:cNvSpPr/>
          <p:nvPr/>
        </p:nvSpPr>
        <p:spPr>
          <a:xfrm>
            <a:off x="-25444" y="404664"/>
            <a:ext cx="9126446" cy="97406"/>
          </a:xfrm>
          <a:prstGeom prst="rect">
            <a:avLst/>
          </a:prstGeom>
          <a:gradFill>
            <a:gsLst>
              <a:gs pos="0">
                <a:srgbClr val="4E232E"/>
              </a:gs>
              <a:gs pos="50000">
                <a:srgbClr val="853B4E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/>
          </a:p>
        </p:txBody>
      </p:sp>
      <p:sp>
        <p:nvSpPr>
          <p:cNvPr id="12" name="11 CuadroTexto"/>
          <p:cNvSpPr txBox="1"/>
          <p:nvPr/>
        </p:nvSpPr>
        <p:spPr>
          <a:xfrm>
            <a:off x="0" y="35332"/>
            <a:ext cx="9126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Programa de Manejo del Fuego</a:t>
            </a: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2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20" t="15264" r="36575" b="8083"/>
          <a:stretch/>
        </p:blipFill>
        <p:spPr bwMode="auto">
          <a:xfrm>
            <a:off x="2036690" y="1207790"/>
            <a:ext cx="5002177" cy="4957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2712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510D0-60E9-4CEB-9CAB-07680B529D89}" type="datetimeFigureOut">
              <a:rPr lang="es-MX" smtClean="0"/>
              <a:t>27/05/2023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73C1F-7A44-4200-A577-CE34C3E36228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9098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3" r:id="rId4"/>
    <p:sldLayoutId id="2147483664" r:id="rId5"/>
    <p:sldLayoutId id="2147483665" r:id="rId6"/>
    <p:sldLayoutId id="2147483666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7543" y="548680"/>
            <a:ext cx="7931224" cy="1296144"/>
          </a:xfrm>
        </p:spPr>
        <p:txBody>
          <a:bodyPr/>
          <a:lstStyle/>
          <a:p>
            <a:r>
              <a:rPr lang="es-MX" dirty="0">
                <a:solidFill>
                  <a:prstClr val="black"/>
                </a:solidFill>
              </a:rPr>
              <a:t>Unidad 2 Lección </a:t>
            </a:r>
            <a:r>
              <a:rPr lang="es-MX" dirty="0" smtClean="0">
                <a:solidFill>
                  <a:prstClr val="black"/>
                </a:solidFill>
              </a:rPr>
              <a:t>B</a:t>
            </a:r>
            <a:r>
              <a:rPr lang="es-MX" dirty="0">
                <a:solidFill>
                  <a:prstClr val="black"/>
                </a:solidFill>
              </a:rPr>
              <a:t/>
            </a:r>
            <a:br>
              <a:rPr lang="es-MX" dirty="0">
                <a:solidFill>
                  <a:prstClr val="black"/>
                </a:solidFill>
              </a:rPr>
            </a:br>
            <a:r>
              <a:rPr lang="es-MX" dirty="0">
                <a:solidFill>
                  <a:prstClr val="black"/>
                </a:solidFill>
              </a:rPr>
              <a:t>Tendidos de </a:t>
            </a:r>
            <a:r>
              <a:rPr lang="es-MX" dirty="0" smtClean="0">
                <a:solidFill>
                  <a:prstClr val="black"/>
                </a:solidFill>
              </a:rPr>
              <a:t>Manguera</a:t>
            </a:r>
            <a:endParaRPr lang="es-MX" dirty="0"/>
          </a:p>
        </p:txBody>
      </p:sp>
      <p:pic>
        <p:nvPicPr>
          <p:cNvPr id="2050" name="Picture 2" descr="\\teresa-morquech\F\CAPACITACIÓN\2018\Capacitación Especializada\S-211 Tecate, B.C.S. Noroeste\FOTOS\IMG_23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7236803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535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Prueba de tendidos de </a:t>
            </a:r>
            <a:r>
              <a:rPr lang="es-MX" dirty="0" smtClean="0"/>
              <a:t>manguera </a:t>
            </a:r>
            <a:r>
              <a:rPr lang="es-MX" b="0" dirty="0" smtClean="0"/>
              <a:t>(cont.)</a:t>
            </a:r>
            <a:endParaRPr lang="es-MX" b="0" dirty="0"/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134730" y="1916832"/>
            <a:ext cx="890176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>
              <a:spcBef>
                <a:spcPct val="20000"/>
              </a:spcBef>
              <a:buClr>
                <a:srgbClr val="262626"/>
              </a:buClr>
              <a:buFontTx/>
              <a:buAutoNum type="arabicPeriod" startAt="6"/>
            </a:pPr>
            <a:r>
              <a:rPr lang="es-MX" altLang="es-MX" sz="2400" b="1" dirty="0">
                <a:solidFill>
                  <a:srgbClr val="262626"/>
                </a:solidFill>
                <a:latin typeface="Montserrat" panose="00000500000000000000" pitchFamily="50" charset="0"/>
              </a:rPr>
              <a:t>¿Qué medida de manguera se utiliza en la línea troncal de un tendido progresivo?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691680" y="2902035"/>
            <a:ext cx="23551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eaLnBrk="1" hangingPunct="1">
              <a:spcAft>
                <a:spcPts val="1800"/>
              </a:spcAft>
            </a:pPr>
            <a:r>
              <a:rPr lang="es-MX" altLang="es-MX" sz="2400" kern="0" dirty="0" smtClean="0">
                <a:solidFill>
                  <a:prstClr val="black"/>
                </a:solidFill>
                <a:latin typeface="Montserrat" panose="00000500000000000000" pitchFamily="50" charset="0"/>
              </a:rPr>
              <a:t>1  </a:t>
            </a:r>
            <a:r>
              <a:rPr lang="es-MX" altLang="es-MX" sz="2400" kern="0" dirty="0">
                <a:solidFill>
                  <a:prstClr val="black"/>
                </a:solidFill>
                <a:latin typeface="Montserrat" panose="00000500000000000000" pitchFamily="50" charset="0"/>
              </a:rPr>
              <a:t>1/2 pulgadas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157464" y="4048569"/>
            <a:ext cx="8541726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>
              <a:spcBef>
                <a:spcPct val="20000"/>
              </a:spcBef>
              <a:buFontTx/>
              <a:buAutoNum type="arabicPeriod" startAt="7"/>
            </a:pPr>
            <a:r>
              <a:rPr lang="es-MX" altLang="es-MX" sz="2400" b="1" dirty="0">
                <a:latin typeface="Montserrat" panose="00000500000000000000" pitchFamily="50" charset="0"/>
              </a:rPr>
              <a:t>¿Qué medida de manguera se usa normalmente en una línea lateral de un tendido progresivo?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691680" y="5157192"/>
            <a:ext cx="16562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eaLnBrk="1" hangingPunct="1">
              <a:spcAft>
                <a:spcPts val="1800"/>
              </a:spcAft>
            </a:pPr>
            <a:r>
              <a:rPr lang="es-MX" altLang="es-MX" sz="2400" kern="0" dirty="0">
                <a:solidFill>
                  <a:prstClr val="black"/>
                </a:solidFill>
                <a:latin typeface="Montserrat" panose="00000500000000000000" pitchFamily="50" charset="0"/>
              </a:rPr>
              <a:t>1 pulgada</a:t>
            </a:r>
          </a:p>
        </p:txBody>
      </p:sp>
    </p:spTree>
    <p:extLst>
      <p:ext uri="{BB962C8B-B14F-4D97-AF65-F5344CB8AC3E}">
        <p14:creationId xmlns:p14="http://schemas.microsoft.com/office/powerpoint/2010/main" val="387918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  <p:bldP spid="6" grpId="0" autoUpdateAnimBg="0"/>
      <p:bldP spid="7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233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052736"/>
            <a:ext cx="9126446" cy="638944"/>
          </a:xfrm>
        </p:spPr>
        <p:txBody>
          <a:bodyPr/>
          <a:lstStyle/>
          <a:p>
            <a:r>
              <a:rPr lang="es-MX" dirty="0"/>
              <a:t>Unidad </a:t>
            </a:r>
            <a:r>
              <a:rPr lang="es-MX" dirty="0" smtClean="0"/>
              <a:t>2B </a:t>
            </a:r>
            <a:r>
              <a:rPr lang="es-MX" dirty="0"/>
              <a:t>Objetivos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180795" y="1855858"/>
            <a:ext cx="8764856" cy="1688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algn="just" eaLnBrk="1" hangingPunct="1">
              <a:lnSpc>
                <a:spcPct val="150000"/>
              </a:lnSpc>
              <a:spcAft>
                <a:spcPct val="20000"/>
              </a:spcAft>
              <a:buFontTx/>
              <a:buAutoNum type="arabicPeriod"/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Describa e identifique los diferentes tipos de tendido de manguera utilizados en ataque inicial y liquidación de incendios.</a:t>
            </a:r>
          </a:p>
        </p:txBody>
      </p:sp>
    </p:spTree>
    <p:extLst>
      <p:ext uri="{BB962C8B-B14F-4D97-AF65-F5344CB8AC3E}">
        <p14:creationId xmlns:p14="http://schemas.microsoft.com/office/powerpoint/2010/main" val="1840779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" y="620688"/>
            <a:ext cx="9126446" cy="638944"/>
          </a:xfrm>
        </p:spPr>
        <p:txBody>
          <a:bodyPr/>
          <a:lstStyle/>
          <a:p>
            <a:r>
              <a:rPr lang="es-MX" dirty="0"/>
              <a:t>Tendido Simple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128139" y="5044492"/>
            <a:ext cx="8892480" cy="1688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algn="just" eaLnBrk="1" hangingPunct="1">
              <a:lnSpc>
                <a:spcPct val="150000"/>
              </a:lnSpc>
              <a:spcAft>
                <a:spcPct val="20000"/>
              </a:spcAft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Un tendido de manguera que viene directo de la motobomba y se dirige directamente a la boquilla sin uniones en el medio.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81" b="98286" l="0" r="99422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1843" y="1196752"/>
            <a:ext cx="8700231" cy="3300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757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" y="620688"/>
            <a:ext cx="9126446" cy="638944"/>
          </a:xfrm>
        </p:spPr>
        <p:txBody>
          <a:bodyPr/>
          <a:lstStyle/>
          <a:p>
            <a:r>
              <a:rPr lang="es-MX" dirty="0"/>
              <a:t>Tendido Progresivo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161110" y="4581128"/>
            <a:ext cx="8892480" cy="2242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algn="just" eaLnBrk="1" hangingPunct="1">
              <a:lnSpc>
                <a:spcPct val="150000"/>
              </a:lnSpc>
              <a:spcAft>
                <a:spcPct val="20000"/>
              </a:spcAft>
              <a:defRPr/>
            </a:pPr>
            <a:r>
              <a:rPr lang="es-MX" altLang="es-MX" sz="2400" dirty="0">
                <a:latin typeface="Montserrat" panose="00000500000000000000" pitchFamily="2" charset="0"/>
                <a:ea typeface="+mj-ea"/>
                <a:cs typeface="+mj-cs"/>
              </a:rPr>
              <a:t>Un tendido que viene desde la motobomba  hacia el incendio y que tiene una serie de conexiones laterales puestas entre la motobomba y que se dirigen hacia la boquilla.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132" l="0" r="9964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1895" y="1196752"/>
            <a:ext cx="8790910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183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1772816"/>
            <a:ext cx="9126446" cy="504056"/>
          </a:xfrm>
        </p:spPr>
        <p:txBody>
          <a:bodyPr/>
          <a:lstStyle/>
          <a:p>
            <a:r>
              <a:rPr lang="es-MX" dirty="0"/>
              <a:t>Tendido Simple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32" b="98602" l="0" r="9935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3559" y="1484784"/>
            <a:ext cx="8812874" cy="4068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850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" y="620688"/>
            <a:ext cx="9126446" cy="638944"/>
          </a:xfrm>
        </p:spPr>
        <p:txBody>
          <a:bodyPr/>
          <a:lstStyle/>
          <a:p>
            <a:r>
              <a:rPr lang="es-MX" dirty="0"/>
              <a:t>Pasos del Tendido Progresivo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179512" y="4365104"/>
            <a:ext cx="8856984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0" indent="0" algn="just" eaLnBrk="1" hangingPunct="1">
              <a:lnSpc>
                <a:spcPct val="150000"/>
              </a:lnSpc>
              <a:spcAft>
                <a:spcPct val="20000"/>
              </a:spcAft>
              <a:defRPr/>
            </a:pPr>
            <a:r>
              <a:rPr lang="es-MX" altLang="es-MX" dirty="0">
                <a:latin typeface="Montserrat" panose="00000500000000000000" pitchFamily="2" charset="0"/>
                <a:ea typeface="+mj-ea"/>
                <a:cs typeface="+mj-cs"/>
              </a:rPr>
              <a:t>Un tendido progresivo puede suministrar con facilidad de 3 a 5 boquillas dependiendo de la pérdida por fricción y la presión requerida a la cabeza.  Provee varias oportunidades para incorporar líneas laterales para agilizar la liquidación y para evitar tener que mover las líneas troncales.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55" b="100000" l="0" r="99638">
                        <a14:foregroundMark x1="44837" y1="22921" x2="81884" y2="17375"/>
                        <a14:foregroundMark x1="3442" y1="50462" x2="13496" y2="49538"/>
                        <a14:foregroundMark x1="996" y1="94085" x2="13587" y2="92421"/>
                        <a14:foregroundMark x1="62953" y1="75970" x2="80707" y2="74307"/>
                        <a14:foregroundMark x1="44022" y1="67283" x2="84420" y2="69501"/>
                        <a14:foregroundMark x1="83967" y1="73013" x2="95924" y2="79667"/>
                        <a14:foregroundMark x1="95290" y1="83179" x2="87862" y2="8502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71600" y="1114368"/>
            <a:ext cx="6984776" cy="342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075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Prueba de tendidos de manguera</a:t>
            </a: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134731" y="1916832"/>
            <a:ext cx="8856984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609600" marR="0" lvl="0" indent="-609600" algn="just" defTabSz="91440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262626"/>
              </a:buClr>
              <a:buSzTx/>
              <a:buFontTx/>
              <a:buAutoNum type="arabicPeriod"/>
              <a:tabLst/>
              <a:defRPr/>
            </a:pPr>
            <a:r>
              <a:rPr kumimoji="0" lang="es-MX" altLang="es-MX" sz="2400" b="1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ontserrat" panose="00000500000000000000" pitchFamily="50" charset="0"/>
              </a:rPr>
              <a:t>¿Cuáles son dos tipos de tendido de mangueras?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331640" y="2420888"/>
            <a:ext cx="2351926" cy="10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simple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progresivo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134730" y="4077072"/>
            <a:ext cx="861373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609600" marR="0" lvl="0" indent="-6096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es-MX" altLang="es-MX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¿Cuántas líneas de ataque se operan con un tendido simple de mangueras?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547664" y="5164122"/>
            <a:ext cx="806631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una</a:t>
            </a:r>
          </a:p>
        </p:txBody>
      </p:sp>
    </p:spTree>
    <p:extLst>
      <p:ext uri="{BB962C8B-B14F-4D97-AF65-F5344CB8AC3E}">
        <p14:creationId xmlns:p14="http://schemas.microsoft.com/office/powerpoint/2010/main" val="3739627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  <p:bldP spid="6" grpId="0" autoUpdateAnimBg="0"/>
      <p:bldP spid="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Prueba de tendidos de </a:t>
            </a:r>
            <a:r>
              <a:rPr lang="es-MX" dirty="0" smtClean="0"/>
              <a:t>manguera </a:t>
            </a:r>
            <a:r>
              <a:rPr lang="es-MX" b="0" dirty="0" smtClean="0"/>
              <a:t>(cont.)</a:t>
            </a:r>
            <a:endParaRPr lang="es-MX" b="0" dirty="0"/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179512" y="2090936"/>
            <a:ext cx="8856984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>
              <a:spcBef>
                <a:spcPct val="20000"/>
              </a:spcBef>
              <a:buClr>
                <a:srgbClr val="262626"/>
              </a:buClr>
              <a:buFontTx/>
              <a:buAutoNum type="arabicPeriod" startAt="3"/>
            </a:pPr>
            <a:r>
              <a:rPr lang="es-MX" altLang="es-MX" sz="2400" b="1" dirty="0">
                <a:solidFill>
                  <a:srgbClr val="262626"/>
                </a:solidFill>
                <a:latin typeface="Montserrat" panose="00000500000000000000" pitchFamily="50" charset="0"/>
              </a:rPr>
              <a:t>Enliste cinco beneficios de un tendido progresivo.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187624" y="2856337"/>
            <a:ext cx="7235825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Seguridad para el operador de la boquilla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Múltiples líneas de ataque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Facilita la liquidación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Pueden atender focos por detrás del operador de la boquilla principal</a:t>
            </a:r>
          </a:p>
          <a:p>
            <a:pPr marL="457200" marR="0" lvl="0" indent="-4572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es-MX" altLang="es-MX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0000500000000000000" pitchFamily="50" charset="0"/>
              </a:rPr>
              <a:t>La línea troncal está siempre cargada</a:t>
            </a:r>
          </a:p>
        </p:txBody>
      </p:sp>
    </p:spTree>
    <p:extLst>
      <p:ext uri="{BB962C8B-B14F-4D97-AF65-F5344CB8AC3E}">
        <p14:creationId xmlns:p14="http://schemas.microsoft.com/office/powerpoint/2010/main" val="2973595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Prueba de tendidos de </a:t>
            </a:r>
            <a:r>
              <a:rPr lang="es-MX" dirty="0" smtClean="0"/>
              <a:t>manguera </a:t>
            </a:r>
            <a:r>
              <a:rPr lang="es-MX" b="0" dirty="0" smtClean="0"/>
              <a:t>(cont.)</a:t>
            </a:r>
            <a:endParaRPr lang="es-MX" b="0" dirty="0"/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134730" y="1916832"/>
            <a:ext cx="890176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>
              <a:spcBef>
                <a:spcPct val="20000"/>
              </a:spcBef>
              <a:buClr>
                <a:srgbClr val="262626"/>
              </a:buClr>
              <a:buFontTx/>
              <a:buAutoNum type="arabicPeriod" startAt="4"/>
            </a:pPr>
            <a:r>
              <a:rPr lang="es-MX" altLang="es-MX" sz="2400" b="1" dirty="0">
                <a:solidFill>
                  <a:srgbClr val="262626"/>
                </a:solidFill>
                <a:latin typeface="Montserrat" panose="00000500000000000000" pitchFamily="50" charset="0"/>
              </a:rPr>
              <a:t>¿Cuáles son algunas ventajas de un tendido simple?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619672" y="2722340"/>
            <a:ext cx="6240811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eaLnBrk="1" hangingPunct="1">
              <a:spcAft>
                <a:spcPts val="1800"/>
              </a:spcAft>
              <a:buFontTx/>
              <a:buAutoNum type="alphaLcPeriod"/>
            </a:pPr>
            <a:r>
              <a:rPr lang="es-MX" altLang="es-MX" sz="2400" kern="0" dirty="0">
                <a:solidFill>
                  <a:prstClr val="black"/>
                </a:solidFill>
                <a:latin typeface="Montserrat" panose="00000500000000000000" pitchFamily="50" charset="0"/>
              </a:rPr>
              <a:t>Fácil de instalar</a:t>
            </a:r>
          </a:p>
          <a:p>
            <a:pPr lvl="0" eaLnBrk="1" hangingPunct="1">
              <a:spcAft>
                <a:spcPts val="1800"/>
              </a:spcAft>
              <a:buFontTx/>
              <a:buAutoNum type="alphaLcPeriod"/>
            </a:pPr>
            <a:r>
              <a:rPr lang="es-MX" altLang="es-MX" sz="2400" kern="0" dirty="0">
                <a:solidFill>
                  <a:prstClr val="black"/>
                </a:solidFill>
                <a:latin typeface="Montserrat" panose="00000500000000000000" pitchFamily="50" charset="0"/>
              </a:rPr>
              <a:t>Menor pérdida de presión</a:t>
            </a:r>
          </a:p>
          <a:p>
            <a:pPr lvl="0" eaLnBrk="1" hangingPunct="1">
              <a:spcAft>
                <a:spcPts val="1800"/>
              </a:spcAft>
              <a:buFontTx/>
              <a:buAutoNum type="alphaLcPeriod"/>
            </a:pPr>
            <a:r>
              <a:rPr lang="es-MX" altLang="es-MX" sz="2400" kern="0" dirty="0">
                <a:solidFill>
                  <a:prstClr val="black"/>
                </a:solidFill>
                <a:latin typeface="Montserrat" panose="00000500000000000000" pitchFamily="50" charset="0"/>
              </a:rPr>
              <a:t>La longitud  puede variar fácilmente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134730" y="4581128"/>
            <a:ext cx="8077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>
              <a:spcBef>
                <a:spcPct val="20000"/>
              </a:spcBef>
              <a:buFontTx/>
              <a:buAutoNum type="arabicPeriod" startAt="5"/>
            </a:pPr>
            <a:r>
              <a:rPr lang="es-MX" altLang="es-MX" sz="2400" b="1" dirty="0">
                <a:latin typeface="Montserrat" panose="00000500000000000000" pitchFamily="50" charset="0"/>
              </a:rPr>
              <a:t>¿En cuál tendido es necesario interrumpir el flujo de agua antes de extenderlo?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619672" y="5589240"/>
            <a:ext cx="12618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508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0" eaLnBrk="1" hangingPunct="1">
              <a:spcAft>
                <a:spcPts val="1800"/>
              </a:spcAft>
            </a:pPr>
            <a:r>
              <a:rPr lang="es-MX" altLang="es-MX" sz="2400" kern="0" dirty="0">
                <a:solidFill>
                  <a:prstClr val="black"/>
                </a:solidFill>
                <a:latin typeface="Montserrat" panose="00000500000000000000" pitchFamily="50" charset="0"/>
              </a:rPr>
              <a:t>Simple</a:t>
            </a:r>
          </a:p>
        </p:txBody>
      </p:sp>
    </p:spTree>
    <p:extLst>
      <p:ext uri="{BB962C8B-B14F-4D97-AF65-F5344CB8AC3E}">
        <p14:creationId xmlns:p14="http://schemas.microsoft.com/office/powerpoint/2010/main" val="4151049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  <p:bldP spid="6" grpId="0" autoUpdateAnimBg="0"/>
      <p:bldP spid="7" grpId="0" build="p" autoUpdateAnimBg="0"/>
    </p:bldLst>
  </p:timing>
</p:sld>
</file>

<file path=ppt/theme/theme1.xml><?xml version="1.0" encoding="utf-8"?>
<a:theme xmlns:a="http://schemas.openxmlformats.org/drawingml/2006/main" name="Plantilla cursos 202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cursos 2020</Template>
  <TotalTime>305</TotalTime>
  <Words>315</Words>
  <Application>Microsoft Office PowerPoint</Application>
  <PresentationFormat>On-screen Show (4:3)</PresentationFormat>
  <Paragraphs>35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ＭＳ Ｐゴシック</vt:lpstr>
      <vt:lpstr>Arial</vt:lpstr>
      <vt:lpstr>Calibri</vt:lpstr>
      <vt:lpstr>Montserrat</vt:lpstr>
      <vt:lpstr>Plantilla cursos 2020</vt:lpstr>
      <vt:lpstr>Unidad 2 Lección B Tendidos de Manguera</vt:lpstr>
      <vt:lpstr>Unidad 2B Objetivos</vt:lpstr>
      <vt:lpstr>Tendido Simple</vt:lpstr>
      <vt:lpstr>Tendido Progresivo</vt:lpstr>
      <vt:lpstr>Tendido Simple    </vt:lpstr>
      <vt:lpstr>Pasos del Tendido Progresivo</vt:lpstr>
      <vt:lpstr>Prueba de tendidos de manguera</vt:lpstr>
      <vt:lpstr>Prueba de tendidos de manguera (cont.)</vt:lpstr>
      <vt:lpstr>Prueba de tendidos de manguera (cont.)</vt:lpstr>
      <vt:lpstr>Prueba de tendidos de manguera (cont.)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Deibi Juan Mota Ruiz</dc:creator>
  <cp:lastModifiedBy>word2</cp:lastModifiedBy>
  <cp:revision>32</cp:revision>
  <dcterms:created xsi:type="dcterms:W3CDTF">2020-01-21T17:10:45Z</dcterms:created>
  <dcterms:modified xsi:type="dcterms:W3CDTF">2023-05-27T17:05:15Z</dcterms:modified>
</cp:coreProperties>
</file>