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76" r:id="rId3"/>
    <p:sldId id="277" r:id="rId4"/>
    <p:sldId id="266" r:id="rId5"/>
    <p:sldId id="278" r:id="rId6"/>
    <p:sldId id="313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316" r:id="rId19"/>
    <p:sldId id="294" r:id="rId20"/>
    <p:sldId id="295" r:id="rId21"/>
    <p:sldId id="296" r:id="rId22"/>
    <p:sldId id="297" r:id="rId23"/>
    <p:sldId id="298" r:id="rId24"/>
    <p:sldId id="299" r:id="rId25"/>
    <p:sldId id="300" r:id="rId26"/>
    <p:sldId id="301" r:id="rId27"/>
    <p:sldId id="302" r:id="rId28"/>
    <p:sldId id="303" r:id="rId29"/>
    <p:sldId id="304" r:id="rId30"/>
    <p:sldId id="305" r:id="rId31"/>
    <p:sldId id="306" r:id="rId32"/>
    <p:sldId id="307" r:id="rId33"/>
    <p:sldId id="308" r:id="rId34"/>
    <p:sldId id="309" r:id="rId35"/>
    <p:sldId id="310" r:id="rId36"/>
    <p:sldId id="311" r:id="rId37"/>
    <p:sldId id="312" r:id="rId38"/>
    <p:sldId id="281" r:id="rId39"/>
    <p:sldId id="314" r:id="rId40"/>
    <p:sldId id="315" r:id="rId41"/>
    <p:sldId id="293" r:id="rId42"/>
    <p:sldId id="317" r:id="rId43"/>
    <p:sldId id="318" r:id="rId44"/>
    <p:sldId id="260" r:id="rId4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1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mbre del cu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6697"/>
            <a:ext cx="8361961" cy="866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grpSp>
        <p:nvGrpSpPr>
          <p:cNvPr id="8" name="7 Grupo"/>
          <p:cNvGrpSpPr/>
          <p:nvPr/>
        </p:nvGrpSpPr>
        <p:grpSpPr>
          <a:xfrm>
            <a:off x="-36512" y="2010052"/>
            <a:ext cx="9217024" cy="2355052"/>
            <a:chOff x="0" y="1938044"/>
            <a:chExt cx="9217024" cy="2355052"/>
          </a:xfrm>
        </p:grpSpPr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3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  <a14:backgroundMark x1="46426" y1="40844" x2="46426" y2="40844"/>
                          <a14:backgroundMark x1="43001" y1="39474" x2="43001" y2="39474"/>
                          <a14:backgroundMark x1="44950" y1="37336" x2="44950" y2="37336"/>
                          <a14:backgroundMark x1="51388" y1="42215" x2="51388" y2="42215"/>
                          <a14:backgroundMark x1="51388" y1="42105" x2="51388" y2="42105"/>
                          <a14:backgroundMark x1="49970" y1="43037" x2="49970" y2="43037"/>
                          <a14:backgroundMark x1="47903" y1="41996" x2="47903" y2="41996"/>
                          <a14:backgroundMark x1="48021" y1="44627" x2="48021" y2="44627"/>
                          <a14:backgroundMark x1="46899" y1="47094" x2="46899" y2="47094"/>
                          <a14:backgroundMark x1="45600" y1="48026" x2="45600" y2="48026"/>
                          <a14:backgroundMark x1="44064" y1="49726" x2="44064" y2="49726"/>
                          <a14:backgroundMark x1="40933" y1="52083" x2="40933" y2="52083"/>
                          <a14:backgroundMark x1="37921" y1="51645" x2="37921" y2="51645"/>
                          <a14:backgroundMark x1="37921" y1="51645" x2="37921" y2="51645"/>
                          <a14:backgroundMark x1="36858" y1="53070" x2="36858" y2="53070"/>
                          <a14:backgroundMark x1="36090" y1="53180" x2="36090" y2="53180"/>
                          <a14:backgroundMark x1="35204" y1="53783" x2="35204" y2="53783"/>
                          <a14:backgroundMark x1="34022" y1="54496" x2="34022" y2="54496"/>
                          <a14:backgroundMark x1="42233" y1="47697" x2="41701" y2="59704"/>
                          <a14:backgroundMark x1="68222" y1="62281" x2="68222" y2="62281"/>
                          <a14:backgroundMark x1="70585" y1="59868" x2="70585" y2="59868"/>
                          <a14:backgroundMark x1="70998" y1="59156" x2="70998" y2="59156"/>
                          <a14:backgroundMark x1="65269" y1="65296" x2="65269" y2="65296"/>
                          <a14:backgroundMark x1="64146" y1="65844" x2="64146" y2="65844"/>
                          <a14:backgroundMark x1="63024" y1="66667" x2="63024" y2="66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613" t="38230" r="28497" b="34443"/>
            <a:stretch/>
          </p:blipFill>
          <p:spPr>
            <a:xfrm>
              <a:off x="0" y="2035450"/>
              <a:ext cx="1459432" cy="2160240"/>
            </a:xfrm>
            <a:prstGeom prst="rect">
              <a:avLst/>
            </a:prstGeom>
          </p:spPr>
        </p:pic>
        <p:pic>
          <p:nvPicPr>
            <p:cNvPr id="10" name="9 Imagen"/>
            <p:cNvPicPr>
              <a:picLocks noChangeAspect="1"/>
            </p:cNvPicPr>
            <p:nvPr/>
          </p:nvPicPr>
          <p:blipFill rotWithShape="1">
            <a:blip r:embed="rId5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5" t="24335" r="45973" b="50125"/>
            <a:stretch/>
          </p:blipFill>
          <p:spPr>
            <a:xfrm>
              <a:off x="7219371" y="2000018"/>
              <a:ext cx="1997653" cy="2293078"/>
            </a:xfrm>
            <a:prstGeom prst="rect">
              <a:avLst/>
            </a:prstGeom>
          </p:spPr>
        </p:pic>
        <p:grpSp>
          <p:nvGrpSpPr>
            <p:cNvPr id="11" name="10 Grupo"/>
            <p:cNvGrpSpPr/>
            <p:nvPr/>
          </p:nvGrpSpPr>
          <p:grpSpPr>
            <a:xfrm>
              <a:off x="0" y="1938044"/>
              <a:ext cx="9217023" cy="2355052"/>
              <a:chOff x="0" y="1747418"/>
              <a:chExt cx="9217023" cy="2355052"/>
            </a:xfrm>
          </p:grpSpPr>
          <p:sp>
            <p:nvSpPr>
              <p:cNvPr id="12" name="12 Rectángulo"/>
              <p:cNvSpPr/>
              <p:nvPr/>
            </p:nvSpPr>
            <p:spPr>
              <a:xfrm>
                <a:off x="35496" y="1747418"/>
                <a:ext cx="9145016" cy="97406"/>
              </a:xfrm>
              <a:prstGeom prst="rect">
                <a:avLst/>
              </a:prstGeom>
              <a:gradFill>
                <a:gsLst>
                  <a:gs pos="0">
                    <a:srgbClr val="4E232E"/>
                  </a:gs>
                  <a:gs pos="50000">
                    <a:srgbClr val="853B4E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3" name="12 Rectángulo"/>
              <p:cNvSpPr/>
              <p:nvPr/>
            </p:nvSpPr>
            <p:spPr>
              <a:xfrm>
                <a:off x="23290" y="4005064"/>
                <a:ext cx="9193733" cy="97406"/>
              </a:xfrm>
              <a:prstGeom prst="rect">
                <a:avLst/>
              </a:prstGeom>
              <a:gradFill>
                <a:gsLst>
                  <a:gs pos="0">
                    <a:srgbClr val="4E232E"/>
                  </a:gs>
                  <a:gs pos="50000">
                    <a:srgbClr val="853B4E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4" name="13 CuadroTexto"/>
              <p:cNvSpPr txBox="1"/>
              <p:nvPr/>
            </p:nvSpPr>
            <p:spPr>
              <a:xfrm>
                <a:off x="0" y="2276872"/>
                <a:ext cx="912644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s-MX" sz="2800" b="1" dirty="0" smtClean="0">
                  <a:latin typeface="Montserrat" panose="00000500000000000000" pitchFamily="2" charset="0"/>
                </a:endParaRPr>
              </a:p>
            </p:txBody>
          </p:sp>
          <p:sp>
            <p:nvSpPr>
              <p:cNvPr id="15" name="14 Rectángulo"/>
              <p:cNvSpPr/>
              <p:nvPr/>
            </p:nvSpPr>
            <p:spPr>
              <a:xfrm>
                <a:off x="17555" y="1916832"/>
                <a:ext cx="910889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s-MX" sz="2800" b="1" dirty="0">
                    <a:latin typeface="Montserrat" panose="00000500000000000000" pitchFamily="2" charset="0"/>
                  </a:rPr>
                  <a:t>PROGRAMA DE MANEJO DEL FUEGO</a:t>
                </a:r>
              </a:p>
            </p:txBody>
          </p:sp>
        </p:grpSp>
      </p:grpSp>
      <p:grpSp>
        <p:nvGrpSpPr>
          <p:cNvPr id="16" name="15 Grupo"/>
          <p:cNvGrpSpPr/>
          <p:nvPr/>
        </p:nvGrpSpPr>
        <p:grpSpPr>
          <a:xfrm>
            <a:off x="2401534" y="5445224"/>
            <a:ext cx="4267907" cy="1005386"/>
            <a:chOff x="2703102" y="5591966"/>
            <a:chExt cx="4267907" cy="1005386"/>
          </a:xfrm>
        </p:grpSpPr>
        <p:pic>
          <p:nvPicPr>
            <p:cNvPr id="17" name="Picture 2" descr="Resultado de imagen para logo del USFS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3102" y="5661248"/>
              <a:ext cx="860786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Resultado de imagen para logo del NWC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2399" y="5591966"/>
              <a:ext cx="1188610" cy="947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61" t="17746" r="29302" b="6661"/>
            <a:stretch/>
          </p:blipFill>
          <p:spPr bwMode="auto">
            <a:xfrm>
              <a:off x="4230063" y="5634672"/>
              <a:ext cx="958503" cy="962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685800" y="2751063"/>
            <a:ext cx="7772400" cy="1470025"/>
          </a:xfrm>
        </p:spPr>
        <p:txBody>
          <a:bodyPr>
            <a:norm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Clave del curso</a:t>
            </a:r>
            <a:br>
              <a:rPr lang="es-ES" dirty="0" smtClean="0"/>
            </a:br>
            <a:r>
              <a:rPr lang="es-ES" dirty="0" smtClean="0"/>
              <a:t>Nombre del curso</a:t>
            </a:r>
            <a:endParaRPr lang="es-MX" dirty="0"/>
          </a:p>
        </p:txBody>
      </p:sp>
      <p:sp>
        <p:nvSpPr>
          <p:cNvPr id="21" name="20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611560" y="5445224"/>
            <a:ext cx="1501775" cy="1005386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 dirty="0" smtClean="0"/>
              <a:t>Logotipo instancia colaboradora</a:t>
            </a:r>
            <a:endParaRPr lang="es-MX" dirty="0"/>
          </a:p>
        </p:txBody>
      </p:sp>
      <p:sp>
        <p:nvSpPr>
          <p:cNvPr id="22" name="20 Marcador de posición de imagen"/>
          <p:cNvSpPr>
            <a:spLocks noGrp="1"/>
          </p:cNvSpPr>
          <p:nvPr>
            <p:ph type="pic" sz="quarter" idx="14" hasCustomPrompt="1"/>
          </p:nvPr>
        </p:nvSpPr>
        <p:spPr>
          <a:xfrm>
            <a:off x="6948264" y="5466577"/>
            <a:ext cx="1501775" cy="1005386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 dirty="0" smtClean="0"/>
              <a:t>Logotipo instancia colaboradora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08661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úmero y titulo de la unid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8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15" name="14 Marcador de posición de imagen"/>
          <p:cNvSpPr>
            <a:spLocks noGrp="1"/>
          </p:cNvSpPr>
          <p:nvPr>
            <p:ph type="pic" sz="quarter" idx="14"/>
          </p:nvPr>
        </p:nvSpPr>
        <p:spPr>
          <a:xfrm>
            <a:off x="2017713" y="1844675"/>
            <a:ext cx="5091112" cy="3125788"/>
          </a:xfr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57200" y="629816"/>
            <a:ext cx="8229600" cy="1143000"/>
          </a:xfrm>
        </p:spPr>
        <p:txBody>
          <a:bodyPr>
            <a:no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Clave del Curso</a:t>
            </a:r>
            <a:br>
              <a:rPr lang="es-ES" dirty="0" smtClean="0"/>
            </a:br>
            <a:r>
              <a:rPr lang="es-ES" dirty="0" smtClean="0"/>
              <a:t>Nombre del curso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3" name="12 Marcador de texto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5012779"/>
            <a:ext cx="8207375" cy="11525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 baseline="0"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 smtClean="0"/>
              <a:t>Número y nombre de la unidad</a:t>
            </a:r>
          </a:p>
        </p:txBody>
      </p:sp>
    </p:spTree>
    <p:extLst>
      <p:ext uri="{BB962C8B-B14F-4D97-AF65-F5344CB8AC3E}">
        <p14:creationId xmlns:p14="http://schemas.microsoft.com/office/powerpoint/2010/main" val="45096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 Grupo"/>
          <p:cNvGrpSpPr/>
          <p:nvPr userDrawn="1"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7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8" name="7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179512" y="1268760"/>
            <a:ext cx="8784976" cy="5112568"/>
          </a:xfrm>
        </p:spPr>
        <p:txBody>
          <a:bodyPr anchor="t">
            <a:noAutofit/>
          </a:bodyPr>
          <a:lstStyle>
            <a:lvl1pPr algn="just">
              <a:defRPr sz="2000">
                <a:latin typeface="Montserrat" panose="00000500000000000000" pitchFamily="2" charset="0"/>
              </a:defRPr>
            </a:lvl1pPr>
          </a:lstStyle>
          <a:p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9" name="8 CuadroTexto"/>
          <p:cNvSpPr txBox="1"/>
          <p:nvPr userDrawn="1"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0" name="1 Título"/>
          <p:cNvSpPr txBox="1">
            <a:spLocks/>
          </p:cNvSpPr>
          <p:nvPr userDrawn="1"/>
        </p:nvSpPr>
        <p:spPr>
          <a:xfrm>
            <a:off x="179512" y="502070"/>
            <a:ext cx="8784976" cy="6946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just" defTabSz="9144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b="1" dirty="0" smtClean="0"/>
              <a:t>Titulo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3178549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8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1" name="1 Título"/>
          <p:cNvSpPr>
            <a:spLocks noGrp="1"/>
          </p:cNvSpPr>
          <p:nvPr>
            <p:ph type="title" hasCustomPrompt="1"/>
          </p:nvPr>
        </p:nvSpPr>
        <p:spPr>
          <a:xfrm>
            <a:off x="0" y="836712"/>
            <a:ext cx="9126446" cy="638944"/>
          </a:xfrm>
        </p:spPr>
        <p:txBody>
          <a:bodyPr>
            <a:no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Titulo</a:t>
            </a:r>
            <a:endParaRPr lang="es-MX" dirty="0"/>
          </a:p>
        </p:txBody>
      </p:sp>
      <p:sp>
        <p:nvSpPr>
          <p:cNvPr id="17" name="16 Marcador de posición de imagen"/>
          <p:cNvSpPr>
            <a:spLocks noGrp="1"/>
          </p:cNvSpPr>
          <p:nvPr>
            <p:ph type="pic" sz="quarter" idx="13"/>
          </p:nvPr>
        </p:nvSpPr>
        <p:spPr>
          <a:xfrm>
            <a:off x="468313" y="1988840"/>
            <a:ext cx="8351837" cy="3887787"/>
          </a:xfr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4502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9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10" name="9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3" name="12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71883" y="574253"/>
            <a:ext cx="8964613" cy="616711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s-MX" dirty="0" smtClean="0"/>
              <a:t>Imagen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584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11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12" name="11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13" name="12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5" name="14 Marcador de medios"/>
          <p:cNvSpPr>
            <a:spLocks noGrp="1"/>
          </p:cNvSpPr>
          <p:nvPr>
            <p:ph type="media" sz="quarter" idx="13"/>
          </p:nvPr>
        </p:nvSpPr>
        <p:spPr>
          <a:xfrm>
            <a:off x="107950" y="573360"/>
            <a:ext cx="8928100" cy="6096000"/>
          </a:xfrm>
        </p:spPr>
        <p:txBody>
          <a:bodyPr/>
          <a:lstStyle/>
          <a:p>
            <a:r>
              <a:rPr lang="es-ES" smtClean="0"/>
              <a:t>Haga clic en el icono para agregar medios</a:t>
            </a:r>
            <a:endParaRPr lang="es-MX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1002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1" name="12 Rectángulo"/>
          <p:cNvSpPr/>
          <p:nvPr/>
        </p:nvSpPr>
        <p:spPr>
          <a:xfrm>
            <a:off x="-25444" y="404664"/>
            <a:ext cx="9126446" cy="97406"/>
          </a:xfrm>
          <a:prstGeom prst="rect">
            <a:avLst/>
          </a:prstGeom>
          <a:gradFill>
            <a:gsLst>
              <a:gs pos="0">
                <a:srgbClr val="4E232E"/>
              </a:gs>
              <a:gs pos="50000">
                <a:srgbClr val="853B4E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0" t="15264" r="36575" b="8083"/>
          <a:stretch/>
        </p:blipFill>
        <p:spPr bwMode="auto">
          <a:xfrm>
            <a:off x="2036690" y="1207790"/>
            <a:ext cx="5002177" cy="495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2712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9098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3" r:id="rId4"/>
    <p:sldLayoutId id="2147483664" r:id="rId5"/>
    <p:sldLayoutId id="2147483665" r:id="rId6"/>
    <p:sldLayoutId id="2147483666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8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0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22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3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8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7410" y="764704"/>
            <a:ext cx="9126446" cy="864096"/>
          </a:xfrm>
        </p:spPr>
        <p:txBody>
          <a:bodyPr/>
          <a:lstStyle/>
          <a:p>
            <a:r>
              <a:rPr lang="es-MX" dirty="0"/>
              <a:t>Unidad 2 Lección </a:t>
            </a:r>
            <a:r>
              <a:rPr lang="es-MX" dirty="0" smtClean="0"/>
              <a:t>A</a:t>
            </a:r>
            <a:br>
              <a:rPr lang="es-MX" dirty="0" smtClean="0"/>
            </a:br>
            <a:r>
              <a:rPr lang="es-MX" dirty="0" smtClean="0"/>
              <a:t>Accesorios y Mangueras </a:t>
            </a:r>
            <a:endParaRPr lang="es-MX" dirty="0"/>
          </a:p>
        </p:txBody>
      </p:sp>
      <p:pic>
        <p:nvPicPr>
          <p:cNvPr id="1026" name="Picture 2" descr="\\teresa-morquech\F\CAPACITACIÓN\2017\Capacitación\Capacitación Especializada\Cursos\CRMF Noroeste\S-211\fotos\IMG_28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55260"/>
            <a:ext cx="6168369" cy="462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2280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Cople</a:t>
            </a:r>
            <a:r>
              <a:rPr lang="es-MX" dirty="0" smtClean="0"/>
              <a:t> de doble hembra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927" b="48419" l="18881" r="78147"/>
                    </a14:imgEffect>
                  </a14:imgLayer>
                </a14:imgProps>
              </a:ext>
            </a:extLst>
          </a:blip>
          <a:srcRect l="14590" t="4597" r="14753" b="51936"/>
          <a:stretch/>
        </p:blipFill>
        <p:spPr>
          <a:xfrm>
            <a:off x="2123727" y="1556792"/>
            <a:ext cx="4936849" cy="4282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168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Cople</a:t>
            </a:r>
            <a:r>
              <a:rPr lang="es-MX" dirty="0" smtClean="0"/>
              <a:t> </a:t>
            </a:r>
            <a:r>
              <a:rPr lang="es-MX" dirty="0"/>
              <a:t>de doble macho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584" b="43882" l="19135" r="77369"/>
                    </a14:imgEffect>
                  </a14:imgLayer>
                </a14:imgProps>
              </a:ext>
            </a:extLst>
          </a:blip>
          <a:srcRect l="11874" t="4602" r="15283" b="55063"/>
          <a:stretch/>
        </p:blipFill>
        <p:spPr>
          <a:xfrm>
            <a:off x="2339752" y="1700808"/>
            <a:ext cx="4467068" cy="355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367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Reductor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444" b="48204" l="266" r="99290">
                        <a14:foregroundMark x1="35968" y1="17517" x2="26998" y2="33333"/>
                        <a14:foregroundMark x1="19805" y1="22243" x2="25933" y2="30246"/>
                        <a14:foregroundMark x1="16163" y1="28796" x2="16963" y2="23882"/>
                        <a14:foregroundMark x1="30284" y1="31695" x2="33393" y2="23882"/>
                      </a14:backgroundRemoval>
                    </a14:imgEffect>
                  </a14:imgLayer>
                </a14:imgProps>
              </a:ext>
            </a:extLst>
          </a:blip>
          <a:srcRect t="4207" b="53001"/>
          <a:stretch/>
        </p:blipFill>
        <p:spPr>
          <a:xfrm>
            <a:off x="1259632" y="1601821"/>
            <a:ext cx="6663444" cy="401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959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Aumento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620" b="48657" l="19632" r="93252"/>
                    </a14:imgEffect>
                  </a14:imgLayer>
                </a14:imgProps>
              </a:ext>
            </a:extLst>
          </a:blip>
          <a:srcRect l="11214" t="4215" r="3893" b="50903"/>
          <a:stretch/>
        </p:blipFill>
        <p:spPr>
          <a:xfrm>
            <a:off x="1979712" y="1426569"/>
            <a:ext cx="5367534" cy="3981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120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Adaptador de cuerda o rosca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106" b="47661" l="737" r="98527"/>
                    </a14:imgEffect>
                  </a14:imgLayer>
                </a14:imgProps>
              </a:ext>
            </a:extLst>
          </a:blip>
          <a:srcRect t="5944" b="51337"/>
          <a:stretch/>
        </p:blipFill>
        <p:spPr>
          <a:xfrm>
            <a:off x="1691680" y="1810746"/>
            <a:ext cx="5684225" cy="358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8176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Boquilla de combinación de dos puntas</a:t>
            </a:r>
            <a:br>
              <a:rPr lang="es-MX" dirty="0"/>
            </a:br>
            <a:r>
              <a:rPr lang="es-MX" dirty="0"/>
              <a:t>(Boquilla forestal)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419" b="44342" l="10000" r="90000">
                        <a14:backgroundMark x1="53962" y1="30852" x2="60943" y2="29041"/>
                        <a14:backgroundMark x1="59057" y1="27632" x2="59057" y2="27632"/>
                      </a14:backgroundRemoval>
                    </a14:imgEffect>
                  </a14:imgLayer>
                </a14:imgProps>
              </a:ext>
            </a:extLst>
          </a:blip>
          <a:srcRect t="5054" b="51293"/>
          <a:stretch/>
        </p:blipFill>
        <p:spPr>
          <a:xfrm>
            <a:off x="827584" y="1781538"/>
            <a:ext cx="7252230" cy="445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9062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Boquilla de barril de combinación ajustable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441" b="43410" l="10000" r="90000"/>
                    </a14:imgEffect>
                  </a14:imgLayer>
                </a14:imgProps>
              </a:ext>
            </a:extLst>
          </a:blip>
          <a:srcRect t="5195" b="52344"/>
          <a:stretch/>
        </p:blipFill>
        <p:spPr>
          <a:xfrm>
            <a:off x="1259632" y="2276872"/>
            <a:ext cx="6515390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1089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Estrangulador de Manguera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996" b="44967" l="12160" r="89278"/>
                    </a14:imgEffect>
                  </a14:imgLayer>
                </a14:imgProps>
              </a:ext>
            </a:extLst>
          </a:blip>
          <a:srcRect l="2520" t="13208" r="1082" b="59433"/>
          <a:stretch/>
        </p:blipFill>
        <p:spPr>
          <a:xfrm>
            <a:off x="827584" y="2218454"/>
            <a:ext cx="7011188" cy="35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2556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Llave pata de cabra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965" b="40551" l="8596" r="90000">
                        <a14:backgroundMark x1="26842" y1="16720" x2="35175" y2="21845"/>
                        <a14:backgroundMark x1="81491" y1="32287" x2="89912" y2="35298"/>
                        <a14:backgroundMark x1="69825" y1="38885" x2="74912" y2="36835"/>
                        <a14:backgroundMark x1="12632" y1="19987" x2="12281" y2="20948"/>
                      </a14:backgroundRemoval>
                    </a14:imgEffect>
                  </a14:imgLayer>
                </a14:imgProps>
              </a:ext>
            </a:extLst>
          </a:blip>
          <a:srcRect t="7451" b="55744"/>
          <a:stretch/>
        </p:blipFill>
        <p:spPr>
          <a:xfrm>
            <a:off x="1115616" y="2132856"/>
            <a:ext cx="6683149" cy="336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053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Calcetín de gravedad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00" b="45000" l="10000" r="90000"/>
                    </a14:imgEffect>
                  </a14:imgLayer>
                </a14:imgProps>
              </a:ext>
            </a:extLst>
          </a:blip>
          <a:srcRect b="50000"/>
          <a:stretch/>
        </p:blipFill>
        <p:spPr>
          <a:xfrm>
            <a:off x="1547664" y="1575908"/>
            <a:ext cx="5964162" cy="4241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093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Tipos de Accesorios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42743" y="1844824"/>
            <a:ext cx="8640960" cy="4080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81000" marR="0" lvl="0" indent="-381000" algn="just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40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anose="00000500000000000000" pitchFamily="50" charset="0"/>
              </a:rPr>
              <a:t>ADAPTADORES: </a:t>
            </a:r>
            <a:r>
              <a:rPr kumimoji="0" lang="es-MX" altLang="es-MX" sz="2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Se usan para conectar dos accesorios de manguera con diferente cuerda o rosca.</a:t>
            </a:r>
          </a:p>
          <a:p>
            <a:pPr marL="381000" marR="0" lvl="0" indent="-381000" algn="just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40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anose="00000500000000000000" pitchFamily="50" charset="0"/>
              </a:rPr>
              <a:t>COPLES DE MANGUERAS: </a:t>
            </a:r>
            <a:r>
              <a:rPr kumimoji="0" lang="es-MX" altLang="es-MX" sz="2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Se usan para unir dos o más secciones de manguera.</a:t>
            </a:r>
          </a:p>
          <a:p>
            <a:pPr marL="381000" marR="0" lvl="0" indent="-381000" algn="just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40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anose="00000500000000000000" pitchFamily="50" charset="0"/>
              </a:rPr>
              <a:t>TOMAS:</a:t>
            </a:r>
            <a:r>
              <a:rPr kumimoji="0" lang="es-MX" altLang="es-MX" sz="22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s-MX" altLang="es-MX" sz="2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Incluyen calcetín de gravedad, filtros de succión, pichanchas y eyectores.</a:t>
            </a:r>
          </a:p>
          <a:p>
            <a:pPr marL="381000" marR="0" lvl="0" indent="-381000" algn="just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40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anose="00000500000000000000" pitchFamily="50" charset="0"/>
              </a:rPr>
              <a:t>ACCESORIOS DE SERVICIO:</a:t>
            </a:r>
            <a:r>
              <a:rPr kumimoji="0" lang="es-MX" altLang="es-MX" sz="22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s-MX" altLang="es-MX" sz="2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Los accesorios que se agregan a las líneas y que no están incluidos en las tres categorías anteriores.</a:t>
            </a:r>
          </a:p>
        </p:txBody>
      </p:sp>
    </p:spTree>
    <p:extLst>
      <p:ext uri="{BB962C8B-B14F-4D97-AF65-F5344CB8AC3E}">
        <p14:creationId xmlns:p14="http://schemas.microsoft.com/office/powerpoint/2010/main" val="183975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Eyector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92" b="44100" l="10000" r="90000"/>
                    </a14:imgEffect>
                  </a14:imgLayer>
                </a14:imgProps>
              </a:ext>
            </a:extLst>
          </a:blip>
          <a:srcRect t="5616" b="51624"/>
          <a:stretch/>
        </p:blipFill>
        <p:spPr>
          <a:xfrm>
            <a:off x="971600" y="1852733"/>
            <a:ext cx="6812585" cy="418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4927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Filtro/Pichancha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032" b="43706" l="10000" r="90000"/>
                    </a14:imgEffect>
                  </a14:imgLayer>
                </a14:imgProps>
              </a:ext>
            </a:extLst>
          </a:blip>
          <a:srcRect t="8072" b="52335"/>
          <a:stretch/>
        </p:blipFill>
        <p:spPr>
          <a:xfrm>
            <a:off x="1187624" y="2005473"/>
            <a:ext cx="6471051" cy="368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0264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836712"/>
            <a:ext cx="8928992" cy="638944"/>
          </a:xfrm>
        </p:spPr>
        <p:txBody>
          <a:bodyPr/>
          <a:lstStyle/>
          <a:p>
            <a:r>
              <a:rPr lang="es-MX" dirty="0"/>
              <a:t>Manguera de cubierta de algodón-sintético con forro de hule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3" b="51727" l="13770" r="99023">
                        <a14:foregroundMark x1="97461" y1="32276" x2="99023" y2="36364"/>
                        <a14:foregroundMark x1="68359" y1="1762" x2="89941" y2="846"/>
                        <a14:foregroundMark x1="27930" y1="26638" x2="28223" y2="28894"/>
                        <a14:foregroundMark x1="32910" y1="34602" x2="28516" y2="31149"/>
                        <a14:foregroundMark x1="28516" y1="24595" x2="32324" y2="21424"/>
                      </a14:backgroundRemoval>
                    </a14:imgEffect>
                  </a14:imgLayer>
                </a14:imgProps>
              </a:ext>
            </a:extLst>
          </a:blip>
          <a:srcRect l="16012" b="50000"/>
          <a:stretch/>
        </p:blipFill>
        <p:spPr>
          <a:xfrm>
            <a:off x="2195736" y="2060848"/>
            <a:ext cx="4713453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1288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Manguera de cubierta y forro sintético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49969" l="0" r="89861"/>
                    </a14:imgEffect>
                  </a14:imgLayer>
                </a14:imgProps>
              </a:ext>
            </a:extLst>
          </a:blip>
          <a:srcRect b="50000"/>
          <a:stretch/>
        </p:blipFill>
        <p:spPr>
          <a:xfrm>
            <a:off x="1835696" y="1916832"/>
            <a:ext cx="5597488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2006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Manguera húmeda sin forro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51539" l="0" r="89984"/>
                    </a14:imgEffect>
                  </a14:imgLayer>
                </a14:imgProps>
              </a:ext>
            </a:extLst>
          </a:blip>
          <a:srcRect b="51645"/>
          <a:stretch/>
        </p:blipFill>
        <p:spPr>
          <a:xfrm>
            <a:off x="1403648" y="1792694"/>
            <a:ext cx="6168644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5003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Manguera de succión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255" b="49842" l="0" r="100000">
                        <a14:backgroundMark x1="14763" y1="18084" x2="67926" y2="10712"/>
                        <a14:backgroundMark x1="42443" y1="29301" x2="55185" y2="28229"/>
                        <a14:backgroundMark x1="15993" y1="31380" x2="15993" y2="26465"/>
                        <a14:backgroundMark x1="62742" y1="19093" x2="80404" y2="23503"/>
                        <a14:backgroundMark x1="88928" y1="35602" x2="91388" y2="31758"/>
                      </a14:backgroundRemoval>
                    </a14:imgEffect>
                  </a14:imgLayer>
                </a14:imgProps>
              </a:ext>
            </a:extLst>
          </a:blip>
          <a:srcRect t="3662" b="50000"/>
          <a:stretch/>
        </p:blipFill>
        <p:spPr>
          <a:xfrm>
            <a:off x="1547664" y="1620078"/>
            <a:ext cx="6253626" cy="4041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5101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Prueba de accesorios y mangueras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39552" y="1916832"/>
            <a:ext cx="8496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Identifique correctamente las siguientes fotografías:</a:t>
            </a:r>
            <a:endParaRPr kumimoji="0" lang="es-MX" altLang="es-MX" sz="24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Montserrat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6278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Cople</a:t>
            </a:r>
            <a:r>
              <a:rPr lang="es-MX" dirty="0" smtClean="0"/>
              <a:t> </a:t>
            </a:r>
            <a:r>
              <a:rPr lang="es-MX" dirty="0"/>
              <a:t>d</a:t>
            </a:r>
            <a:r>
              <a:rPr lang="es-MX" dirty="0" smtClean="0"/>
              <a:t>oble macho</a:t>
            </a:r>
            <a:endParaRPr lang="es-MX" dirty="0"/>
          </a:p>
        </p:txBody>
      </p:sp>
      <p:pic>
        <p:nvPicPr>
          <p:cNvPr id="5" name="Imagen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584" b="43882" l="19135" r="77369"/>
                    </a14:imgEffect>
                  </a14:imgLayer>
                </a14:imgProps>
              </a:ext>
            </a:extLst>
          </a:blip>
          <a:srcRect l="11874" t="4602" r="15283" b="55063"/>
          <a:stretch/>
        </p:blipFill>
        <p:spPr>
          <a:xfrm>
            <a:off x="2339752" y="1700808"/>
            <a:ext cx="4467068" cy="355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8213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Válvula “T” de Línea de Manguera</a:t>
            </a: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964" b="44297" l="11703" r="83057"/>
                    </a14:imgEffect>
                  </a14:imgLayer>
                </a14:imgProps>
              </a:ext>
            </a:extLst>
          </a:blip>
          <a:srcRect l="7428" t="6852" r="8486" b="51496"/>
          <a:stretch/>
        </p:blipFill>
        <p:spPr>
          <a:xfrm>
            <a:off x="1331640" y="1484784"/>
            <a:ext cx="6479293" cy="444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8365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Filtro/Pichancha</a:t>
            </a:r>
          </a:p>
        </p:txBody>
      </p:sp>
      <p:pic>
        <p:nvPicPr>
          <p:cNvPr id="4" name="Imagen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032" b="43706" l="10000" r="90000"/>
                    </a14:imgEffect>
                  </a14:imgLayer>
                </a14:imgProps>
              </a:ext>
            </a:extLst>
          </a:blip>
          <a:srcRect t="8072" b="52335"/>
          <a:stretch/>
        </p:blipFill>
        <p:spPr>
          <a:xfrm>
            <a:off x="1187624" y="2005473"/>
            <a:ext cx="6471051" cy="368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048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Válvula de Alivio de Presión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00" b="45000" l="10000" r="90000"/>
                    </a14:imgEffect>
                  </a14:imgLayer>
                </a14:imgProps>
              </a:ext>
            </a:extLst>
          </a:blip>
          <a:srcRect l="27726" t="3988" r="29084" b="50000"/>
          <a:stretch/>
        </p:blipFill>
        <p:spPr>
          <a:xfrm>
            <a:off x="2902224" y="1412776"/>
            <a:ext cx="3325959" cy="479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8407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1309328"/>
            <a:ext cx="9126446" cy="638944"/>
          </a:xfrm>
        </p:spPr>
        <p:txBody>
          <a:bodyPr/>
          <a:lstStyle/>
          <a:p>
            <a:r>
              <a:rPr lang="es-MX" dirty="0"/>
              <a:t>Válvula </a:t>
            </a:r>
            <a:r>
              <a:rPr lang="es-MX" dirty="0" err="1"/>
              <a:t>check</a:t>
            </a:r>
            <a:r>
              <a:rPr lang="es-MX" dirty="0"/>
              <a:t> y sangrado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680" b="41004" l="17093" r="88940"/>
                    </a14:imgEffect>
                  </a14:imgLayer>
                </a14:imgProps>
              </a:ext>
            </a:extLst>
          </a:blip>
          <a:srcRect l="9185" t="6905" r="11594" b="55193"/>
          <a:stretch/>
        </p:blipFill>
        <p:spPr>
          <a:xfrm>
            <a:off x="683568" y="1844824"/>
            <a:ext cx="5636233" cy="387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996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Eyector</a:t>
            </a:r>
            <a:endParaRPr lang="es-MX" dirty="0"/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92" b="44100" l="10000" r="90000"/>
                    </a14:imgEffect>
                  </a14:imgLayer>
                </a14:imgProps>
              </a:ext>
            </a:extLst>
          </a:blip>
          <a:srcRect t="5616" b="51624"/>
          <a:stretch/>
        </p:blipFill>
        <p:spPr>
          <a:xfrm>
            <a:off x="971600" y="1852733"/>
            <a:ext cx="6812585" cy="418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51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Reductor</a:t>
            </a: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444" b="48204" l="266" r="99290">
                        <a14:foregroundMark x1="35968" y1="17517" x2="26998" y2="33333"/>
                        <a14:foregroundMark x1="19805" y1="22243" x2="25933" y2="30246"/>
                        <a14:foregroundMark x1="16163" y1="28796" x2="16963" y2="23882"/>
                        <a14:foregroundMark x1="30284" y1="31695" x2="33393" y2="23882"/>
                      </a14:backgroundRemoval>
                    </a14:imgEffect>
                  </a14:imgLayer>
                </a14:imgProps>
              </a:ext>
            </a:extLst>
          </a:blip>
          <a:srcRect t="4207" b="53001"/>
          <a:stretch/>
        </p:blipFill>
        <p:spPr>
          <a:xfrm>
            <a:off x="1259632" y="1601821"/>
            <a:ext cx="6663444" cy="401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0041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Cople</a:t>
            </a:r>
            <a:r>
              <a:rPr lang="es-MX" dirty="0" smtClean="0"/>
              <a:t> de doble hembra</a:t>
            </a:r>
            <a:endParaRPr lang="es-MX" dirty="0"/>
          </a:p>
        </p:txBody>
      </p:sp>
      <p:pic>
        <p:nvPicPr>
          <p:cNvPr id="4" name="Imagen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927" b="48419" l="18881" r="78147"/>
                    </a14:imgEffect>
                  </a14:imgLayer>
                </a14:imgProps>
              </a:ext>
            </a:extLst>
          </a:blip>
          <a:srcRect l="14590" t="4597" r="14753" b="51936"/>
          <a:stretch/>
        </p:blipFill>
        <p:spPr>
          <a:xfrm>
            <a:off x="2123727" y="1556792"/>
            <a:ext cx="4936849" cy="4282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5868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Adaptador de cuerda o rosca</a:t>
            </a: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106" b="47661" l="737" r="98527"/>
                    </a14:imgEffect>
                  </a14:imgLayer>
                </a14:imgProps>
              </a:ext>
            </a:extLst>
          </a:blip>
          <a:srcRect t="5944" b="51337"/>
          <a:stretch/>
        </p:blipFill>
        <p:spPr>
          <a:xfrm>
            <a:off x="1691680" y="1810746"/>
            <a:ext cx="5684225" cy="358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4050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Conexión Siamesa </a:t>
            </a:r>
            <a:endParaRPr lang="es-MX" dirty="0"/>
          </a:p>
        </p:txBody>
      </p:sp>
      <p:pic>
        <p:nvPicPr>
          <p:cNvPr id="4" name="Imagen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415" b="45935" l="19728" r="75448"/>
                    </a14:imgEffect>
                  </a14:imgLayer>
                </a14:imgProps>
              </a:ext>
            </a:extLst>
          </a:blip>
          <a:srcRect l="12763" t="9350" r="17587" b="50000"/>
          <a:stretch/>
        </p:blipFill>
        <p:spPr>
          <a:xfrm>
            <a:off x="1763688" y="1412776"/>
            <a:ext cx="5249223" cy="429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5743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Tapa</a:t>
            </a:r>
          </a:p>
        </p:txBody>
      </p:sp>
      <p:pic>
        <p:nvPicPr>
          <p:cNvPr id="4" name="Imagen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548" b="51505" l="7130" r="74955"/>
                    </a14:imgEffect>
                  </a14:imgLayer>
                </a14:imgProps>
              </a:ext>
            </a:extLst>
          </a:blip>
          <a:srcRect l="9053" r="17645" b="54368"/>
          <a:stretch/>
        </p:blipFill>
        <p:spPr>
          <a:xfrm>
            <a:off x="2051720" y="1412776"/>
            <a:ext cx="4979134" cy="4312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7118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Válvula de Alivio de Presión</a:t>
            </a: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00" b="45000" l="10000" r="90000"/>
                    </a14:imgEffect>
                  </a14:imgLayer>
                </a14:imgProps>
              </a:ext>
            </a:extLst>
          </a:blip>
          <a:srcRect l="27726" t="3988" r="29084" b="50000"/>
          <a:stretch/>
        </p:blipFill>
        <p:spPr>
          <a:xfrm>
            <a:off x="2902224" y="1412776"/>
            <a:ext cx="3325959" cy="479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9345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29114" y="1525352"/>
            <a:ext cx="9126446" cy="638944"/>
          </a:xfrm>
        </p:spPr>
        <p:txBody>
          <a:bodyPr/>
          <a:lstStyle/>
          <a:p>
            <a:r>
              <a:rPr lang="es-MX" dirty="0"/>
              <a:t>Válvula “Y”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4" name="Imagen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383" b="45230" l="9797" r="91527"/>
                    </a14:imgEffect>
                  </a14:imgLayer>
                </a14:imgProps>
              </a:ext>
            </a:extLst>
          </a:blip>
          <a:srcRect l="8246" t="5986" r="8129" b="50000"/>
          <a:stretch/>
        </p:blipFill>
        <p:spPr>
          <a:xfrm>
            <a:off x="1187624" y="1700808"/>
            <a:ext cx="5895129" cy="422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6780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Calcetín de gravedad</a:t>
            </a:r>
          </a:p>
        </p:txBody>
      </p:sp>
      <p:pic>
        <p:nvPicPr>
          <p:cNvPr id="4" name="Imagen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00" b="45000" l="10000" r="90000"/>
                    </a14:imgEffect>
                  </a14:imgLayer>
                </a14:imgProps>
              </a:ext>
            </a:extLst>
          </a:blip>
          <a:srcRect b="50000"/>
          <a:stretch/>
        </p:blipFill>
        <p:spPr>
          <a:xfrm>
            <a:off x="1547664" y="1575908"/>
            <a:ext cx="5964162" cy="4241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592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" y="1309328"/>
            <a:ext cx="9126446" cy="638944"/>
          </a:xfrm>
        </p:spPr>
        <p:txBody>
          <a:bodyPr/>
          <a:lstStyle/>
          <a:p>
            <a:r>
              <a:rPr lang="es-MX" dirty="0"/>
              <a:t>Válvula </a:t>
            </a:r>
            <a:r>
              <a:rPr lang="es-MX" dirty="0" err="1"/>
              <a:t>check</a:t>
            </a:r>
            <a:r>
              <a:rPr lang="es-MX" dirty="0"/>
              <a:t> y sangrado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680" b="41004" l="17093" r="88940"/>
                    </a14:imgEffect>
                  </a14:imgLayer>
                </a14:imgProps>
              </a:ext>
            </a:extLst>
          </a:blip>
          <a:srcRect l="9185" t="6905" r="11594" b="55193"/>
          <a:stretch/>
        </p:blipFill>
        <p:spPr>
          <a:xfrm>
            <a:off x="683568" y="1844824"/>
            <a:ext cx="5636233" cy="387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7353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Estrangulador de Manguera</a:t>
            </a:r>
          </a:p>
        </p:txBody>
      </p:sp>
      <p:pic>
        <p:nvPicPr>
          <p:cNvPr id="4" name="Imagen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996" b="44967" l="12160" r="89278"/>
                    </a14:imgEffect>
                  </a14:imgLayer>
                </a14:imgProps>
              </a:ext>
            </a:extLst>
          </a:blip>
          <a:srcRect l="2520" t="13208" r="1082" b="59433"/>
          <a:stretch/>
        </p:blipFill>
        <p:spPr>
          <a:xfrm>
            <a:off x="827584" y="2218454"/>
            <a:ext cx="7011188" cy="35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6210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Llave pata de cabra</a:t>
            </a:r>
          </a:p>
        </p:txBody>
      </p:sp>
      <p:pic>
        <p:nvPicPr>
          <p:cNvPr id="6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965" b="40551" l="8596" r="90000">
                        <a14:backgroundMark x1="26842" y1="16720" x2="35175" y2="21845"/>
                        <a14:backgroundMark x1="81491" y1="32287" x2="89912" y2="35298"/>
                        <a14:backgroundMark x1="69825" y1="38885" x2="74912" y2="36835"/>
                        <a14:backgroundMark x1="12632" y1="19987" x2="12281" y2="20948"/>
                      </a14:backgroundRemoval>
                    </a14:imgEffect>
                  </a14:imgLayer>
                </a14:imgProps>
              </a:ext>
            </a:extLst>
          </a:blip>
          <a:srcRect t="7451" b="55744"/>
          <a:stretch/>
        </p:blipFill>
        <p:spPr>
          <a:xfrm>
            <a:off x="1115616" y="2132856"/>
            <a:ext cx="6683149" cy="336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03636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Prueba de accesorios y </a:t>
            </a:r>
            <a:r>
              <a:rPr lang="es-MX" dirty="0" smtClean="0"/>
              <a:t>mangueras </a:t>
            </a:r>
            <a:r>
              <a:rPr lang="es-MX" b="0" dirty="0" smtClean="0"/>
              <a:t>(cont.)</a:t>
            </a:r>
            <a:endParaRPr lang="es-MX" b="0" dirty="0"/>
          </a:p>
        </p:txBody>
      </p:sp>
      <p:sp>
        <p:nvSpPr>
          <p:cNvPr id="4" name="Rectángulo 3"/>
          <p:cNvSpPr/>
          <p:nvPr/>
        </p:nvSpPr>
        <p:spPr>
          <a:xfrm>
            <a:off x="206739" y="1861673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¿Son los siguientes enunciados verdaderos o falsos?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23528" y="2732777"/>
            <a:ext cx="8129588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35000" indent="-635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635000" marR="0" lvl="0" indent="-6350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itchFamily="34" charset="0"/>
              <a:buAutoNum type="arabicPeriod"/>
              <a:tabLst/>
              <a:defRPr/>
            </a:pPr>
            <a:r>
              <a:rPr kumimoji="0" lang="es-MX" altLang="es-MX" sz="2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Lino, algodón, lana y hule son todos materiales utilizados en fabricar mangueras.</a:t>
            </a:r>
          </a:p>
          <a:p>
            <a:pPr marL="635000" marR="0" lvl="0" indent="-6350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2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      </a:t>
            </a:r>
          </a:p>
          <a:p>
            <a:pPr marL="635000" marR="0" lvl="0" indent="-6350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2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       </a:t>
            </a:r>
            <a:r>
              <a:rPr kumimoji="0" lang="es-MX" altLang="es-MX" sz="24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anose="00000500000000000000" pitchFamily="50" charset="0"/>
              </a:rPr>
              <a:t>Falso</a:t>
            </a:r>
          </a:p>
          <a:p>
            <a:pPr marL="635000" marR="0" lvl="0" indent="-6350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altLang="es-MX" sz="24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anose="00000500000000000000" pitchFamily="50" charset="0"/>
            </a:endParaRPr>
          </a:p>
          <a:p>
            <a:pPr marL="635000" marR="0" lvl="0" indent="-6350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2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2. Las Válvulas de alivio de presión están recomendadas en bombas centrífugas.</a:t>
            </a:r>
          </a:p>
          <a:p>
            <a:pPr marL="635000" marR="0" lvl="0" indent="-6350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2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      </a:t>
            </a:r>
          </a:p>
          <a:p>
            <a:pPr marL="635000" marR="0" lvl="0" indent="-6350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2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        </a:t>
            </a:r>
            <a:r>
              <a:rPr kumimoji="0" lang="es-MX" altLang="es-MX" sz="24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anose="00000500000000000000" pitchFamily="50" charset="0"/>
              </a:rPr>
              <a:t>Verdadero</a:t>
            </a:r>
          </a:p>
        </p:txBody>
      </p:sp>
    </p:spTree>
    <p:extLst>
      <p:ext uri="{BB962C8B-B14F-4D97-AF65-F5344CB8AC3E}">
        <p14:creationId xmlns:p14="http://schemas.microsoft.com/office/powerpoint/2010/main" val="1264328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Prueba de accesorios y </a:t>
            </a:r>
            <a:r>
              <a:rPr lang="es-MX" dirty="0" smtClean="0"/>
              <a:t>mangueras </a:t>
            </a:r>
            <a:r>
              <a:rPr lang="es-MX" b="0" dirty="0" smtClean="0"/>
              <a:t>(cont.)</a:t>
            </a:r>
            <a:endParaRPr lang="es-MX" b="0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51520" y="1916832"/>
            <a:ext cx="8129588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35000" indent="-635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/>
            <a:r>
              <a:rPr lang="es-MX" altLang="es-MX" sz="2400" dirty="0">
                <a:latin typeface="Montserrat" panose="00000500000000000000" pitchFamily="50" charset="0"/>
              </a:rPr>
              <a:t>3. Los adaptadores conectan dos unidades de diferente rosca o cuerda.</a:t>
            </a:r>
          </a:p>
          <a:p>
            <a:pPr algn="just" eaLnBrk="1" hangingPunct="1"/>
            <a:r>
              <a:rPr lang="es-MX" altLang="es-MX" sz="2400" dirty="0">
                <a:latin typeface="Montserrat" panose="00000500000000000000" pitchFamily="50" charset="0"/>
              </a:rPr>
              <a:t>	 </a:t>
            </a:r>
            <a:r>
              <a:rPr lang="es-MX" altLang="es-MX" sz="2400" dirty="0">
                <a:solidFill>
                  <a:srgbClr val="FF0000"/>
                </a:solidFill>
                <a:latin typeface="Montserrat" panose="00000500000000000000" pitchFamily="50" charset="0"/>
              </a:rPr>
              <a:t>Verdadero</a:t>
            </a:r>
          </a:p>
          <a:p>
            <a:pPr algn="just" eaLnBrk="1" hangingPunct="1"/>
            <a:endParaRPr lang="es-MX" altLang="es-MX" sz="2400" dirty="0">
              <a:latin typeface="Montserrat" panose="00000500000000000000" pitchFamily="50" charset="0"/>
            </a:endParaRPr>
          </a:p>
          <a:p>
            <a:pPr algn="just" eaLnBrk="1" hangingPunct="1"/>
            <a:r>
              <a:rPr lang="es-MX" altLang="es-MX" sz="2400" dirty="0">
                <a:latin typeface="Montserrat" panose="00000500000000000000" pitchFamily="50" charset="0"/>
              </a:rPr>
              <a:t>4.  Los aumentos se utilizan para conectar de un tamaño mayor a uno más pequeño.</a:t>
            </a:r>
          </a:p>
          <a:p>
            <a:pPr algn="just" eaLnBrk="1" hangingPunct="1"/>
            <a:r>
              <a:rPr lang="es-MX" altLang="es-MX" sz="2400" dirty="0">
                <a:latin typeface="Montserrat" panose="00000500000000000000" pitchFamily="50" charset="0"/>
              </a:rPr>
              <a:t>	</a:t>
            </a:r>
            <a:r>
              <a:rPr lang="es-MX" altLang="es-MX" sz="2400" dirty="0">
                <a:solidFill>
                  <a:srgbClr val="FF0000"/>
                </a:solidFill>
                <a:latin typeface="Montserrat" panose="00000500000000000000" pitchFamily="50" charset="0"/>
              </a:rPr>
              <a:t>Falso</a:t>
            </a:r>
          </a:p>
          <a:p>
            <a:pPr algn="just" eaLnBrk="1" hangingPunct="1"/>
            <a:endParaRPr lang="es-MX" altLang="es-MX" sz="2400" dirty="0">
              <a:latin typeface="Montserrat" panose="00000500000000000000" pitchFamily="50" charset="0"/>
            </a:endParaRPr>
          </a:p>
          <a:p>
            <a:pPr algn="just" eaLnBrk="1" hangingPunct="1"/>
            <a:r>
              <a:rPr lang="es-MX" altLang="es-MX" sz="2400" dirty="0">
                <a:latin typeface="Montserrat" panose="00000500000000000000" pitchFamily="50" charset="0"/>
              </a:rPr>
              <a:t>5.   Las rondanas o empaques no son necesarias en los extremos hembra de todas las conexiones.</a:t>
            </a:r>
          </a:p>
          <a:p>
            <a:pPr algn="just" eaLnBrk="1" hangingPunct="1"/>
            <a:r>
              <a:rPr lang="es-MX" altLang="es-MX" sz="2400" dirty="0">
                <a:latin typeface="Montserrat" panose="00000500000000000000" pitchFamily="50" charset="0"/>
              </a:rPr>
              <a:t>	</a:t>
            </a:r>
            <a:r>
              <a:rPr lang="es-MX" altLang="es-MX" sz="2400" dirty="0">
                <a:solidFill>
                  <a:srgbClr val="FF0000"/>
                </a:solidFill>
                <a:latin typeface="Montserrat" panose="00000500000000000000" pitchFamily="50" charset="0"/>
              </a:rPr>
              <a:t>Falso</a:t>
            </a:r>
          </a:p>
        </p:txBody>
      </p:sp>
    </p:spTree>
    <p:extLst>
      <p:ext uri="{BB962C8B-B14F-4D97-AF65-F5344CB8AC3E}">
        <p14:creationId xmlns:p14="http://schemas.microsoft.com/office/powerpoint/2010/main" val="3566370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233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¿“Y” </a:t>
            </a:r>
            <a:r>
              <a:rPr lang="es-MX" dirty="0" err="1"/>
              <a:t>ó</a:t>
            </a:r>
            <a:r>
              <a:rPr lang="es-MX" dirty="0"/>
              <a:t> Siamesa?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427984" y="1484784"/>
            <a:ext cx="4431543" cy="227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827088" indent="-3175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81000" marR="0" lvl="0" indent="-381000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None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anose="00000500000000000000" pitchFamily="50" charset="0"/>
              </a:rPr>
              <a:t>“Y” también conocidas como: </a:t>
            </a:r>
          </a:p>
          <a:p>
            <a:pPr marL="827088" marR="0" lvl="1" indent="-317500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Válvulas “Y”</a:t>
            </a:r>
          </a:p>
          <a:p>
            <a:pPr marL="827088" marR="0" lvl="1" indent="-317500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Gated</a:t>
            </a: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 </a:t>
            </a:r>
            <a:r>
              <a:rPr kumimoji="0" lang="es-MX" altLang="es-MX" sz="2400" b="0" i="0" u="none" strike="noStrike" kern="0" cap="none" spc="0" normalizeH="0" baseline="0" noProof="0" dirty="0" err="1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wyes</a:t>
            </a:r>
            <a:endParaRPr kumimoji="0" lang="es-MX" altLang="es-MX" sz="24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Montserrat" panose="00000500000000000000" pitchFamily="50" charset="0"/>
            </a:endParaRPr>
          </a:p>
          <a:p>
            <a:pPr marL="827088" marR="0" lvl="1" indent="-317500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Conexiones “Y”</a:t>
            </a:r>
          </a:p>
          <a:p>
            <a:pPr marL="827088" marR="0" lvl="1" indent="-317500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Válvulas de control “Y”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572000" y="4221088"/>
            <a:ext cx="4287527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anose="00000500000000000000" pitchFamily="50" charset="0"/>
              </a:rPr>
              <a:t>“Y” no es igual a “Siamesa”.</a:t>
            </a:r>
          </a:p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Una “Y” divide la línea en dos, pero una “Siamesa” une dos líneas en una.</a:t>
            </a:r>
          </a:p>
        </p:txBody>
      </p:sp>
      <p:pic>
        <p:nvPicPr>
          <p:cNvPr id="2050" name="Picture 2" descr="\\teresa-morquech\F\CAPACITACIÓN\2018\Capacitación Especializada\S-211 Tecate, B.C.S. Noroeste\FOTOS\IMG_242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4" t="17769" r="14363" b="8452"/>
          <a:stretch/>
        </p:blipFill>
        <p:spPr bwMode="auto">
          <a:xfrm>
            <a:off x="251520" y="2480519"/>
            <a:ext cx="4286970" cy="2921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Elipse"/>
          <p:cNvSpPr/>
          <p:nvPr/>
        </p:nvSpPr>
        <p:spPr>
          <a:xfrm>
            <a:off x="1979712" y="4437112"/>
            <a:ext cx="1512168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156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29114" y="1525352"/>
            <a:ext cx="9126446" cy="638944"/>
          </a:xfrm>
        </p:spPr>
        <p:txBody>
          <a:bodyPr/>
          <a:lstStyle/>
          <a:p>
            <a:r>
              <a:rPr lang="es-MX" dirty="0"/>
              <a:t>Válvula “Y”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383" b="45230" l="9797" r="91527"/>
                    </a14:imgEffect>
                  </a14:imgLayer>
                </a14:imgProps>
              </a:ext>
            </a:extLst>
          </a:blip>
          <a:srcRect l="8246" t="5986" r="8129" b="50000"/>
          <a:stretch/>
        </p:blipFill>
        <p:spPr>
          <a:xfrm>
            <a:off x="1187624" y="1700808"/>
            <a:ext cx="5895129" cy="422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835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Conexión Siamesa 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415" b="45935" l="19728" r="75448"/>
                    </a14:imgEffect>
                  </a14:imgLayer>
                </a14:imgProps>
              </a:ext>
            </a:extLst>
          </a:blip>
          <a:srcRect l="12763" t="9350" r="17587" b="50000"/>
          <a:stretch/>
        </p:blipFill>
        <p:spPr>
          <a:xfrm>
            <a:off x="1763688" y="1412776"/>
            <a:ext cx="5249223" cy="429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16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Válvula “T” de Línea de Manguera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964" b="44297" l="11703" r="83057"/>
                    </a14:imgEffect>
                  </a14:imgLayer>
                </a14:imgProps>
              </a:ext>
            </a:extLst>
          </a:blip>
          <a:srcRect l="7428" t="6852" r="8486" b="51496"/>
          <a:stretch/>
        </p:blipFill>
        <p:spPr>
          <a:xfrm>
            <a:off x="1331640" y="1484784"/>
            <a:ext cx="6479293" cy="444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96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Tapa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548" b="51505" l="7130" r="74955"/>
                    </a14:imgEffect>
                  </a14:imgLayer>
                </a14:imgProps>
              </a:ext>
            </a:extLst>
          </a:blip>
          <a:srcRect l="9053" r="17645" b="54368"/>
          <a:stretch/>
        </p:blipFill>
        <p:spPr>
          <a:xfrm>
            <a:off x="2051720" y="1412776"/>
            <a:ext cx="4979134" cy="4312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58113"/>
      </p:ext>
    </p:extLst>
  </p:cSld>
  <p:clrMapOvr>
    <a:masterClrMapping/>
  </p:clrMapOvr>
</p:sld>
</file>

<file path=ppt/theme/theme1.xml><?xml version="1.0" encoding="utf-8"?>
<a:theme xmlns:a="http://schemas.openxmlformats.org/drawingml/2006/main" name="Plantilla cursos 202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cursos 2020</Template>
  <TotalTime>226</TotalTime>
  <Words>419</Words>
  <Application>Microsoft Office PowerPoint</Application>
  <PresentationFormat>On-screen Show (4:3)</PresentationFormat>
  <Paragraphs>71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1" baseType="lpstr">
      <vt:lpstr>ＭＳ Ｐゴシック</vt:lpstr>
      <vt:lpstr>Arial</vt:lpstr>
      <vt:lpstr>Calibri</vt:lpstr>
      <vt:lpstr>Montserrat</vt:lpstr>
      <vt:lpstr>Verdana</vt:lpstr>
      <vt:lpstr>Wingdings</vt:lpstr>
      <vt:lpstr>Plantilla cursos 2020</vt:lpstr>
      <vt:lpstr>Unidad 2 Lección A Accesorios y Mangueras </vt:lpstr>
      <vt:lpstr>Tipos de Accesorios</vt:lpstr>
      <vt:lpstr>Válvula de Alivio de Presión</vt:lpstr>
      <vt:lpstr>Válvula check y sangrado   </vt:lpstr>
      <vt:lpstr>¿“Y” ó Siamesa?</vt:lpstr>
      <vt:lpstr>Válvula “Y”    </vt:lpstr>
      <vt:lpstr>Conexión Siamesa </vt:lpstr>
      <vt:lpstr>Válvula “T” de Línea de Manguera</vt:lpstr>
      <vt:lpstr>Tapa</vt:lpstr>
      <vt:lpstr>Cople de doble hembra</vt:lpstr>
      <vt:lpstr>Cople de doble macho</vt:lpstr>
      <vt:lpstr>Reductor</vt:lpstr>
      <vt:lpstr>Aumento</vt:lpstr>
      <vt:lpstr>Adaptador de cuerda o rosca</vt:lpstr>
      <vt:lpstr>Boquilla de combinación de dos puntas (Boquilla forestal)</vt:lpstr>
      <vt:lpstr>Boquilla de barril de combinación ajustable</vt:lpstr>
      <vt:lpstr>Estrangulador de Manguera</vt:lpstr>
      <vt:lpstr>Llave pata de cabra</vt:lpstr>
      <vt:lpstr>Calcetín de gravedad</vt:lpstr>
      <vt:lpstr>Eyector</vt:lpstr>
      <vt:lpstr>Filtro/Pichancha</vt:lpstr>
      <vt:lpstr>Manguera de cubierta de algodón-sintético con forro de hule</vt:lpstr>
      <vt:lpstr>Manguera de cubierta y forro sintético</vt:lpstr>
      <vt:lpstr>Manguera húmeda sin forro</vt:lpstr>
      <vt:lpstr>Manguera de succión</vt:lpstr>
      <vt:lpstr>Prueba de accesorios y mangueras</vt:lpstr>
      <vt:lpstr>Cople doble macho</vt:lpstr>
      <vt:lpstr>Válvula “T” de Línea de Manguera</vt:lpstr>
      <vt:lpstr>Filtro/Pichancha</vt:lpstr>
      <vt:lpstr>Válvula check y sangrado   </vt:lpstr>
      <vt:lpstr>Eyector</vt:lpstr>
      <vt:lpstr>Reductor</vt:lpstr>
      <vt:lpstr>Cople de doble hembra</vt:lpstr>
      <vt:lpstr>Adaptador de cuerda o rosca</vt:lpstr>
      <vt:lpstr>Conexión Siamesa </vt:lpstr>
      <vt:lpstr>Tapa</vt:lpstr>
      <vt:lpstr>Válvula de Alivio de Presión</vt:lpstr>
      <vt:lpstr>Válvula “Y”    </vt:lpstr>
      <vt:lpstr>Calcetín de gravedad</vt:lpstr>
      <vt:lpstr>Estrangulador de Manguera</vt:lpstr>
      <vt:lpstr>Llave pata de cabra</vt:lpstr>
      <vt:lpstr>Prueba de accesorios y mangueras (cont.)</vt:lpstr>
      <vt:lpstr>Prueba de accesorios y mangueras (cont.)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Deibi Juan Mota Ruiz</dc:creator>
  <cp:lastModifiedBy>word</cp:lastModifiedBy>
  <cp:revision>30</cp:revision>
  <dcterms:created xsi:type="dcterms:W3CDTF">2020-01-21T17:10:45Z</dcterms:created>
  <dcterms:modified xsi:type="dcterms:W3CDTF">2023-05-27T17:06:05Z</dcterms:modified>
</cp:coreProperties>
</file>