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80" r:id="rId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31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mbre del cu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6697"/>
            <a:ext cx="8361961" cy="866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grpSp>
        <p:nvGrpSpPr>
          <p:cNvPr id="8" name="7 Grupo"/>
          <p:cNvGrpSpPr/>
          <p:nvPr/>
        </p:nvGrpSpPr>
        <p:grpSpPr>
          <a:xfrm>
            <a:off x="-36512" y="2010052"/>
            <a:ext cx="9217024" cy="2355052"/>
            <a:chOff x="0" y="1938044"/>
            <a:chExt cx="9217024" cy="2355052"/>
          </a:xfrm>
        </p:grpSpPr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3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  <a14:backgroundMark x1="46426" y1="40844" x2="46426" y2="40844"/>
                          <a14:backgroundMark x1="43001" y1="39474" x2="43001" y2="39474"/>
                          <a14:backgroundMark x1="44950" y1="37336" x2="44950" y2="37336"/>
                          <a14:backgroundMark x1="51388" y1="42215" x2="51388" y2="42215"/>
                          <a14:backgroundMark x1="51388" y1="42105" x2="51388" y2="42105"/>
                          <a14:backgroundMark x1="49970" y1="43037" x2="49970" y2="43037"/>
                          <a14:backgroundMark x1="47903" y1="41996" x2="47903" y2="41996"/>
                          <a14:backgroundMark x1="48021" y1="44627" x2="48021" y2="44627"/>
                          <a14:backgroundMark x1="46899" y1="47094" x2="46899" y2="47094"/>
                          <a14:backgroundMark x1="45600" y1="48026" x2="45600" y2="48026"/>
                          <a14:backgroundMark x1="44064" y1="49726" x2="44064" y2="49726"/>
                          <a14:backgroundMark x1="40933" y1="52083" x2="40933" y2="52083"/>
                          <a14:backgroundMark x1="37921" y1="51645" x2="37921" y2="51645"/>
                          <a14:backgroundMark x1="37921" y1="51645" x2="37921" y2="51645"/>
                          <a14:backgroundMark x1="36858" y1="53070" x2="36858" y2="53070"/>
                          <a14:backgroundMark x1="36090" y1="53180" x2="36090" y2="53180"/>
                          <a14:backgroundMark x1="35204" y1="53783" x2="35204" y2="53783"/>
                          <a14:backgroundMark x1="34022" y1="54496" x2="34022" y2="54496"/>
                          <a14:backgroundMark x1="42233" y1="47697" x2="41701" y2="59704"/>
                          <a14:backgroundMark x1="68222" y1="62281" x2="68222" y2="62281"/>
                          <a14:backgroundMark x1="70585" y1="59868" x2="70585" y2="59868"/>
                          <a14:backgroundMark x1="70998" y1="59156" x2="70998" y2="59156"/>
                          <a14:backgroundMark x1="65269" y1="65296" x2="65269" y2="65296"/>
                          <a14:backgroundMark x1="64146" y1="65844" x2="64146" y2="65844"/>
                          <a14:backgroundMark x1="63024" y1="66667" x2="63024" y2="66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613" t="38230" r="28497" b="34443"/>
            <a:stretch/>
          </p:blipFill>
          <p:spPr>
            <a:xfrm>
              <a:off x="0" y="2035450"/>
              <a:ext cx="1459432" cy="2160240"/>
            </a:xfrm>
            <a:prstGeom prst="rect">
              <a:avLst/>
            </a:prstGeom>
          </p:spPr>
        </p:pic>
        <p:pic>
          <p:nvPicPr>
            <p:cNvPr id="10" name="9 Imagen"/>
            <p:cNvPicPr>
              <a:picLocks noChangeAspect="1"/>
            </p:cNvPicPr>
            <p:nvPr/>
          </p:nvPicPr>
          <p:blipFill rotWithShape="1">
            <a:blip r:embed="rId5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5" t="24335" r="45973" b="50125"/>
            <a:stretch/>
          </p:blipFill>
          <p:spPr>
            <a:xfrm>
              <a:off x="7219371" y="2000018"/>
              <a:ext cx="1997653" cy="2293078"/>
            </a:xfrm>
            <a:prstGeom prst="rect">
              <a:avLst/>
            </a:prstGeom>
          </p:spPr>
        </p:pic>
        <p:grpSp>
          <p:nvGrpSpPr>
            <p:cNvPr id="11" name="10 Grupo"/>
            <p:cNvGrpSpPr/>
            <p:nvPr/>
          </p:nvGrpSpPr>
          <p:grpSpPr>
            <a:xfrm>
              <a:off x="0" y="1938044"/>
              <a:ext cx="9217023" cy="2355052"/>
              <a:chOff x="0" y="1747418"/>
              <a:chExt cx="9217023" cy="2355052"/>
            </a:xfrm>
          </p:grpSpPr>
          <p:sp>
            <p:nvSpPr>
              <p:cNvPr id="12" name="12 Rectángulo"/>
              <p:cNvSpPr/>
              <p:nvPr/>
            </p:nvSpPr>
            <p:spPr>
              <a:xfrm>
                <a:off x="35496" y="1747418"/>
                <a:ext cx="9145016" cy="97406"/>
              </a:xfrm>
              <a:prstGeom prst="rect">
                <a:avLst/>
              </a:prstGeom>
              <a:gradFill>
                <a:gsLst>
                  <a:gs pos="0">
                    <a:srgbClr val="4E232E"/>
                  </a:gs>
                  <a:gs pos="50000">
                    <a:srgbClr val="853B4E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13" name="12 Rectángulo"/>
              <p:cNvSpPr/>
              <p:nvPr/>
            </p:nvSpPr>
            <p:spPr>
              <a:xfrm>
                <a:off x="23290" y="4005064"/>
                <a:ext cx="9193733" cy="97406"/>
              </a:xfrm>
              <a:prstGeom prst="rect">
                <a:avLst/>
              </a:prstGeom>
              <a:gradFill>
                <a:gsLst>
                  <a:gs pos="0">
                    <a:srgbClr val="4E232E"/>
                  </a:gs>
                  <a:gs pos="50000">
                    <a:srgbClr val="853B4E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14" name="13 CuadroTexto"/>
              <p:cNvSpPr txBox="1"/>
              <p:nvPr/>
            </p:nvSpPr>
            <p:spPr>
              <a:xfrm>
                <a:off x="0" y="2276872"/>
                <a:ext cx="912644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s-MX" sz="2800" b="1" dirty="0" smtClean="0">
                  <a:latin typeface="Montserrat" panose="00000500000000000000" pitchFamily="2" charset="0"/>
                </a:endParaRPr>
              </a:p>
            </p:txBody>
          </p:sp>
          <p:sp>
            <p:nvSpPr>
              <p:cNvPr id="15" name="14 Rectángulo"/>
              <p:cNvSpPr/>
              <p:nvPr/>
            </p:nvSpPr>
            <p:spPr>
              <a:xfrm>
                <a:off x="17555" y="1916832"/>
                <a:ext cx="910889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s-MX" sz="2800" b="1" dirty="0">
                    <a:latin typeface="Montserrat" panose="00000500000000000000" pitchFamily="2" charset="0"/>
                  </a:rPr>
                  <a:t>PROGRAMA DE MANEJO DEL FUEGO</a:t>
                </a:r>
              </a:p>
            </p:txBody>
          </p:sp>
        </p:grpSp>
      </p:grpSp>
      <p:grpSp>
        <p:nvGrpSpPr>
          <p:cNvPr id="16" name="15 Grupo"/>
          <p:cNvGrpSpPr/>
          <p:nvPr/>
        </p:nvGrpSpPr>
        <p:grpSpPr>
          <a:xfrm>
            <a:off x="2401534" y="5445224"/>
            <a:ext cx="4267907" cy="1005386"/>
            <a:chOff x="2703102" y="5591966"/>
            <a:chExt cx="4267907" cy="1005386"/>
          </a:xfrm>
        </p:grpSpPr>
        <p:pic>
          <p:nvPicPr>
            <p:cNvPr id="17" name="Picture 2" descr="Resultado de imagen para logo del USFS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3102" y="5661248"/>
              <a:ext cx="860786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Resultado de imagen para logo del NWC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2399" y="5591966"/>
              <a:ext cx="1188610" cy="947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61" t="17746" r="29302" b="6661"/>
            <a:stretch/>
          </p:blipFill>
          <p:spPr bwMode="auto">
            <a:xfrm>
              <a:off x="4230063" y="5634672"/>
              <a:ext cx="958503" cy="962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685800" y="2751063"/>
            <a:ext cx="7772400" cy="1470025"/>
          </a:xfrm>
        </p:spPr>
        <p:txBody>
          <a:bodyPr>
            <a:norm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Clave del curso</a:t>
            </a:r>
            <a:br>
              <a:rPr lang="es-ES" dirty="0" smtClean="0"/>
            </a:br>
            <a:r>
              <a:rPr lang="es-ES" dirty="0" smtClean="0"/>
              <a:t>Nombre del curso</a:t>
            </a:r>
            <a:endParaRPr lang="es-MX" dirty="0"/>
          </a:p>
        </p:txBody>
      </p:sp>
      <p:sp>
        <p:nvSpPr>
          <p:cNvPr id="21" name="20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611560" y="5445224"/>
            <a:ext cx="1501775" cy="1005386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 dirty="0" smtClean="0"/>
              <a:t>Logotipo instancia colaboradora</a:t>
            </a:r>
            <a:endParaRPr lang="es-MX" dirty="0"/>
          </a:p>
        </p:txBody>
      </p:sp>
      <p:sp>
        <p:nvSpPr>
          <p:cNvPr id="22" name="20 Marcador de posición de imagen"/>
          <p:cNvSpPr>
            <a:spLocks noGrp="1"/>
          </p:cNvSpPr>
          <p:nvPr>
            <p:ph type="pic" sz="quarter" idx="14" hasCustomPrompt="1"/>
          </p:nvPr>
        </p:nvSpPr>
        <p:spPr>
          <a:xfrm>
            <a:off x="6948264" y="5466577"/>
            <a:ext cx="1501775" cy="1005386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 dirty="0" smtClean="0"/>
              <a:t>Logotipo instancia colaboradora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08661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úmero y titulo de la unid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8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15" name="14 Marcador de posición de imagen"/>
          <p:cNvSpPr>
            <a:spLocks noGrp="1"/>
          </p:cNvSpPr>
          <p:nvPr>
            <p:ph type="pic" sz="quarter" idx="14"/>
          </p:nvPr>
        </p:nvSpPr>
        <p:spPr>
          <a:xfrm>
            <a:off x="2017713" y="1844675"/>
            <a:ext cx="5091112" cy="3125788"/>
          </a:xfrm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57200" y="629816"/>
            <a:ext cx="8229600" cy="1143000"/>
          </a:xfrm>
        </p:spPr>
        <p:txBody>
          <a:bodyPr>
            <a:no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Clave del Curso</a:t>
            </a:r>
            <a:br>
              <a:rPr lang="es-ES" dirty="0" smtClean="0"/>
            </a:br>
            <a:r>
              <a:rPr lang="es-ES" dirty="0" smtClean="0"/>
              <a:t>Nombre del curso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3" name="12 Marcador de texto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5012779"/>
            <a:ext cx="8207375" cy="11525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 baseline="0">
                <a:latin typeface="Montserrat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 smtClean="0"/>
              <a:t>Número y nombre de la unidad</a:t>
            </a:r>
          </a:p>
        </p:txBody>
      </p:sp>
    </p:spTree>
    <p:extLst>
      <p:ext uri="{BB962C8B-B14F-4D97-AF65-F5344CB8AC3E}">
        <p14:creationId xmlns:p14="http://schemas.microsoft.com/office/powerpoint/2010/main" val="450969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 Grupo"/>
          <p:cNvGrpSpPr/>
          <p:nvPr userDrawn="1"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7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8" name="7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179512" y="1268760"/>
            <a:ext cx="8784976" cy="5112568"/>
          </a:xfrm>
        </p:spPr>
        <p:txBody>
          <a:bodyPr anchor="t">
            <a:noAutofit/>
          </a:bodyPr>
          <a:lstStyle>
            <a:lvl1pPr algn="just">
              <a:defRPr sz="2000">
                <a:latin typeface="Montserrat" panose="00000500000000000000" pitchFamily="2" charset="0"/>
              </a:defRPr>
            </a:lvl1pPr>
          </a:lstStyle>
          <a:p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9" name="8 CuadroTexto"/>
          <p:cNvSpPr txBox="1"/>
          <p:nvPr userDrawn="1"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0" name="1 Título"/>
          <p:cNvSpPr txBox="1">
            <a:spLocks/>
          </p:cNvSpPr>
          <p:nvPr userDrawn="1"/>
        </p:nvSpPr>
        <p:spPr>
          <a:xfrm>
            <a:off x="179512" y="502070"/>
            <a:ext cx="8784976" cy="6946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just" defTabSz="9144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b="1" dirty="0" smtClean="0"/>
              <a:t>Titulo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3178549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8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1" name="1 Título"/>
          <p:cNvSpPr>
            <a:spLocks noGrp="1"/>
          </p:cNvSpPr>
          <p:nvPr>
            <p:ph type="title" hasCustomPrompt="1"/>
          </p:nvPr>
        </p:nvSpPr>
        <p:spPr>
          <a:xfrm>
            <a:off x="0" y="836712"/>
            <a:ext cx="9126446" cy="638944"/>
          </a:xfrm>
        </p:spPr>
        <p:txBody>
          <a:bodyPr>
            <a:no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Titulo</a:t>
            </a:r>
            <a:endParaRPr lang="es-MX" dirty="0"/>
          </a:p>
        </p:txBody>
      </p:sp>
      <p:sp>
        <p:nvSpPr>
          <p:cNvPr id="17" name="16 Marcador de posición de imagen"/>
          <p:cNvSpPr>
            <a:spLocks noGrp="1"/>
          </p:cNvSpPr>
          <p:nvPr>
            <p:ph type="pic" sz="quarter" idx="13"/>
          </p:nvPr>
        </p:nvSpPr>
        <p:spPr>
          <a:xfrm>
            <a:off x="468313" y="1988840"/>
            <a:ext cx="8351837" cy="3887787"/>
          </a:xfrm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4502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9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10" name="9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3" name="12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71883" y="574253"/>
            <a:ext cx="8964613" cy="616711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s-MX" dirty="0" smtClean="0"/>
              <a:t>Imagen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584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11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12" name="11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13" name="12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5" name="14 Marcador de medios"/>
          <p:cNvSpPr>
            <a:spLocks noGrp="1"/>
          </p:cNvSpPr>
          <p:nvPr>
            <p:ph type="media" sz="quarter" idx="13"/>
          </p:nvPr>
        </p:nvSpPr>
        <p:spPr>
          <a:xfrm>
            <a:off x="107950" y="573360"/>
            <a:ext cx="8928100" cy="6096000"/>
          </a:xfrm>
        </p:spPr>
        <p:txBody>
          <a:bodyPr/>
          <a:lstStyle/>
          <a:p>
            <a:r>
              <a:rPr lang="es-ES" smtClean="0"/>
              <a:t>Haga clic en el icono para agregar medios</a:t>
            </a:r>
            <a:endParaRPr lang="es-MX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1002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1" name="12 Rectángulo"/>
          <p:cNvSpPr/>
          <p:nvPr/>
        </p:nvSpPr>
        <p:spPr>
          <a:xfrm>
            <a:off x="-25444" y="404664"/>
            <a:ext cx="9126446" cy="97406"/>
          </a:xfrm>
          <a:prstGeom prst="rect">
            <a:avLst/>
          </a:prstGeom>
          <a:gradFill>
            <a:gsLst>
              <a:gs pos="0">
                <a:srgbClr val="4E232E"/>
              </a:gs>
              <a:gs pos="50000">
                <a:srgbClr val="853B4E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0" t="15264" r="36575" b="8083"/>
          <a:stretch/>
        </p:blipFill>
        <p:spPr bwMode="auto">
          <a:xfrm>
            <a:off x="2036690" y="1207790"/>
            <a:ext cx="5002177" cy="495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2712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9098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3" r:id="rId4"/>
    <p:sldLayoutId id="2147483664" r:id="rId5"/>
    <p:sldLayoutId id="2147483665" r:id="rId6"/>
    <p:sldLayoutId id="2147483666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792088"/>
          </a:xfrm>
        </p:spPr>
        <p:txBody>
          <a:bodyPr/>
          <a:lstStyle/>
          <a:p>
            <a:r>
              <a:rPr lang="es-MX" dirty="0">
                <a:solidFill>
                  <a:prstClr val="black"/>
                </a:solidFill>
              </a:rPr>
              <a:t>Unidad 2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Conducción </a:t>
            </a:r>
            <a:r>
              <a:rPr lang="es-MX" dirty="0"/>
              <a:t>y distribución de </a:t>
            </a:r>
            <a:r>
              <a:rPr lang="es-MX" dirty="0" smtClean="0"/>
              <a:t>agua</a:t>
            </a:r>
            <a:endParaRPr lang="es-MX" dirty="0"/>
          </a:p>
        </p:txBody>
      </p:sp>
      <p:pic>
        <p:nvPicPr>
          <p:cNvPr id="1026" name="Picture 2" descr="\\teresa-morquech\F\CAPACITACIÓN\2018\Capacitación Especializada\S-211 Tecate, B.C.S. Noroeste\FOTOS\IMG_24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00" y="1556792"/>
            <a:ext cx="7271608" cy="4847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535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052736"/>
            <a:ext cx="9126446" cy="638944"/>
          </a:xfrm>
        </p:spPr>
        <p:txBody>
          <a:bodyPr/>
          <a:lstStyle/>
          <a:p>
            <a:r>
              <a:rPr lang="es-MX" dirty="0"/>
              <a:t>Unidad 2</a:t>
            </a:r>
            <a:r>
              <a:rPr lang="es-MX" dirty="0" smtClean="0"/>
              <a:t> </a:t>
            </a:r>
            <a:r>
              <a:rPr lang="es-MX" dirty="0"/>
              <a:t>Objetivos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251520" y="1855858"/>
            <a:ext cx="8568952" cy="411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algn="just" eaLnBrk="1" hangingPunct="1">
              <a:lnSpc>
                <a:spcPct val="150000"/>
              </a:lnSpc>
              <a:spcAft>
                <a:spcPct val="20000"/>
              </a:spcAft>
              <a:buFontTx/>
              <a:buAutoNum type="arabicPeriod"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Identificar las diferentes partes del equipo de bombeo utilizadas en el sistema de abastecimiento</a:t>
            </a:r>
            <a:r>
              <a:rPr lang="es-MX" altLang="es-MX" sz="2400" dirty="0" smtClean="0">
                <a:latin typeface="Montserrat" panose="00000500000000000000" pitchFamily="2" charset="0"/>
                <a:ea typeface="+mj-ea"/>
                <a:cs typeface="+mj-cs"/>
              </a:rPr>
              <a:t>.</a:t>
            </a:r>
            <a:endParaRPr lang="es-MX" altLang="es-MX" sz="2400" dirty="0">
              <a:latin typeface="Montserrat" panose="00000500000000000000" pitchFamily="2" charset="0"/>
              <a:ea typeface="+mj-ea"/>
              <a:cs typeface="+mj-cs"/>
            </a:endParaRPr>
          </a:p>
          <a:p>
            <a:pPr lvl="0" algn="just" eaLnBrk="1" hangingPunct="1">
              <a:lnSpc>
                <a:spcPct val="150000"/>
              </a:lnSpc>
              <a:spcAft>
                <a:spcPct val="20000"/>
              </a:spcAft>
              <a:buFontTx/>
              <a:buAutoNum type="arabicPeriod"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Verificar y describir varias piezas de equipo necesarias para establecer el sistema de bombeo</a:t>
            </a:r>
            <a:r>
              <a:rPr lang="es-MX" altLang="es-MX" sz="2400" dirty="0" smtClean="0">
                <a:latin typeface="Montserrat" panose="00000500000000000000" pitchFamily="2" charset="0"/>
                <a:ea typeface="+mj-ea"/>
                <a:cs typeface="+mj-cs"/>
              </a:rPr>
              <a:t>.</a:t>
            </a:r>
            <a:endParaRPr lang="es-MX" altLang="es-MX" sz="2400" dirty="0">
              <a:latin typeface="Montserrat" panose="00000500000000000000" pitchFamily="2" charset="0"/>
              <a:ea typeface="+mj-ea"/>
              <a:cs typeface="+mj-cs"/>
            </a:endParaRPr>
          </a:p>
          <a:p>
            <a:pPr lvl="0" algn="just" eaLnBrk="1" hangingPunct="1">
              <a:lnSpc>
                <a:spcPct val="150000"/>
              </a:lnSpc>
              <a:spcAft>
                <a:spcPct val="20000"/>
              </a:spcAft>
              <a:buFontTx/>
              <a:buAutoNum type="arabicPeriod"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Discutir y describir cómo la hidráulica afecta las operaciones de bombeo bajo diversas condiciones.</a:t>
            </a:r>
          </a:p>
        </p:txBody>
      </p:sp>
    </p:spTree>
    <p:extLst>
      <p:ext uri="{BB962C8B-B14F-4D97-AF65-F5344CB8AC3E}">
        <p14:creationId xmlns:p14="http://schemas.microsoft.com/office/powerpoint/2010/main" val="1840779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052736"/>
            <a:ext cx="9126446" cy="638944"/>
          </a:xfrm>
        </p:spPr>
        <p:txBody>
          <a:bodyPr/>
          <a:lstStyle/>
          <a:p>
            <a:r>
              <a:rPr lang="es-MX" dirty="0"/>
              <a:t>Unidad 2</a:t>
            </a:r>
            <a:r>
              <a:rPr lang="es-MX" dirty="0" smtClean="0"/>
              <a:t> Objetivos </a:t>
            </a:r>
            <a:r>
              <a:rPr lang="es-MX" b="0" dirty="0" smtClean="0"/>
              <a:t>(cont.)</a:t>
            </a:r>
            <a:endParaRPr lang="es-MX" b="0" dirty="0"/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278552" y="2060848"/>
            <a:ext cx="8613928" cy="411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algn="just" eaLnBrk="1" hangingPunct="1">
              <a:lnSpc>
                <a:spcPct val="150000"/>
              </a:lnSpc>
              <a:spcAft>
                <a:spcPct val="20000"/>
              </a:spcAft>
              <a:defRPr/>
            </a:pPr>
            <a:r>
              <a:rPr lang="es-MX" altLang="es-MX" sz="2400" dirty="0" smtClean="0">
                <a:latin typeface="Montserrat" panose="00000500000000000000" pitchFamily="2" charset="0"/>
                <a:ea typeface="+mj-ea"/>
                <a:cs typeface="+mj-cs"/>
              </a:rPr>
              <a:t>4. Resolver </a:t>
            </a: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varios problemas relacionados con la hidráulica bajo condiciones </a:t>
            </a:r>
            <a:r>
              <a:rPr lang="es-MX" altLang="es-MX" sz="2400" dirty="0" smtClean="0">
                <a:latin typeface="Montserrat" panose="00000500000000000000" pitchFamily="2" charset="0"/>
                <a:ea typeface="+mj-ea"/>
                <a:cs typeface="+mj-cs"/>
              </a:rPr>
              <a:t>simuladas.</a:t>
            </a:r>
          </a:p>
          <a:p>
            <a:pPr marL="0" lvl="0" indent="0" algn="just" eaLnBrk="1" hangingPunct="1">
              <a:lnSpc>
                <a:spcPct val="150000"/>
              </a:lnSpc>
              <a:spcAft>
                <a:spcPct val="20000"/>
              </a:spcAft>
              <a:defRPr/>
            </a:pPr>
            <a:r>
              <a:rPr lang="es-MX" altLang="es-MX" sz="2400" dirty="0" smtClean="0">
                <a:latin typeface="Montserrat" panose="00000500000000000000" pitchFamily="2" charset="0"/>
                <a:ea typeface="+mj-ea"/>
                <a:cs typeface="+mj-cs"/>
              </a:rPr>
              <a:t>5.  Identificar los tipos de las diferentes configuraciones de la bomba y sus usos.</a:t>
            </a:r>
          </a:p>
          <a:p>
            <a:pPr marL="0" lvl="0" indent="0" algn="just" eaLnBrk="1" hangingPunct="1">
              <a:lnSpc>
                <a:spcPct val="150000"/>
              </a:lnSpc>
              <a:spcAft>
                <a:spcPct val="20000"/>
              </a:spcAft>
              <a:defRPr/>
            </a:pPr>
            <a:r>
              <a:rPr lang="es-MX" altLang="es-MX" sz="2400" dirty="0" smtClean="0">
                <a:latin typeface="Montserrat" panose="00000500000000000000" pitchFamily="2" charset="0"/>
                <a:ea typeface="+mj-ea"/>
                <a:cs typeface="+mj-cs"/>
              </a:rPr>
              <a:t>6.  Describir </a:t>
            </a: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e identificar los diversos tipos de tendido de mangueras utilizados en ataque inicial y liquidación de incendios.</a:t>
            </a:r>
          </a:p>
        </p:txBody>
      </p:sp>
    </p:spTree>
    <p:extLst>
      <p:ext uri="{BB962C8B-B14F-4D97-AF65-F5344CB8AC3E}">
        <p14:creationId xmlns:p14="http://schemas.microsoft.com/office/powerpoint/2010/main" val="1410757871"/>
      </p:ext>
    </p:extLst>
  </p:cSld>
  <p:clrMapOvr>
    <a:masterClrMapping/>
  </p:clrMapOvr>
</p:sld>
</file>

<file path=ppt/theme/theme1.xml><?xml version="1.0" encoding="utf-8"?>
<a:theme xmlns:a="http://schemas.openxmlformats.org/drawingml/2006/main" name="Plantilla cursos 202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cursos 2020</Template>
  <TotalTime>215</TotalTime>
  <Words>112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ＭＳ Ｐゴシック</vt:lpstr>
      <vt:lpstr>Arial</vt:lpstr>
      <vt:lpstr>Calibri</vt:lpstr>
      <vt:lpstr>Montserrat</vt:lpstr>
      <vt:lpstr>Plantilla cursos 2020</vt:lpstr>
      <vt:lpstr>Unidad 2 Conducción y distribución de agua</vt:lpstr>
      <vt:lpstr>Unidad 2 Objetivos</vt:lpstr>
      <vt:lpstr>Unidad 2 Objetivos (cont.)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Deibi Juan Mota Ruiz</dc:creator>
  <cp:lastModifiedBy>word</cp:lastModifiedBy>
  <cp:revision>29</cp:revision>
  <dcterms:created xsi:type="dcterms:W3CDTF">2020-01-21T17:10:45Z</dcterms:created>
  <dcterms:modified xsi:type="dcterms:W3CDTF">2023-05-27T17:05:58Z</dcterms:modified>
</cp:coreProperties>
</file>