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313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260" r:id="rId1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3" autoAdjust="0"/>
    <p:restoredTop sz="94660"/>
  </p:normalViewPr>
  <p:slideViewPr>
    <p:cSldViewPr>
      <p:cViewPr varScale="1">
        <p:scale>
          <a:sx n="63" d="100"/>
          <a:sy n="63" d="100"/>
        </p:scale>
        <p:origin x="-4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6BD11-1F85-4CDF-A3FE-B2B493949057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5E7BB-B1D7-4B54-9C93-93D303F382E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8914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32819-6C64-46F6-83CB-6CF086ACA23D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6168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32819-6C64-46F6-83CB-6CF086ACA23D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7788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32819-6C64-46F6-83CB-6CF086ACA23D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8055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32819-6C64-46F6-83CB-6CF086ACA23D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9424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32819-6C64-46F6-83CB-6CF086ACA23D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1884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32819-6C64-46F6-83CB-6CF086ACA23D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6494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32819-6C64-46F6-83CB-6CF086ACA23D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1946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mbre del cu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6697"/>
            <a:ext cx="8361961" cy="86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grpSp>
        <p:nvGrpSpPr>
          <p:cNvPr id="8" name="7 Grupo"/>
          <p:cNvGrpSpPr/>
          <p:nvPr/>
        </p:nvGrpSpPr>
        <p:grpSpPr>
          <a:xfrm>
            <a:off x="-36512" y="2010052"/>
            <a:ext cx="9217024" cy="2355052"/>
            <a:chOff x="0" y="1938044"/>
            <a:chExt cx="9217024" cy="2355052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  <a14:backgroundMark x1="46426" y1="40844" x2="46426" y2="40844"/>
                          <a14:backgroundMark x1="43001" y1="39474" x2="43001" y2="39474"/>
                          <a14:backgroundMark x1="44950" y1="37336" x2="44950" y2="37336"/>
                          <a14:backgroundMark x1="51388" y1="42215" x2="51388" y2="42215"/>
                          <a14:backgroundMark x1="51388" y1="42105" x2="51388" y2="42105"/>
                          <a14:backgroundMark x1="49970" y1="43037" x2="49970" y2="43037"/>
                          <a14:backgroundMark x1="47903" y1="41996" x2="47903" y2="41996"/>
                          <a14:backgroundMark x1="48021" y1="44627" x2="48021" y2="44627"/>
                          <a14:backgroundMark x1="46899" y1="47094" x2="46899" y2="47094"/>
                          <a14:backgroundMark x1="45600" y1="48026" x2="45600" y2="48026"/>
                          <a14:backgroundMark x1="44064" y1="49726" x2="44064" y2="49726"/>
                          <a14:backgroundMark x1="40933" y1="52083" x2="40933" y2="52083"/>
                          <a14:backgroundMark x1="37921" y1="51645" x2="37921" y2="51645"/>
                          <a14:backgroundMark x1="37921" y1="51645" x2="37921" y2="51645"/>
                          <a14:backgroundMark x1="36858" y1="53070" x2="36858" y2="53070"/>
                          <a14:backgroundMark x1="36090" y1="53180" x2="36090" y2="53180"/>
                          <a14:backgroundMark x1="35204" y1="53783" x2="35204" y2="53783"/>
                          <a14:backgroundMark x1="34022" y1="54496" x2="34022" y2="54496"/>
                          <a14:backgroundMark x1="42233" y1="47697" x2="41701" y2="59704"/>
                          <a14:backgroundMark x1="68222" y1="62281" x2="68222" y2="62281"/>
                          <a14:backgroundMark x1="70585" y1="59868" x2="70585" y2="59868"/>
                          <a14:backgroundMark x1="70998" y1="59156" x2="70998" y2="59156"/>
                          <a14:backgroundMark x1="65269" y1="65296" x2="65269" y2="65296"/>
                          <a14:backgroundMark x1="64146" y1="65844" x2="64146" y2="65844"/>
                          <a14:backgroundMark x1="63024" y1="66667" x2="63024" y2="66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13" t="38230" r="28497" b="34443"/>
            <a:stretch/>
          </p:blipFill>
          <p:spPr>
            <a:xfrm>
              <a:off x="0" y="2035450"/>
              <a:ext cx="1459432" cy="216024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5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5" t="24335" r="45973" b="50125"/>
            <a:stretch/>
          </p:blipFill>
          <p:spPr>
            <a:xfrm>
              <a:off x="7219371" y="2000018"/>
              <a:ext cx="1997653" cy="2293078"/>
            </a:xfrm>
            <a:prstGeom prst="rect">
              <a:avLst/>
            </a:prstGeom>
          </p:spPr>
        </p:pic>
        <p:grpSp>
          <p:nvGrpSpPr>
            <p:cNvPr id="11" name="10 Grupo"/>
            <p:cNvGrpSpPr/>
            <p:nvPr/>
          </p:nvGrpSpPr>
          <p:grpSpPr>
            <a:xfrm>
              <a:off x="0" y="1938044"/>
              <a:ext cx="9217023" cy="2355052"/>
              <a:chOff x="0" y="1747418"/>
              <a:chExt cx="9217023" cy="2355052"/>
            </a:xfrm>
          </p:grpSpPr>
          <p:sp>
            <p:nvSpPr>
              <p:cNvPr id="12" name="12 Rectángulo"/>
              <p:cNvSpPr/>
              <p:nvPr/>
            </p:nvSpPr>
            <p:spPr>
              <a:xfrm>
                <a:off x="35496" y="1747418"/>
                <a:ext cx="9145016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3" name="12 Rectángulo"/>
              <p:cNvSpPr/>
              <p:nvPr/>
            </p:nvSpPr>
            <p:spPr>
              <a:xfrm>
                <a:off x="23290" y="4005064"/>
                <a:ext cx="9193733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0" y="2276872"/>
                <a:ext cx="912644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s-MX" sz="2800" b="1" dirty="0" smtClean="0">
                  <a:latin typeface="Montserrat" panose="00000500000000000000" pitchFamily="2" charset="0"/>
                </a:endParaRPr>
              </a:p>
            </p:txBody>
          </p:sp>
          <p:sp>
            <p:nvSpPr>
              <p:cNvPr id="15" name="14 Rectángulo"/>
              <p:cNvSpPr/>
              <p:nvPr/>
            </p:nvSpPr>
            <p:spPr>
              <a:xfrm>
                <a:off x="17555" y="1916832"/>
                <a:ext cx="910889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MX" sz="2800" b="1" dirty="0">
                    <a:latin typeface="Montserrat" panose="00000500000000000000" pitchFamily="2" charset="0"/>
                  </a:rPr>
                  <a:t>PROGRAMA DE MANEJO DEL FUEGO</a:t>
                </a:r>
              </a:p>
            </p:txBody>
          </p:sp>
        </p:grpSp>
      </p:grpSp>
      <p:grpSp>
        <p:nvGrpSpPr>
          <p:cNvPr id="16" name="15 Grupo"/>
          <p:cNvGrpSpPr/>
          <p:nvPr/>
        </p:nvGrpSpPr>
        <p:grpSpPr>
          <a:xfrm>
            <a:off x="2401534" y="5445224"/>
            <a:ext cx="4267907" cy="1005386"/>
            <a:chOff x="2703102" y="5591966"/>
            <a:chExt cx="4267907" cy="1005386"/>
          </a:xfrm>
        </p:grpSpPr>
        <p:pic>
          <p:nvPicPr>
            <p:cNvPr id="17" name="Picture 2" descr="Resultado de imagen para logo del USF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3102" y="5661248"/>
              <a:ext cx="860786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Resultado de imagen para logo del NWC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399" y="5591966"/>
              <a:ext cx="1188610" cy="947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1" t="17746" r="29302" b="6661"/>
            <a:stretch/>
          </p:blipFill>
          <p:spPr bwMode="auto">
            <a:xfrm>
              <a:off x="4230063" y="5634672"/>
              <a:ext cx="958503" cy="962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85800" y="2751063"/>
            <a:ext cx="7772400" cy="1470025"/>
          </a:xfrm>
        </p:spPr>
        <p:txBody>
          <a:bodyPr>
            <a:norm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21" name="20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611560" y="5445224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  <p:sp>
        <p:nvSpPr>
          <p:cNvPr id="22" name="20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6948264" y="5466577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866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úmero y titulo de la un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5" name="14 Marcador de posición de imagen"/>
          <p:cNvSpPr>
            <a:spLocks noGrp="1"/>
          </p:cNvSpPr>
          <p:nvPr>
            <p:ph type="pic" sz="quarter" idx="14"/>
          </p:nvPr>
        </p:nvSpPr>
        <p:spPr>
          <a:xfrm>
            <a:off x="2017713" y="1844675"/>
            <a:ext cx="5091112" cy="3125788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629816"/>
            <a:ext cx="8229600" cy="1143000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5012779"/>
            <a:ext cx="8207375" cy="11525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 baseline="0"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 smtClean="0"/>
              <a:t>Número y nombre de la unidad</a:t>
            </a:r>
          </a:p>
        </p:txBody>
      </p:sp>
    </p:spTree>
    <p:extLst>
      <p:ext uri="{BB962C8B-B14F-4D97-AF65-F5344CB8AC3E}">
        <p14:creationId xmlns:p14="http://schemas.microsoft.com/office/powerpoint/2010/main" val="45096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 userDrawn="1"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7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8" name="7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179512" y="1268760"/>
            <a:ext cx="8784976" cy="5112568"/>
          </a:xfrm>
        </p:spPr>
        <p:txBody>
          <a:bodyPr anchor="t">
            <a:noAutofit/>
          </a:bodyPr>
          <a:lstStyle>
            <a:lvl1pPr algn="just">
              <a:defRPr sz="2000">
                <a:latin typeface="Montserrat" panose="00000500000000000000" pitchFamily="2" charset="0"/>
              </a:defRPr>
            </a:lvl1pPr>
          </a:lstStyle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0" name="1 Título"/>
          <p:cNvSpPr txBox="1">
            <a:spLocks/>
          </p:cNvSpPr>
          <p:nvPr userDrawn="1"/>
        </p:nvSpPr>
        <p:spPr>
          <a:xfrm>
            <a:off x="179512" y="502070"/>
            <a:ext cx="8784976" cy="694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b="1" dirty="0" smtClean="0"/>
              <a:t>Titulo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178549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 hasCustomPrompt="1"/>
          </p:nvPr>
        </p:nvSpPr>
        <p:spPr>
          <a:xfrm>
            <a:off x="0" y="836712"/>
            <a:ext cx="9126446" cy="638944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Titulo</a:t>
            </a:r>
            <a:endParaRPr lang="es-MX" dirty="0"/>
          </a:p>
        </p:txBody>
      </p:sp>
      <p:sp>
        <p:nvSpPr>
          <p:cNvPr id="17" name="16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468313" y="1988840"/>
            <a:ext cx="8351837" cy="3887787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50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9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71883" y="574253"/>
            <a:ext cx="8964613" cy="61671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MX" dirty="0" smtClean="0"/>
              <a:t>Imagen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8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11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2" name="11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3" name="12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5" name="14 Marcador de medios"/>
          <p:cNvSpPr>
            <a:spLocks noGrp="1"/>
          </p:cNvSpPr>
          <p:nvPr>
            <p:ph type="media" sz="quarter" idx="13"/>
          </p:nvPr>
        </p:nvSpPr>
        <p:spPr>
          <a:xfrm>
            <a:off x="107950" y="573360"/>
            <a:ext cx="8928100" cy="6096000"/>
          </a:xfrm>
        </p:spPr>
        <p:txBody>
          <a:bodyPr/>
          <a:lstStyle/>
          <a:p>
            <a:r>
              <a:rPr lang="es-ES" smtClean="0"/>
              <a:t>Haga clic en el icono para agregar medios</a:t>
            </a:r>
            <a:endParaRPr lang="es-MX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100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1" name="12 Rectángulo"/>
          <p:cNvSpPr/>
          <p:nvPr/>
        </p:nvSpPr>
        <p:spPr>
          <a:xfrm>
            <a:off x="-25444" y="404664"/>
            <a:ext cx="9126446" cy="97406"/>
          </a:xfrm>
          <a:prstGeom prst="rect">
            <a:avLst/>
          </a:prstGeom>
          <a:gradFill>
            <a:gsLst>
              <a:gs pos="0">
                <a:srgbClr val="4E232E"/>
              </a:gs>
              <a:gs pos="50000">
                <a:srgbClr val="853B4E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0" t="15264" r="36575" b="8083"/>
          <a:stretch/>
        </p:blipFill>
        <p:spPr bwMode="auto">
          <a:xfrm>
            <a:off x="2036690" y="1207790"/>
            <a:ext cx="5002177" cy="495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71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909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3" r:id="rId4"/>
    <p:sldLayoutId id="2147483664" r:id="rId5"/>
    <p:sldLayoutId id="2147483665" r:id="rId6"/>
    <p:sldLayoutId id="214748366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2751063"/>
            <a:ext cx="8280920" cy="1470025"/>
          </a:xfrm>
        </p:spPr>
        <p:txBody>
          <a:bodyPr/>
          <a:lstStyle/>
          <a:p>
            <a:r>
              <a:rPr lang="es-MX" dirty="0" smtClean="0"/>
              <a:t>S-211</a:t>
            </a:r>
            <a:br>
              <a:rPr lang="es-MX" dirty="0" smtClean="0"/>
            </a:br>
            <a:r>
              <a:rPr lang="es-MX" dirty="0" smtClean="0"/>
              <a:t>Bombas portátiles y uso efectivo del agua </a:t>
            </a:r>
            <a:endParaRPr lang="es-MX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3 Marcador de posición de imagen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782318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Prueba de la instalación de la motobomba </a:t>
            </a:r>
            <a:r>
              <a:rPr lang="es-MX" dirty="0" smtClean="0"/>
              <a:t>portátil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2204864"/>
            <a:ext cx="8568952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AutoNum type="arabicPeriod" startAt="5"/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¿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Con qué frecuencia la cabeza de la  motobomba Mark 3 requiere engrasado</a:t>
            </a: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?</a:t>
            </a: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endParaRPr lang="es-MX" altLang="es-MX" sz="2400" b="1" kern="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   cada ocho horas</a:t>
            </a:r>
          </a:p>
        </p:txBody>
      </p:sp>
    </p:spTree>
    <p:extLst>
      <p:ext uri="{BB962C8B-B14F-4D97-AF65-F5344CB8AC3E}">
        <p14:creationId xmlns:p14="http://schemas.microsoft.com/office/powerpoint/2010/main" val="4041108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Prueba de la instalación de la motobomba </a:t>
            </a:r>
            <a:r>
              <a:rPr lang="es-MX" dirty="0" smtClean="0"/>
              <a:t>portátil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2204864"/>
            <a:ext cx="8568952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AutoNum type="arabicPeriod" startAt="6"/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Enliste 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los dos métodos utilizados en el purgado de la motobomba Mark 3</a:t>
            </a: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.</a:t>
            </a: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endParaRPr lang="es-MX" altLang="es-MX" sz="2400" b="1" kern="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a. Unir </a:t>
            </a:r>
            <a:r>
              <a:rPr lang="es-MX" altLang="es-MX" sz="2400" kern="0" dirty="0">
                <a:solidFill>
                  <a:srgbClr val="262626"/>
                </a:solidFill>
                <a:latin typeface="Montserrat" panose="00000500000000000000" pitchFamily="50" charset="0"/>
              </a:rPr>
              <a:t>la bomba de purgado al lado de descarga </a:t>
            </a: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                     de </a:t>
            </a:r>
            <a:r>
              <a:rPr lang="es-MX" altLang="es-MX" sz="2400" kern="0" dirty="0">
                <a:solidFill>
                  <a:srgbClr val="262626"/>
                </a:solidFill>
                <a:latin typeface="Montserrat" panose="00000500000000000000" pitchFamily="50" charset="0"/>
              </a:rPr>
              <a:t>la motobomba</a:t>
            </a: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.</a:t>
            </a: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endParaRPr lang="es-MX" altLang="es-MX" sz="2400" kern="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b. Unir </a:t>
            </a:r>
            <a:r>
              <a:rPr lang="es-MX" altLang="es-MX" sz="2400" kern="0" dirty="0">
                <a:solidFill>
                  <a:srgbClr val="262626"/>
                </a:solidFill>
                <a:latin typeface="Montserrat" panose="00000500000000000000" pitchFamily="50" charset="0"/>
              </a:rPr>
              <a:t>la manguera de succión y la pichancha y mueva la manguera hacia enfrente y atrás de manera rápida y repetidamente.</a:t>
            </a:r>
          </a:p>
        </p:txBody>
      </p:sp>
    </p:spTree>
    <p:extLst>
      <p:ext uri="{BB962C8B-B14F-4D97-AF65-F5344CB8AC3E}">
        <p14:creationId xmlns:p14="http://schemas.microsoft.com/office/powerpoint/2010/main" val="4070780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Prueba de la instalación de la motobomba </a:t>
            </a:r>
            <a:r>
              <a:rPr lang="es-MX" dirty="0" smtClean="0"/>
              <a:t>portátil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2204864"/>
            <a:ext cx="8712968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7.  ¿Cuál 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es la relación de la mezcla de gasolina/aceite para la motobomba  Mark 3?</a:t>
            </a:r>
          </a:p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AutoNum type="arabicPeriod" startAt="6"/>
            </a:pPr>
            <a:endParaRPr lang="es-MX" altLang="es-MX" sz="2400" b="1" kern="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La </a:t>
            </a:r>
            <a:r>
              <a:rPr lang="es-MX" altLang="es-MX" sz="2400" kern="0" dirty="0">
                <a:solidFill>
                  <a:srgbClr val="262626"/>
                </a:solidFill>
                <a:latin typeface="Montserrat" panose="00000500000000000000" pitchFamily="50" charset="0"/>
              </a:rPr>
              <a:t>guía actual del fabricante o recomendación de la instancia. </a:t>
            </a:r>
            <a:r>
              <a:rPr lang="es-MX" altLang="es-MX" sz="2400" i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(ejemplo 1 litro de aceite 2 tiempos/24 litros de gasolina magna).</a:t>
            </a:r>
          </a:p>
        </p:txBody>
      </p:sp>
    </p:spTree>
    <p:extLst>
      <p:ext uri="{BB962C8B-B14F-4D97-AF65-F5344CB8AC3E}">
        <p14:creationId xmlns:p14="http://schemas.microsoft.com/office/powerpoint/2010/main" val="557624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6227" y="548680"/>
            <a:ext cx="9126446" cy="638944"/>
          </a:xfrm>
        </p:spPr>
        <p:txBody>
          <a:bodyPr/>
          <a:lstStyle/>
          <a:p>
            <a:r>
              <a:rPr lang="es-MX" dirty="0"/>
              <a:t>Revisión Unidad 1 Objetivos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95536" y="1628800"/>
            <a:ext cx="8514498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r>
              <a:rPr lang="es-MX" altLang="es-MX" sz="2400" kern="0" dirty="0">
                <a:solidFill>
                  <a:srgbClr val="262626"/>
                </a:solidFill>
                <a:latin typeface="Montserrat" panose="00000500000000000000" pitchFamily="50" charset="0"/>
              </a:rPr>
              <a:t>Identificar los dos tipos de bombas más comunes</a:t>
            </a: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.</a:t>
            </a:r>
          </a:p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endParaRPr lang="es-MX" altLang="es-MX" sz="2400" kern="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r>
              <a:rPr lang="es-MX" altLang="es-MX" sz="2400" kern="0" dirty="0">
                <a:solidFill>
                  <a:srgbClr val="262626"/>
                </a:solidFill>
                <a:latin typeface="Montserrat" panose="00000500000000000000" pitchFamily="50" charset="0"/>
              </a:rPr>
              <a:t>Describir la diferencia entre los  motores de dos tiempos y cuatro tiempos</a:t>
            </a: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.</a:t>
            </a:r>
          </a:p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endParaRPr lang="es-MX" altLang="es-MX" sz="2400" kern="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r>
              <a:rPr lang="es-MX" altLang="es-MX" sz="2400" kern="0" dirty="0">
                <a:solidFill>
                  <a:srgbClr val="262626"/>
                </a:solidFill>
                <a:latin typeface="Montserrat" panose="00000500000000000000" pitchFamily="50" charset="0"/>
              </a:rPr>
              <a:t>Identificar las partes principales de motores de dos tiempos</a:t>
            </a: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.</a:t>
            </a:r>
          </a:p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endParaRPr lang="es-MX" altLang="es-MX" sz="2400" kern="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r>
              <a:rPr lang="es-MX" altLang="es-MX" sz="2400" kern="0" dirty="0">
                <a:solidFill>
                  <a:srgbClr val="262626"/>
                </a:solidFill>
                <a:latin typeface="Montserrat" panose="00000500000000000000" pitchFamily="50" charset="0"/>
              </a:rPr>
              <a:t>Identificar las responsabilidades del operador de la bomba</a:t>
            </a: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.</a:t>
            </a:r>
          </a:p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endParaRPr lang="es-MX" altLang="es-MX" sz="2400" kern="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endParaRPr lang="es-MX" altLang="es-MX" sz="2400" kern="0" dirty="0">
              <a:solidFill>
                <a:srgbClr val="262626"/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765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Revisión Unidad 1 </a:t>
            </a:r>
            <a:r>
              <a:rPr lang="es-MX" dirty="0" smtClean="0"/>
              <a:t>Objetivos </a:t>
            </a:r>
            <a:r>
              <a:rPr lang="es-MX" b="0" dirty="0" smtClean="0"/>
              <a:t>(cont.) </a:t>
            </a:r>
            <a:endParaRPr lang="es-MX" b="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5974" y="1772816"/>
            <a:ext cx="8442490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indent="-457200" algn="just" eaLnBrk="1" hangingPunct="1">
              <a:lnSpc>
                <a:spcPct val="90000"/>
              </a:lnSpc>
              <a:spcAft>
                <a:spcPct val="20000"/>
              </a:spcAft>
              <a:buFont typeface="+mj-lt"/>
              <a:buAutoNum type="arabicPeriod" startAt="5"/>
            </a:pP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Identificar </a:t>
            </a:r>
            <a:r>
              <a:rPr lang="es-MX" altLang="es-MX" sz="2400" kern="0" dirty="0">
                <a:solidFill>
                  <a:srgbClr val="262626"/>
                </a:solidFill>
                <a:latin typeface="Montserrat" panose="00000500000000000000" pitchFamily="50" charset="0"/>
              </a:rPr>
              <a:t>el equipo de protección personal y seguridad para el operador de </a:t>
            </a:r>
            <a:r>
              <a:rPr lang="es-MX" altLang="es-MX" sz="2400" kern="0" dirty="0" err="1">
                <a:solidFill>
                  <a:srgbClr val="262626"/>
                </a:solidFill>
                <a:latin typeface="Montserrat" panose="00000500000000000000" pitchFamily="50" charset="0"/>
              </a:rPr>
              <a:t>Ia</a:t>
            </a:r>
            <a:r>
              <a:rPr lang="es-MX" altLang="es-MX" sz="2400" kern="0" dirty="0">
                <a:solidFill>
                  <a:srgbClr val="262626"/>
                </a:solidFill>
                <a:latin typeface="Montserrat" panose="00000500000000000000" pitchFamily="50" charset="0"/>
              </a:rPr>
              <a:t> bomba portátil</a:t>
            </a: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.</a:t>
            </a:r>
          </a:p>
          <a:p>
            <a:pPr marL="609600" indent="-609600" algn="just" eaLnBrk="1" hangingPunct="1">
              <a:lnSpc>
                <a:spcPct val="90000"/>
              </a:lnSpc>
              <a:spcAft>
                <a:spcPct val="20000"/>
              </a:spcAft>
              <a:buFont typeface="+mj-lt"/>
              <a:buAutoNum type="arabicPeriod" startAt="5"/>
            </a:pPr>
            <a:endParaRPr lang="es-MX" altLang="es-MX" sz="2400" kern="0" dirty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609600" lvl="0" indent="-609600" algn="just" eaLnBrk="1" hangingPunct="1">
              <a:lnSpc>
                <a:spcPct val="90000"/>
              </a:lnSpc>
              <a:spcAft>
                <a:spcPct val="20000"/>
              </a:spcAft>
              <a:buFont typeface="+mj-lt"/>
              <a:buAutoNum type="arabicPeriod" startAt="5"/>
            </a:pP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cs typeface="Arial" charset="0"/>
              </a:rPr>
              <a:t>Describir </a:t>
            </a:r>
            <a:r>
              <a:rPr lang="es-MX" altLang="es-MX" sz="2400" dirty="0">
                <a:solidFill>
                  <a:prstClr val="black"/>
                </a:solidFill>
                <a:latin typeface="Montserrat" panose="00000500000000000000" pitchFamily="50" charset="0"/>
                <a:cs typeface="Arial" charset="0"/>
              </a:rPr>
              <a:t>la preparación y operación de la bomba portátil</a:t>
            </a: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cs typeface="Arial" charset="0"/>
              </a:rPr>
              <a:t>.</a:t>
            </a:r>
          </a:p>
          <a:p>
            <a:pPr marL="609600" lvl="0" indent="-609600" algn="just" eaLnBrk="1" hangingPunct="1">
              <a:lnSpc>
                <a:spcPct val="90000"/>
              </a:lnSpc>
              <a:spcAft>
                <a:spcPct val="20000"/>
              </a:spcAft>
              <a:buFont typeface="+mj-lt"/>
              <a:buAutoNum type="arabicPeriod" startAt="5"/>
            </a:pPr>
            <a:endParaRPr lang="es-MX" altLang="es-MX" sz="2400" dirty="0">
              <a:solidFill>
                <a:prstClr val="black"/>
              </a:solidFill>
              <a:latin typeface="Montserrat" panose="00000500000000000000" pitchFamily="50" charset="0"/>
              <a:cs typeface="Arial" charset="0"/>
            </a:endParaRPr>
          </a:p>
          <a:p>
            <a:pPr marL="609600" lvl="0" indent="-609600" algn="just" eaLnBrk="1" hangingPunct="1">
              <a:lnSpc>
                <a:spcPct val="90000"/>
              </a:lnSpc>
              <a:spcAft>
                <a:spcPct val="20000"/>
              </a:spcAft>
              <a:buFont typeface="+mj-lt"/>
              <a:buAutoNum type="arabicPeriod" startAt="5"/>
            </a:pPr>
            <a:r>
              <a:rPr lang="es-MX" altLang="es-MX" sz="2400" dirty="0">
                <a:solidFill>
                  <a:prstClr val="black"/>
                </a:solidFill>
                <a:latin typeface="Montserrat" panose="00000500000000000000" pitchFamily="50" charset="0"/>
                <a:cs typeface="Arial" charset="0"/>
              </a:rPr>
              <a:t>Identificar consideraciones medio ambientales que involucran el uso de la bomba portátil</a:t>
            </a:r>
            <a:r>
              <a:rPr lang="es-MX" altLang="es-MX" sz="2400" dirty="0" smtClean="0">
                <a:solidFill>
                  <a:prstClr val="black"/>
                </a:solidFill>
                <a:latin typeface="Montserrat" panose="00000500000000000000" pitchFamily="50" charset="0"/>
                <a:cs typeface="Arial" charset="0"/>
              </a:rPr>
              <a:t>.</a:t>
            </a:r>
          </a:p>
          <a:p>
            <a:pPr marL="609600" lvl="0" indent="-609600" algn="just" eaLnBrk="1" hangingPunct="1">
              <a:lnSpc>
                <a:spcPct val="90000"/>
              </a:lnSpc>
              <a:spcAft>
                <a:spcPct val="20000"/>
              </a:spcAft>
              <a:buFont typeface="+mj-lt"/>
              <a:buAutoNum type="arabicPeriod" startAt="5"/>
            </a:pPr>
            <a:endParaRPr lang="es-MX" altLang="es-MX" sz="2400" dirty="0">
              <a:solidFill>
                <a:prstClr val="black"/>
              </a:solidFill>
              <a:latin typeface="Montserrat" panose="00000500000000000000" pitchFamily="50" charset="0"/>
              <a:cs typeface="Arial" charset="0"/>
            </a:endParaRPr>
          </a:p>
          <a:p>
            <a:pPr marL="609600" lvl="0" indent="-609600" algn="just" eaLnBrk="1" hangingPunct="1">
              <a:lnSpc>
                <a:spcPct val="90000"/>
              </a:lnSpc>
              <a:spcAft>
                <a:spcPct val="20000"/>
              </a:spcAft>
              <a:buFont typeface="+mj-lt"/>
              <a:buAutoNum type="arabicPeriod" startAt="5"/>
            </a:pPr>
            <a:r>
              <a:rPr lang="es-MX" altLang="es-MX" sz="2400" dirty="0">
                <a:solidFill>
                  <a:prstClr val="black"/>
                </a:solidFill>
                <a:latin typeface="Montserrat" panose="00000500000000000000" pitchFamily="50" charset="0"/>
                <a:cs typeface="Arial" charset="0"/>
              </a:rPr>
              <a:t>Describir el adecuado procedimiento para el diagnostico de problemas y mantenimiento en campo de la bomba portátil.</a:t>
            </a:r>
          </a:p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 startAt="5"/>
            </a:pPr>
            <a:endParaRPr lang="es-MX" altLang="es-MX" sz="2400" kern="0" dirty="0">
              <a:solidFill>
                <a:srgbClr val="262626"/>
              </a:solidFill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161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233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584176"/>
          </a:xfrm>
        </p:spPr>
        <p:txBody>
          <a:bodyPr/>
          <a:lstStyle/>
          <a:p>
            <a:r>
              <a:rPr lang="es-MX" dirty="0">
                <a:solidFill>
                  <a:prstClr val="black"/>
                </a:solidFill>
              </a:rPr>
              <a:t>Unidad 1 Lección </a:t>
            </a:r>
            <a:r>
              <a:rPr lang="es-MX" dirty="0" smtClean="0">
                <a:solidFill>
                  <a:prstClr val="black"/>
                </a:solidFill>
              </a:rPr>
              <a:t>D</a:t>
            </a:r>
            <a:br>
              <a:rPr lang="es-MX" dirty="0" smtClean="0">
                <a:solidFill>
                  <a:prstClr val="black"/>
                </a:solidFill>
              </a:rPr>
            </a:br>
            <a:r>
              <a:rPr lang="es-MX" dirty="0" smtClean="0">
                <a:solidFill>
                  <a:prstClr val="black"/>
                </a:solidFill>
              </a:rPr>
              <a:t>Instalación </a:t>
            </a:r>
            <a:r>
              <a:rPr lang="es-MX" dirty="0">
                <a:solidFill>
                  <a:prstClr val="black"/>
                </a:solidFill>
              </a:rPr>
              <a:t>y operación de la motobomba </a:t>
            </a:r>
            <a:r>
              <a:rPr lang="es-MX" dirty="0" smtClean="0">
                <a:solidFill>
                  <a:prstClr val="black"/>
                </a:solidFill>
              </a:rPr>
              <a:t>portátil</a:t>
            </a:r>
            <a:endParaRPr lang="es-MX" dirty="0"/>
          </a:p>
        </p:txBody>
      </p:sp>
      <p:pic>
        <p:nvPicPr>
          <p:cNvPr id="1026" name="Picture 2" descr="\\teresa-morquech\F\CAPACITACIÓN\2018\Capacitación Especializada\S-211 Tecate, B.C.S. Noroeste\FOTOS\IMG_24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10657"/>
            <a:ext cx="6840760" cy="456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5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26446" cy="638944"/>
          </a:xfrm>
        </p:spPr>
        <p:txBody>
          <a:bodyPr/>
          <a:lstStyle/>
          <a:p>
            <a:r>
              <a:rPr lang="es-MX" dirty="0"/>
              <a:t>Unidad </a:t>
            </a:r>
            <a:r>
              <a:rPr lang="es-MX" dirty="0" smtClean="0"/>
              <a:t>1D </a:t>
            </a:r>
            <a:r>
              <a:rPr lang="es-MX" dirty="0"/>
              <a:t>Objetivos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79512" y="1916832"/>
            <a:ext cx="8640960" cy="41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Describirá la instalación y operación de la motobomba portátil.</a:t>
            </a:r>
          </a:p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Identificará las consideraciones medio ambientales que involucran el uso de la motobomba portátil.</a:t>
            </a:r>
          </a:p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Describirá el procedimiento adecuado  para el diagnóstico de problemas y mantenimiento en campo de la motobomba portátil.</a:t>
            </a:r>
          </a:p>
        </p:txBody>
      </p:sp>
    </p:spTree>
    <p:extLst>
      <p:ext uri="{BB962C8B-B14F-4D97-AF65-F5344CB8AC3E}">
        <p14:creationId xmlns:p14="http://schemas.microsoft.com/office/powerpoint/2010/main" val="42277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08520" y="836712"/>
            <a:ext cx="9126446" cy="638944"/>
          </a:xfrm>
        </p:spPr>
        <p:txBody>
          <a:bodyPr/>
          <a:lstStyle/>
          <a:p>
            <a:r>
              <a:rPr lang="es-MX" dirty="0" smtClean="0"/>
              <a:t>Consideraciones en la instalación de la motobomba </a:t>
            </a:r>
            <a:endParaRPr lang="es-MX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834895" y="3501008"/>
            <a:ext cx="4205808" cy="2049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Seguridad</a:t>
            </a:r>
          </a:p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Impactos medio Ambientales</a:t>
            </a:r>
          </a:p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Instalación</a:t>
            </a:r>
          </a:p>
        </p:txBody>
      </p:sp>
      <p:pic>
        <p:nvPicPr>
          <p:cNvPr id="2050" name="Picture 2" descr="\\teresa-morquech\F\CAPACITACIÓN\2018\Capacitación Especializada\S-211 Tecate, B.C.S. Noroeste\FOTOS\IMG_23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3" b="100000" l="0" r="89988">
                        <a14:foregroundMark x1="55691" y1="52720" x2="55112" y2="73872"/>
                        <a14:foregroundMark x1="57176" y1="61458" x2="59066" y2="76128"/>
                        <a14:foregroundMark x1="36497" y1="31568" x2="40066" y2="34954"/>
                        <a14:foregroundMark x1="51350" y1="10995" x2="57176" y2="10127"/>
                        <a14:foregroundMark x1="59259" y1="15220" x2="57928" y2="10127"/>
                        <a14:foregroundMark x1="68287" y1="40885" x2="66956" y2="22830"/>
                        <a14:foregroundMark x1="66956" y1="22830" x2="60185" y2="15770"/>
                        <a14:foregroundMark x1="63947" y1="89410" x2="66204" y2="85735"/>
                        <a14:foregroundMark x1="51929" y1="97020" x2="53993" y2="99537"/>
                        <a14:foregroundMark x1="67535" y1="69358" x2="71663" y2="82350"/>
                        <a14:foregroundMark x1="67901" y1="28183" x2="69039" y2="35793"/>
                        <a14:foregroundMark x1="38387" y1="56105" x2="44213" y2="600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0968"/>
            <a:ext cx="5575548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36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Instalación de la motobomba portátil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529" l="0" r="99764">
                        <a14:foregroundMark x1="3780" y1="17892" x2="1732" y2="39093"/>
                        <a14:foregroundMark x1="6220" y1="17647" x2="13543" y2="35784"/>
                        <a14:foregroundMark x1="9449" y1="36029" x2="21339" y2="46446"/>
                        <a14:foregroundMark x1="6220" y1="40686" x2="19921" y2="50245"/>
                        <a14:foregroundMark x1="22992" y1="59559" x2="29449" y2="48039"/>
                        <a14:foregroundMark x1="67717" y1="78431" x2="68189" y2="74755"/>
                        <a14:foregroundMark x1="20866" y1="25000" x2="73386" y2="39461"/>
                        <a14:foregroundMark x1="82362" y1="41422" x2="81811" y2="43015"/>
                        <a14:foregroundMark x1="83386" y1="40074" x2="83858" y2="39216"/>
                        <a14:foregroundMark x1="86457" y1="40686" x2="87244" y2="40809"/>
                        <a14:foregroundMark x1="88268" y1="41422" x2="89921" y2="41422"/>
                        <a14:foregroundMark x1="91969" y1="41054" x2="95591" y2="39828"/>
                        <a14:foregroundMark x1="64331" y1="53064" x2="67953" y2="54412"/>
                        <a14:foregroundMark x1="69606" y1="57598" x2="74409" y2="57230"/>
                        <a14:foregroundMark x1="78346" y1="58456" x2="84646" y2="60049"/>
                        <a14:foregroundMark x1="85669" y1="63848" x2="89685" y2="60662"/>
                        <a14:foregroundMark x1="88740" y1="63971" x2="94409" y2="66422"/>
                        <a14:foregroundMark x1="61260" y1="89951" x2="70551" y2="8799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1927" y="1556792"/>
            <a:ext cx="7742591" cy="4974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008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Instalación recomendada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04" b="94351" l="1514" r="98964">
                        <a14:foregroundMark x1="8606" y1="22837" x2="25339" y2="22837"/>
                        <a14:foregroundMark x1="12749" y1="27043" x2="21833" y2="27404"/>
                        <a14:foregroundMark x1="8287" y1="38942" x2="27331" y2="40264"/>
                        <a14:foregroundMark x1="8845" y1="46274" x2="14183" y2="46274"/>
                        <a14:foregroundMark x1="6215" y1="58654" x2="27570" y2="76803"/>
                        <a14:foregroundMark x1="31793" y1="82091" x2="43665" y2="81611"/>
                        <a14:foregroundMark x1="16892" y1="85817" x2="25259" y2="80889"/>
                        <a14:foregroundMark x1="29163" y1="80288" x2="49402" y2="66707"/>
                        <a14:foregroundMark x1="14104" y1="75120" x2="18964" y2="79327"/>
                        <a14:foregroundMark x1="44143" y1="13341" x2="61514" y2="65986"/>
                        <a14:foregroundMark x1="67012" y1="44231" x2="78884" y2="51202"/>
                        <a14:foregroundMark x1="75458" y1="50962" x2="78008" y2="52524"/>
                        <a14:foregroundMark x1="64940" y1="62740" x2="66534" y2="63462"/>
                        <a14:foregroundMark x1="57371" y1="68389" x2="60797" y2="64784"/>
                        <a14:foregroundMark x1="52510" y1="77043" x2="62869" y2="75841"/>
                        <a14:foregroundMark x1="50837" y1="80288" x2="63586" y2="79688"/>
                        <a14:foregroundMark x1="62629" y1="38702" x2="64542" y2="40385"/>
                        <a14:foregroundMark x1="65896" y1="38942" x2="65418" y2="33654"/>
                        <a14:foregroundMark x1="65498" y1="33654" x2="66773" y2="32212"/>
                        <a14:foregroundMark x1="66773" y1="32212" x2="71315" y2="30649"/>
                        <a14:foregroundMark x1="71315" y1="30649" x2="74024" y2="30649"/>
                        <a14:foregroundMark x1="74263" y1="30649" x2="76175" y2="32212"/>
                        <a14:foregroundMark x1="76175" y1="32212" x2="77052" y2="35096"/>
                        <a14:foregroundMark x1="77052" y1="35096" x2="77928" y2="37861"/>
                        <a14:foregroundMark x1="77928" y1="37861" x2="80319" y2="38341"/>
                        <a14:foregroundMark x1="80319" y1="38341" x2="82390" y2="37620"/>
                        <a14:foregroundMark x1="82470" y1="37500" x2="85578" y2="36058"/>
                        <a14:foregroundMark x1="85817" y1="36058" x2="89323" y2="35337"/>
                        <a14:foregroundMark x1="89402" y1="35337" x2="96096" y2="41106"/>
                        <a14:foregroundMark x1="35219" y1="26923" x2="37291" y2="21154"/>
                        <a14:foregroundMark x1="57610" y1="8534" x2="67490" y2="8173"/>
                        <a14:foregroundMark x1="58884" y1="12981" x2="65418" y2="1298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3568" y="1124744"/>
            <a:ext cx="8194232" cy="543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45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908720"/>
            <a:ext cx="9126446" cy="638944"/>
          </a:xfrm>
        </p:spPr>
        <p:txBody>
          <a:bodyPr/>
          <a:lstStyle/>
          <a:p>
            <a:r>
              <a:rPr lang="es-MX" dirty="0"/>
              <a:t>Consideraciones en la instalación de la motobomba </a:t>
            </a:r>
            <a:r>
              <a:rPr lang="es-MX" b="0" dirty="0"/>
              <a:t>(cont.)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827584" y="2204864"/>
            <a:ext cx="3964781" cy="291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Purgado</a:t>
            </a:r>
          </a:p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Encendido</a:t>
            </a:r>
          </a:p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Operación</a:t>
            </a:r>
          </a:p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Apagado</a:t>
            </a:r>
          </a:p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Almacenaje</a:t>
            </a:r>
          </a:p>
          <a:p>
            <a:pPr marL="381000" marR="0" lvl="0" indent="-3810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Mantenimiento</a:t>
            </a:r>
          </a:p>
        </p:txBody>
      </p:sp>
    </p:spTree>
    <p:extLst>
      <p:ext uri="{BB962C8B-B14F-4D97-AF65-F5344CB8AC3E}">
        <p14:creationId xmlns:p14="http://schemas.microsoft.com/office/powerpoint/2010/main" val="2518461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Prueba de la instalación de la motobomba portátil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2348880"/>
            <a:ext cx="8208912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Font typeface="+mj-lt"/>
              <a:buAutoNum type="arabicPeriod"/>
            </a:pP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¿La motobomba mencionada en la lección utiliza una mezcla de gasolina/aceite?</a:t>
            </a: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   </a:t>
            </a: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endParaRPr lang="es-MX" altLang="es-MX" sz="2400" kern="0" dirty="0" smtClean="0">
              <a:solidFill>
                <a:srgbClr val="262626"/>
              </a:solidFill>
              <a:latin typeface="Montserrat" panose="00000500000000000000" pitchFamily="50" charset="0"/>
            </a:endParaRP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2.   ¿Es 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la motobomba Mark 3 una bomba de desplazamiento positivo?</a:t>
            </a:r>
          </a:p>
        </p:txBody>
      </p:sp>
    </p:spTree>
    <p:extLst>
      <p:ext uri="{BB962C8B-B14F-4D97-AF65-F5344CB8AC3E}">
        <p14:creationId xmlns:p14="http://schemas.microsoft.com/office/powerpoint/2010/main" val="2125724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Prueba de la instalación de la motobomba </a:t>
            </a:r>
            <a:r>
              <a:rPr lang="es-MX" dirty="0" smtClean="0"/>
              <a:t>portátil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528" y="2348881"/>
            <a:ext cx="8208912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3.  ¿Generalmente 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se requiere de una pichancha en una motobomba de desplazamiento positivo?</a:t>
            </a: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   </a:t>
            </a: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No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23528" y="4365104"/>
            <a:ext cx="8208912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381000" indent="-3810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lvl="0" indent="-457200" algn="just" eaLnBrk="1" hangingPunct="1">
              <a:spcBef>
                <a:spcPct val="20000"/>
              </a:spcBef>
              <a:buClr>
                <a:srgbClr val="262626"/>
              </a:buClr>
              <a:buAutoNum type="arabicPeriod" startAt="4"/>
            </a:pPr>
            <a:r>
              <a:rPr lang="es-MX" altLang="es-MX" sz="2400" b="1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¿</a:t>
            </a:r>
            <a:r>
              <a:rPr lang="es-MX" altLang="es-MX" sz="2400" b="1" kern="0" dirty="0">
                <a:solidFill>
                  <a:srgbClr val="262626"/>
                </a:solidFill>
                <a:latin typeface="Montserrat" panose="00000500000000000000" pitchFamily="50" charset="0"/>
              </a:rPr>
              <a:t>Se requiere ensamblaje del filtro en todas las mangueras de succión de las motobombas?</a:t>
            </a: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   </a:t>
            </a: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kern="0" dirty="0">
                <a:solidFill>
                  <a:srgbClr val="262626"/>
                </a:solidFill>
                <a:latin typeface="Montserrat" panose="00000500000000000000" pitchFamily="50" charset="0"/>
              </a:rPr>
              <a:t> </a:t>
            </a: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  </a:t>
            </a:r>
          </a:p>
          <a:p>
            <a:pPr marL="0" lvl="0" indent="0" algn="just" eaLnBrk="1" hangingPunct="1">
              <a:spcBef>
                <a:spcPct val="20000"/>
              </a:spcBef>
              <a:buClr>
                <a:srgbClr val="262626"/>
              </a:buClr>
            </a:pPr>
            <a:r>
              <a:rPr lang="es-MX" altLang="es-MX" sz="2400" kern="0" dirty="0" smtClean="0">
                <a:solidFill>
                  <a:srgbClr val="262626"/>
                </a:solidFill>
                <a:latin typeface="Montserrat" panose="00000500000000000000" pitchFamily="50" charset="0"/>
              </a:rPr>
              <a:t>Si </a:t>
            </a:r>
          </a:p>
        </p:txBody>
      </p:sp>
    </p:spTree>
    <p:extLst>
      <p:ext uri="{BB962C8B-B14F-4D97-AF65-F5344CB8AC3E}">
        <p14:creationId xmlns:p14="http://schemas.microsoft.com/office/powerpoint/2010/main" val="3176375929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cursos 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125</TotalTime>
  <Words>446</Words>
  <Application>Microsoft Office PowerPoint</Application>
  <PresentationFormat>On-screen Show (4:3)</PresentationFormat>
  <Paragraphs>68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ＭＳ Ｐゴシック</vt:lpstr>
      <vt:lpstr>Arial</vt:lpstr>
      <vt:lpstr>Calibri</vt:lpstr>
      <vt:lpstr>Montserrat</vt:lpstr>
      <vt:lpstr>Wingdings</vt:lpstr>
      <vt:lpstr>Plantilla cursos 2020</vt:lpstr>
      <vt:lpstr>S-211 Bombas portátiles y uso efectivo del agua </vt:lpstr>
      <vt:lpstr>Unidad 1 Lección D Instalación y operación de la motobomba portátil</vt:lpstr>
      <vt:lpstr>Unidad 1D Objetivos</vt:lpstr>
      <vt:lpstr>Consideraciones en la instalación de la motobomba </vt:lpstr>
      <vt:lpstr>Instalación de la motobomba portátil</vt:lpstr>
      <vt:lpstr>Instalación recomendada</vt:lpstr>
      <vt:lpstr>Consideraciones en la instalación de la motobomba (cont.)</vt:lpstr>
      <vt:lpstr>Prueba de la instalación de la motobomba portátil</vt:lpstr>
      <vt:lpstr>Prueba de la instalación de la motobomba portátil (cont.)</vt:lpstr>
      <vt:lpstr>Prueba de la instalación de la motobomba portátil (cont.)</vt:lpstr>
      <vt:lpstr>Prueba de la instalación de la motobomba portátil (cont.)</vt:lpstr>
      <vt:lpstr>Prueba de la instalación de la motobomba portátil (cont.)</vt:lpstr>
      <vt:lpstr>Revisión Unidad 1 Objetivos </vt:lpstr>
      <vt:lpstr>Revisión Unidad 1 Objetivos (cont.) 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Deibi Juan Mota Ruiz</dc:creator>
  <cp:lastModifiedBy>word2</cp:lastModifiedBy>
  <cp:revision>19</cp:revision>
  <dcterms:created xsi:type="dcterms:W3CDTF">2020-01-21T17:10:45Z</dcterms:created>
  <dcterms:modified xsi:type="dcterms:W3CDTF">2023-05-27T17:06:37Z</dcterms:modified>
</cp:coreProperties>
</file>