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12.png" ContentType="image/png"/>
  <Override PartName="/ppt/media/image13.gif" ContentType="image/gif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23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9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0F678ED-7D0D-4B83-BCF3-B2971F4FEA6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2CF2497-473A-49E5-B142-8CA1FB971D3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8BB5B4-E0CF-40FD-B273-0B58882633D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A27EA8-3ED3-4899-8F22-B7D2A6E8D96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FD005F9-F82F-4144-BB28-7F3DDF29213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9AA6223-9FDA-44A3-A578-CD6C2BA9F0C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036830D-9836-47EB-9380-A60033C69B1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3074207-6634-406E-B8F9-CC7C08BDD7B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B1BE6A5-782C-4FA5-8F11-20A32878AA1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F01DB77-CC93-4A23-A122-8AC4018EABC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DA2108C-75B3-4F71-94D2-49A025A4378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5970FC1-AC08-4A19-99E6-8E0D7B7AAAF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0B2745C-5D3B-49D8-8704-2FC7A94B2CF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909A7F6-7A32-42A1-9AD3-18404C1307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50D8982-B67C-4797-91DF-A3DFA8EB333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F1E8628-E3A5-43C7-8BD7-AA751DD5F9B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0B2BF84-E493-4A25-A737-328D351D8FD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AF55BBC-B2A2-4EC2-8C1E-D542999F475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065EC0C-39B3-4A4C-8031-10FC75A2330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BA82FF2-1A76-4A6B-B97D-75E96A41E49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0738270-EB4C-4E4B-8C54-4B6509A7C2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E10932E-CF38-4429-AF77-5EA5FFBAA76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25F86E5-449C-4BB3-B12F-19D3BFE6924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D790711-5105-4D92-8075-C2547BA7D33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E1E12DE-D5F8-4646-86AC-2C646E26FD7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32D7BC9-50EF-4222-BB2F-EA4024F3493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2B2BBE7-923C-4770-830D-25F5490C22B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8081ECF-8810-4F2B-869B-54C4716E2F6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8601BF5-E80A-4E40-AB75-88A6C72EF86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0A8642F-1B82-45D3-BECD-EA9D6C0AD0E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9D78E9E-3312-47AE-997D-B06DC1F706A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45A223-3C2F-4185-ABDA-098083F644A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A6D0AFD-B0A5-4736-9860-36E9C91B17C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E2A89B7-3CE3-4542-838A-5C992D153B0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BED22F6-F718-42E6-B669-501F4C0EAC4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131ED0-2E65-4E75-9109-8B51ED6A431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7FD74CF-0721-42D0-AFD5-288727139578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EC1F74A-36BF-47D9-A208-D1708112F88C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6B1B8D2-C920-4ABF-91AE-FC6885D75E95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5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6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0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3.gif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3"/>
          <p:cNvSpPr/>
          <p:nvPr/>
        </p:nvSpPr>
        <p:spPr>
          <a:xfrm>
            <a:off x="182160" y="1989000"/>
            <a:ext cx="8709840" cy="339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9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Poder es la capacidad de influir en las acciones de otros: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509760" algn="just">
              <a:lnSpc>
                <a:spcPct val="65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Poder de posición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509760" algn="just">
              <a:lnSpc>
                <a:spcPct val="65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Poder de Recompensa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509760" algn="just">
              <a:lnSpc>
                <a:spcPct val="65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Poder Disciplinario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509760" algn="just">
              <a:lnSpc>
                <a:spcPct val="65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Poder de Respeto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509760" algn="just">
              <a:lnSpc>
                <a:spcPct val="65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Poder de Experto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fuentes de poder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2"/>
          <p:cNvSpPr/>
          <p:nvPr/>
        </p:nvSpPr>
        <p:spPr>
          <a:xfrm>
            <a:off x="182160" y="1961640"/>
            <a:ext cx="8709840" cy="28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líderes tienen acceso al poder basados en lo que son y en lo que sus seguidores perciben que 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fuentes de poder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026"/>
          <p:cNvSpPr/>
          <p:nvPr/>
        </p:nvSpPr>
        <p:spPr>
          <a:xfrm>
            <a:off x="182160" y="1989000"/>
            <a:ext cx="8709840" cy="288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¿Que fuentes de poder son más importantes en un ambiente de alto estrés?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En cuáles fuentes de poder los nuevos líderes tienen desventajas?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fuentes de poder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3"/>
          <p:cNvSpPr/>
          <p:nvPr/>
        </p:nvSpPr>
        <p:spPr>
          <a:xfrm>
            <a:off x="205560" y="1989000"/>
            <a:ext cx="8686800" cy="133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Dar poder, para obtener poder, es conocido como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paradoja del poder”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fuentes de poder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Rectangle 2"/>
          <p:cNvSpPr/>
          <p:nvPr/>
        </p:nvSpPr>
        <p:spPr>
          <a:xfrm>
            <a:off x="251640" y="631800"/>
            <a:ext cx="8640720" cy="51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Picture 3" descr="bullet"/>
          <p:cNvPicPr/>
          <p:nvPr/>
        </p:nvPicPr>
        <p:blipFill>
          <a:blip r:embed="rId1"/>
          <a:stretch/>
        </p:blipFill>
        <p:spPr>
          <a:xfrm>
            <a:off x="2602080" y="2274840"/>
            <a:ext cx="3939480" cy="3947760"/>
          </a:xfrm>
          <a:prstGeom prst="rect">
            <a:avLst/>
          </a:prstGeom>
          <a:ln w="0">
            <a:noFill/>
          </a:ln>
        </p:spPr>
      </p:pic>
      <p:sp>
        <p:nvSpPr>
          <p:cNvPr id="175" name="Text Box 4"/>
          <p:cNvSpPr/>
          <p:nvPr/>
        </p:nvSpPr>
        <p:spPr>
          <a:xfrm>
            <a:off x="245880" y="1484640"/>
            <a:ext cx="8646120" cy="45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Compartiendo el poder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 3"/>
          <p:cNvSpPr/>
          <p:nvPr/>
        </p:nvSpPr>
        <p:spPr>
          <a:xfrm>
            <a:off x="251640" y="1989000"/>
            <a:ext cx="6480360" cy="288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9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jefes nunca deben emplear mal el poder. Tal acción causa grandes fricciones y favorece la rebelión en la tribu.”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Rectangle 6"/>
          <p:cNvSpPr/>
          <p:nvPr/>
        </p:nvSpPr>
        <p:spPr>
          <a:xfrm>
            <a:off x="971640" y="851040"/>
            <a:ext cx="7128360" cy="66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3"/>
          <p:cNvSpPr/>
          <p:nvPr/>
        </p:nvSpPr>
        <p:spPr>
          <a:xfrm>
            <a:off x="1691640" y="2205000"/>
            <a:ext cx="7272360" cy="320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Por extraño que parezca, los grandes lideres ganan autoridad al transferir autoridad a otros.”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b="0" lang="es-MX" sz="30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Admiral James Stockdale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Rectangle 2"/>
          <p:cNvSpPr/>
          <p:nvPr/>
        </p:nvSpPr>
        <p:spPr>
          <a:xfrm>
            <a:off x="204840" y="1268640"/>
            <a:ext cx="8596080" cy="55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 Box 6"/>
          <p:cNvSpPr/>
          <p:nvPr/>
        </p:nvSpPr>
        <p:spPr>
          <a:xfrm>
            <a:off x="251640" y="1504080"/>
            <a:ext cx="8568720" cy="45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Estilos de liderazgo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Rectangle 5"/>
          <p:cNvSpPr/>
          <p:nvPr/>
        </p:nvSpPr>
        <p:spPr>
          <a:xfrm>
            <a:off x="251640" y="623880"/>
            <a:ext cx="8568720" cy="67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</a:t>
            </a:r>
            <a:r>
              <a:rPr b="0" lang="es-MX" sz="3600" spc="-1" strike="noStrike">
                <a:solidFill>
                  <a:srgbClr val="000000"/>
                </a:solidFill>
                <a:latin typeface="Arial Black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lll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2" name="Picture 4" descr=""/>
          <p:cNvPicPr/>
          <p:nvPr/>
        </p:nvPicPr>
        <p:blipFill>
          <a:blip r:embed="rId1"/>
          <a:stretch/>
        </p:blipFill>
        <p:spPr>
          <a:xfrm>
            <a:off x="1867680" y="2295360"/>
            <a:ext cx="5336280" cy="3501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2"/>
          <p:cNvSpPr/>
          <p:nvPr/>
        </p:nvSpPr>
        <p:spPr>
          <a:xfrm>
            <a:off x="251640" y="631800"/>
            <a:ext cx="8640720" cy="51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4" name="Picture 3" descr="bullet"/>
          <p:cNvPicPr/>
          <p:nvPr/>
        </p:nvPicPr>
        <p:blipFill>
          <a:blip r:embed="rId1"/>
          <a:stretch/>
        </p:blipFill>
        <p:spPr>
          <a:xfrm>
            <a:off x="2602080" y="2274840"/>
            <a:ext cx="3939480" cy="3947760"/>
          </a:xfrm>
          <a:prstGeom prst="rect">
            <a:avLst/>
          </a:prstGeom>
          <a:ln w="0">
            <a:noFill/>
          </a:ln>
        </p:spPr>
      </p:pic>
      <p:sp>
        <p:nvSpPr>
          <p:cNvPr id="185" name="Text Box 4"/>
          <p:cNvSpPr/>
          <p:nvPr/>
        </p:nvSpPr>
        <p:spPr>
          <a:xfrm>
            <a:off x="245880" y="1484640"/>
            <a:ext cx="8646120" cy="45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Compartiendo el poder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 Box 8"/>
          <p:cNvSpPr/>
          <p:nvPr/>
        </p:nvSpPr>
        <p:spPr>
          <a:xfrm>
            <a:off x="251640" y="657360"/>
            <a:ext cx="8640720" cy="51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400"/>
              </a:spcBef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Duelo de titanes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7" name="Picture 9" descr="j0162967"/>
          <p:cNvPicPr/>
          <p:nvPr/>
        </p:nvPicPr>
        <p:blipFill>
          <a:blip r:embed="rId1"/>
          <a:stretch/>
        </p:blipFill>
        <p:spPr>
          <a:xfrm>
            <a:off x="3165480" y="2069280"/>
            <a:ext cx="2812680" cy="4220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467640" y="530136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4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Liderazgo Situacional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8" name="Picture 2" descr="C:\Users\operaciones03\Desktop\imagenes de combatientes\910ccc17-cb6d-465c-907e-6f61104554e8.jpg"/>
          <p:cNvPicPr/>
          <p:nvPr/>
        </p:nvPicPr>
        <p:blipFill>
          <a:blip r:embed="rId1"/>
          <a:stretch/>
        </p:blipFill>
        <p:spPr>
          <a:xfrm>
            <a:off x="1979640" y="1464120"/>
            <a:ext cx="5143320" cy="3857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ctangle 3"/>
          <p:cNvSpPr/>
          <p:nvPr/>
        </p:nvSpPr>
        <p:spPr>
          <a:xfrm>
            <a:off x="183600" y="1989000"/>
            <a:ext cx="8708400" cy="360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>
              <a:lnSpc>
                <a:spcPct val="9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estilos de liderazgo dependerán de la situación en que te encuentres: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228600">
              <a:lnSpc>
                <a:spcPct val="9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Dirigiendo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228600">
              <a:lnSpc>
                <a:spcPct val="9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Delegando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228600">
              <a:lnSpc>
                <a:spcPct val="9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participando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estilo del liderazgo no dependerá de tu tipo de personalidad.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estilo de liderazgo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3"/>
          <p:cNvSpPr/>
          <p:nvPr/>
        </p:nvSpPr>
        <p:spPr>
          <a:xfrm>
            <a:off x="251640" y="1989000"/>
            <a:ext cx="7200360" cy="295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 buen jefe debe dejar a sus subordinados el privilegio de decidir, de acuerdo  a su nivel de responsabilidad.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 jefe débil es aquel que toma todas las decisiones, por temor a perder el control.”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Rectangle 6"/>
          <p:cNvSpPr/>
          <p:nvPr/>
        </p:nvSpPr>
        <p:spPr>
          <a:xfrm>
            <a:off x="971640" y="851040"/>
            <a:ext cx="7128360" cy="66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3"/>
          <p:cNvSpPr/>
          <p:nvPr/>
        </p:nvSpPr>
        <p:spPr>
          <a:xfrm>
            <a:off x="1619640" y="2277000"/>
            <a:ext cx="7275600" cy="374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Estar a cargo es muy parecido a que seas una “señorita” . Si tienes que decírselo a todo el mundo, es por que probablemente no lo seas”.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                 </a:t>
            </a:r>
            <a:r>
              <a:rPr b="1" lang="es-MX" sz="2200" spc="-1" strike="noStrike">
                <a:solidFill>
                  <a:srgbClr val="000000"/>
                </a:solidFill>
                <a:latin typeface="Montserrat"/>
              </a:rPr>
              <a:t>Primer Ministro Británico   Margaret Thatcher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Rectangle 2"/>
          <p:cNvSpPr/>
          <p:nvPr/>
        </p:nvSpPr>
        <p:spPr>
          <a:xfrm>
            <a:off x="204840" y="1268640"/>
            <a:ext cx="8596080" cy="55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2"/>
          <p:cNvSpPr/>
          <p:nvPr/>
        </p:nvSpPr>
        <p:spPr>
          <a:xfrm>
            <a:off x="251640" y="1340640"/>
            <a:ext cx="8640720" cy="46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3"/>
          <p:cNvSpPr/>
          <p:nvPr/>
        </p:nvSpPr>
        <p:spPr>
          <a:xfrm>
            <a:off x="251640" y="2646000"/>
            <a:ext cx="8640720" cy="141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Identificar tres estilos básicos de liderazgo y defina la situación apropiada para su uso.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5"/>
          <p:cNvSpPr/>
          <p:nvPr/>
        </p:nvSpPr>
        <p:spPr>
          <a:xfrm>
            <a:off x="251640" y="623880"/>
            <a:ext cx="8568720" cy="67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</a:t>
            </a:r>
            <a:r>
              <a:rPr b="0" lang="es-MX" sz="3600" spc="-1" strike="noStrike">
                <a:solidFill>
                  <a:srgbClr val="000000"/>
                </a:solidFill>
                <a:latin typeface="Arial Black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I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ext Box 6"/>
          <p:cNvSpPr/>
          <p:nvPr/>
        </p:nvSpPr>
        <p:spPr>
          <a:xfrm>
            <a:off x="251640" y="1810440"/>
            <a:ext cx="8568720" cy="400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Ambiente del Liderazgo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3" name="Picture 2" descr="Se adelantó temporada de incendios - El Sol de San Luis"/>
          <p:cNvPicPr/>
          <p:nvPr/>
        </p:nvPicPr>
        <p:blipFill>
          <a:blip r:embed="rId1"/>
          <a:stretch/>
        </p:blipFill>
        <p:spPr>
          <a:xfrm>
            <a:off x="1623240" y="2493000"/>
            <a:ext cx="5825160" cy="3637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tangle 3"/>
          <p:cNvSpPr/>
          <p:nvPr/>
        </p:nvSpPr>
        <p:spPr>
          <a:xfrm>
            <a:off x="182160" y="2057400"/>
            <a:ext cx="8709840" cy="412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El éxito de liderazgo reside en su capacidad de influir en las personas en diferentes situaciones.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Los líderes tienen que adaptarse a un entorno siempre cambiante… de esto se trata el liderazgo situacional.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ambiente de liderazgo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3"/>
          <p:cNvSpPr/>
          <p:nvPr/>
        </p:nvSpPr>
        <p:spPr>
          <a:xfrm>
            <a:off x="182160" y="1989000"/>
            <a:ext cx="8709840" cy="295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Existen tres componentes en el ambiente del liderazgo: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228600">
              <a:lnSpc>
                <a:spcPct val="100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El equipo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228600">
              <a:lnSpc>
                <a:spcPct val="100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El líder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492200" indent="-228600">
              <a:lnSpc>
                <a:spcPct val="100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La asignación (tarea)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Rectangle 6"/>
          <p:cNvSpPr/>
          <p:nvPr/>
        </p:nvSpPr>
        <p:spPr>
          <a:xfrm>
            <a:off x="182160" y="764640"/>
            <a:ext cx="8709840" cy="47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ambiente de liderazgo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3"/>
          <p:cNvSpPr/>
          <p:nvPr/>
        </p:nvSpPr>
        <p:spPr>
          <a:xfrm>
            <a:off x="210600" y="1989000"/>
            <a:ext cx="6521040" cy="143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9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jefe tribal inteligente nunca pondrá a sus hunos, en una situación en la que sus debilidades prevalezcan sobre sus fortalezas.”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Rectangle 6"/>
          <p:cNvSpPr/>
          <p:nvPr/>
        </p:nvSpPr>
        <p:spPr>
          <a:xfrm>
            <a:off x="971640" y="851040"/>
            <a:ext cx="7128360" cy="66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2"/>
          <p:cNvSpPr/>
          <p:nvPr/>
        </p:nvSpPr>
        <p:spPr>
          <a:xfrm>
            <a:off x="204840" y="1268640"/>
            <a:ext cx="8596080" cy="55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tangle 3"/>
          <p:cNvSpPr/>
          <p:nvPr/>
        </p:nvSpPr>
        <p:spPr>
          <a:xfrm>
            <a:off x="1691640" y="2058840"/>
            <a:ext cx="7108920" cy="322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3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Cualquiera puede liderar gente perfecta, si existiera alguna.”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es-MX" sz="28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800" spc="-1" strike="noStrike">
                <a:solidFill>
                  <a:srgbClr val="000000"/>
                </a:solidFill>
                <a:latin typeface="Montserrat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Robert Greenleaf, Writer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 5"/>
          <p:cNvSpPr/>
          <p:nvPr/>
        </p:nvSpPr>
        <p:spPr>
          <a:xfrm>
            <a:off x="251640" y="623880"/>
            <a:ext cx="8568720" cy="67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</a:t>
            </a:r>
            <a:r>
              <a:rPr b="0" lang="es-MX" sz="3600" spc="-1" strike="noStrike">
                <a:solidFill>
                  <a:srgbClr val="000000"/>
                </a:solidFill>
                <a:latin typeface="Arial Black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ext Box 6"/>
          <p:cNvSpPr/>
          <p:nvPr/>
        </p:nvSpPr>
        <p:spPr>
          <a:xfrm>
            <a:off x="187560" y="1533960"/>
            <a:ext cx="8632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Fuentes de poder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Picture 2" descr=""/>
          <p:cNvPicPr/>
          <p:nvPr/>
        </p:nvPicPr>
        <p:blipFill>
          <a:blip r:embed="rId1"/>
          <a:stretch/>
        </p:blipFill>
        <p:spPr>
          <a:xfrm>
            <a:off x="1676520" y="2421000"/>
            <a:ext cx="5790960" cy="325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144</TotalTime>
  <Application>LibreOffice/7.4.4.2$Linux_X86_64 LibreOffice_project/40$Build-2</Application>
  <AppVersion>15.0000</AppVersion>
  <Words>447</Words>
  <Paragraphs>71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2020-09-28T22:36:51Z</dcterms:modified>
  <cp:revision>28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23</vt:r8>
  </property>
</Properties>
</file>