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12.jpeg" ContentType="image/jpeg"/>
  <Override PartName="/ppt/media/image7.png" ContentType="image/png"/>
  <Override PartName="/ppt/media/image11.wmf" ContentType="image/x-wmf"/>
  <Override PartName="/ppt/media/image13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30.xml.rels" ContentType="application/vnd.openxmlformats-package.relationships+xml"/>
  <Override PartName="/ppt/slides/_rels/slide29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0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25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24.xml.rels" ContentType="application/vnd.openxmlformats-package.relationships+xml"/>
  <Override PartName="/ppt/slides/_rels/slide33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8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FF3CEE4-7E84-4D3F-A46F-BEF5C62958D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E8BC98-D13B-4DE0-BEBB-B59F20C755A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643FA4-CC88-499E-98BA-13F30DFD05C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A75922-3881-4783-939C-34F82238283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AA12E75-1285-4515-8E49-D9E8CEBD0AF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A4AB18F-25B5-47B5-A0A2-359688E89B3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D3D759D-0D02-436E-9904-76CFE7DB08C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E74D67D-E153-4B56-94C2-9B72B6E7D0F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D9D26CD-8F36-4D3F-AAA2-DA20AA4FF28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0F386E8-357F-49C6-B5A2-F0737108873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03E3B53-E4DC-413F-BE87-5609C056A58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00A09E-5426-48FD-9416-AE764798D30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4445783-A4F9-49C1-A516-BC0441DC6EE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D14DA43-DB8C-4772-99C5-AC2A674FD1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6838B86-C203-4971-8140-B4D342B6F45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91D8101-4DAA-4FF9-A119-C29EA0094F6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6157C7E-8DD6-4B64-A7C4-C9A8ED433DA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0123FBE-4CDA-4A9C-8459-5313CE02F94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AB4B177-E4CB-4B2C-8E12-54D4B2D3F63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858000A-ADAF-41F8-A4D1-B89020B8673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E9F1A7C-69D8-4E30-9E02-200F5E033FD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E7E427B-A8AB-4200-9754-EFF2A21226B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FD67EE-75AC-4F40-865F-33FB8C0FC9D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01949DF-4D2F-4F62-A9C1-ADE0132D92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9E118CD-9045-4E82-9299-5008CA38D5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959BB81-82ED-40B4-A04F-C282F318630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2B2EA2E-E44E-4E37-A0C6-06DC91FECAF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5E44277-E3B4-465D-ADB1-689FFFFEC59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EDDD472-B6E4-40AB-88D0-A484BC708AA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54C2BFC-68EC-4ED0-AC05-42B8CED5D39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0AE8F95-5C45-4C4C-B455-B996E6BD2B6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42804FF-687C-4454-8289-2F2D6FF2F8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B111947-8E7C-4CE6-A7B8-5A41D4CBABE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28D5AB0-5B74-4B3B-A819-3BC1BFA10CF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8A43DC1-8344-4C90-9073-D961C8B6E75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DBEB6AF-8B5A-4B88-990D-A326CFFB353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3D68B66-DE34-47EF-B3D9-9BD8A2592C8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9268F3D-D07B-4E67-A2D5-AAC89332B45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87F7A28-DA33-47AB-9780-3EF90E0377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3AD8F08-9B5D-49E8-AD04-88351A8B6C2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7B8F41B-5C72-4F1C-B3E0-508846CD89E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CF3079F-DD83-472B-9B82-B774ACA00E6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9F23DE3-2076-4031-B676-C3A7524587F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B37735-E740-4F14-8053-5908A732EC8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800FFE5-417B-4041-8C87-6B5B61435F1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96973F-40D9-4D93-8757-929CEA3D484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394FC69-B5E9-4DD6-831B-4E10B02D4A1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E25FB5-1F78-4ECA-AF53-0A94D39979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70381A1-C277-4A56-9B13-059F572D4AA2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460F681-AC63-47E3-987E-1FAFE8F71B7B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A778EEC-5FD5-443F-90F7-522D5561AFB5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9204D97-D837-40F6-A2F3-05658C1A4413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toma de decisiones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Rectangle 2"/>
          <p:cNvSpPr/>
          <p:nvPr/>
        </p:nvSpPr>
        <p:spPr>
          <a:xfrm>
            <a:off x="762120" y="2637000"/>
            <a:ext cx="7619760" cy="280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El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libro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del Estudiante contiene la lectura: </a:t>
            </a: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“La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niebla</a:t>
            </a: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 en el combate de incendios forestales”.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responsabilidad más importante del líder es tomar decisiones sanas y oportunas …para desarrollar un curso de acción.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toma de decisiones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Rectangle 2"/>
          <p:cNvSpPr/>
          <p:nvPr/>
        </p:nvSpPr>
        <p:spPr>
          <a:xfrm>
            <a:off x="936000" y="2506680"/>
            <a:ext cx="7272000" cy="279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8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Acciones que apoyan la buena toma de decisiones: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662120" indent="-1125360" algn="just">
              <a:lnSpc>
                <a:spcPct val="85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Establecer PEO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892080" indent="-446040" algn="just">
              <a:lnSpc>
                <a:spcPct val="85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Desarrollo de planes simples y flexibles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662120" indent="-1125360" algn="just">
              <a:lnSpc>
                <a:spcPct val="85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Proporcionar un intento claro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Rectangle 2"/>
          <p:cNvSpPr/>
          <p:nvPr/>
        </p:nvSpPr>
        <p:spPr>
          <a:xfrm>
            <a:off x="533520" y="2493000"/>
            <a:ext cx="6918480" cy="158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habilidad para tomar decisiones difíciles es lo que separa a los jefes tribales de los hunos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Rectangle 2"/>
          <p:cNvSpPr/>
          <p:nvPr/>
        </p:nvSpPr>
        <p:spPr>
          <a:xfrm>
            <a:off x="1619640" y="1989000"/>
            <a:ext cx="7247160" cy="3785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Liderazgo es acción, no posición.”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Manual de entrenamiento del Cuerpo de Marines de U.S.A.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2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Text Box 3"/>
          <p:cNvSpPr/>
          <p:nvPr/>
        </p:nvSpPr>
        <p:spPr>
          <a:xfrm>
            <a:off x="899640" y="1650600"/>
            <a:ext cx="7344360" cy="4554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herramienta más importante del líder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0" name="Picture 2" descr="\\teresa-morquech\F\CAPACITACIÓN\2018\Capacitación Especializada\Motosierras Michoacán\fotos motosierras\IMG_4129.JPG"/>
          <p:cNvPicPr/>
          <p:nvPr/>
        </p:nvPicPr>
        <p:blipFill>
          <a:blip r:embed="rId1"/>
          <a:stretch/>
        </p:blipFill>
        <p:spPr>
          <a:xfrm>
            <a:off x="1076040" y="2493000"/>
            <a:ext cx="6991200" cy="3929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- comunicación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Rectangle 2"/>
          <p:cNvSpPr/>
          <p:nvPr/>
        </p:nvSpPr>
        <p:spPr>
          <a:xfrm>
            <a:off x="323640" y="1989000"/>
            <a:ext cx="8496720" cy="172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Para convertir cualquier decisión que usted tome en acción, tiene que ser capaz de comunicar tal decisión a otros.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- comunicación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Rectangle 2"/>
          <p:cNvSpPr/>
          <p:nvPr/>
        </p:nvSpPr>
        <p:spPr>
          <a:xfrm>
            <a:off x="251640" y="2043360"/>
            <a:ext cx="8640720" cy="381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Las cinco responsabilidades de la comunicación de todos los combatientes son: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982800" indent="-17928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Hacer reuniones de información tanto como se requiera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35080" indent="-33192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Evaluar sus acciones después de realizadas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35080" indent="-33192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Comunicar a otros los peligros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35080" indent="-33192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Reconocer los mensajes, 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135080" indent="-331920" algn="just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Preguntar si no sabe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- comunicación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Rectangle 2"/>
          <p:cNvSpPr/>
          <p:nvPr/>
        </p:nvSpPr>
        <p:spPr>
          <a:xfrm>
            <a:off x="251640" y="1989000"/>
            <a:ext cx="864072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responsabilidad primaria de comunicación del líder es realizar una reunión de información completa que incluya claramente lo que el líder intenta hacer (Intento del líder)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- comunicación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28" name="Group 32"/>
          <p:cNvGraphicFramePr/>
          <p:nvPr/>
        </p:nvGraphicFramePr>
        <p:xfrm>
          <a:off x="1043640" y="1989000"/>
          <a:ext cx="6912360" cy="4448160"/>
        </p:xfrm>
        <a:graphic>
          <a:graphicData uri="http://schemas.openxmlformats.org/drawingml/2006/table">
            <a:tbl>
              <a:tblPr/>
              <a:tblGrid>
                <a:gridCol w="2850480"/>
                <a:gridCol w="4061880"/>
              </a:tblGrid>
              <a:tr h="1131120"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Tarea = 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¿Qué se va a hacer?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58520"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Propósito = 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¿Por qué se tiene que a hacer?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658520"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Estado final = 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lIns="90360" rIns="90360" tIns="44280" bIns="4428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479"/>
                        </a:spcBef>
                        <a:tabLst>
                          <a:tab algn="l" pos="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¿Como debería verse cuando esté hecha?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 Box 4"/>
          <p:cNvSpPr/>
          <p:nvPr/>
        </p:nvSpPr>
        <p:spPr>
          <a:xfrm>
            <a:off x="2486160" y="1849680"/>
            <a:ext cx="400860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Intento del líder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1" name="Picture 3" descr="bullet"/>
          <p:cNvPicPr/>
          <p:nvPr/>
        </p:nvPicPr>
        <p:blipFill>
          <a:blip r:embed="rId1"/>
          <a:stretch/>
        </p:blipFill>
        <p:spPr>
          <a:xfrm>
            <a:off x="2411640" y="2482920"/>
            <a:ext cx="396000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3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seguidor a líder…la transición 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3" descr="C:\Users\operaciones03\Desktop\FOTOS PARA SCI\NAYARIT_FOTOS_DE_COMBATIENTES_DE_INCENDIOS___11_.jpg"/>
          <p:cNvPicPr/>
          <p:nvPr/>
        </p:nvPicPr>
        <p:blipFill>
          <a:blip r:embed="rId1"/>
          <a:stretch/>
        </p:blipFill>
        <p:spPr>
          <a:xfrm>
            <a:off x="1691640" y="1484640"/>
            <a:ext cx="5759280" cy="3839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- comunicación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Rectangle 2"/>
          <p:cNvSpPr/>
          <p:nvPr/>
        </p:nvSpPr>
        <p:spPr>
          <a:xfrm>
            <a:off x="733680" y="2606760"/>
            <a:ext cx="7675920" cy="139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El libro del estudiante contiene la lectura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titulada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“Presencia de comando”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Rectangle 2"/>
          <p:cNvSpPr/>
          <p:nvPr/>
        </p:nvSpPr>
        <p:spPr>
          <a:xfrm>
            <a:off x="251640" y="2133000"/>
            <a:ext cx="7272360" cy="201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5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Para el éxito de los hunos es crítico el que entiendan claramente lo que su rey quiere”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Rectangle 2"/>
          <p:cNvSpPr/>
          <p:nvPr/>
        </p:nvSpPr>
        <p:spPr>
          <a:xfrm>
            <a:off x="1691640" y="2133000"/>
            <a:ext cx="7200360" cy="29880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Hable con sus tropas…en carreras largas lo que no decimos es lo que nos destruye”.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i="1" lang="en-US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1" i="1" lang="en-US" sz="2400" spc="-1" strike="noStrike">
                <a:solidFill>
                  <a:srgbClr val="000000"/>
                </a:solidFill>
                <a:latin typeface="Montserrat"/>
              </a:rPr>
              <a:t>   </a:t>
            </a: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General George S. Patton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3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Text Box 4"/>
          <p:cNvSpPr/>
          <p:nvPr/>
        </p:nvSpPr>
        <p:spPr>
          <a:xfrm>
            <a:off x="1725120" y="1917000"/>
            <a:ext cx="5640120" cy="41868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Los nuevos retos del líder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Picture 3" descr=""/>
          <p:cNvPicPr/>
          <p:nvPr/>
        </p:nvPicPr>
        <p:blipFill>
          <a:blip r:embed="rId1"/>
          <a:stretch/>
        </p:blipFill>
        <p:spPr>
          <a:xfrm>
            <a:off x="1331640" y="2853000"/>
            <a:ext cx="6211440" cy="2431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Rectangle 2"/>
          <p:cNvSpPr/>
          <p:nvPr/>
        </p:nvSpPr>
        <p:spPr>
          <a:xfrm>
            <a:off x="467640" y="2493000"/>
            <a:ext cx="8159760" cy="79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transición de seguidor a líder tiene muchos retos.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Rectangle 2"/>
          <p:cNvSpPr/>
          <p:nvPr/>
        </p:nvSpPr>
        <p:spPr>
          <a:xfrm>
            <a:off x="251640" y="3422520"/>
            <a:ext cx="8640720" cy="78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Tratar de pulirse demasiado para ser jefe.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Text Box 3"/>
          <p:cNvSpPr/>
          <p:nvPr/>
        </p:nvSpPr>
        <p:spPr>
          <a:xfrm>
            <a:off x="3071880" y="2372400"/>
            <a:ext cx="299988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Trampa No. 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7" name="Rectangle 2"/>
          <p:cNvSpPr/>
          <p:nvPr/>
        </p:nvSpPr>
        <p:spPr>
          <a:xfrm>
            <a:off x="179640" y="3429000"/>
            <a:ext cx="8712720" cy="10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Subestimar la distancia entre el líder y el subordinado.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Text Box 3"/>
          <p:cNvSpPr/>
          <p:nvPr/>
        </p:nvSpPr>
        <p:spPr>
          <a:xfrm>
            <a:off x="3071880" y="2372400"/>
            <a:ext cx="299988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Trampa No. 2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Rectangle 2"/>
          <p:cNvSpPr/>
          <p:nvPr/>
        </p:nvSpPr>
        <p:spPr>
          <a:xfrm>
            <a:off x="219600" y="3441240"/>
            <a:ext cx="8672400" cy="100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Caer en la trampa de “hágalo todo usted mismo”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Text Box 3"/>
          <p:cNvSpPr/>
          <p:nvPr/>
        </p:nvSpPr>
        <p:spPr>
          <a:xfrm>
            <a:off x="3071880" y="2372400"/>
            <a:ext cx="299988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Trampa No. 3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3" name="Rectangle 2"/>
          <p:cNvSpPr/>
          <p:nvPr/>
        </p:nvSpPr>
        <p:spPr>
          <a:xfrm>
            <a:off x="251640" y="3429000"/>
            <a:ext cx="8640720" cy="79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Dejar que el ego controle sus acciones.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Text Box 3"/>
          <p:cNvSpPr/>
          <p:nvPr/>
        </p:nvSpPr>
        <p:spPr>
          <a:xfrm>
            <a:off x="3071880" y="2372400"/>
            <a:ext cx="299988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Trampa No. 4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Rectangle 2"/>
          <p:cNvSpPr/>
          <p:nvPr/>
        </p:nvSpPr>
        <p:spPr>
          <a:xfrm>
            <a:off x="267120" y="2349000"/>
            <a:ext cx="8553240" cy="180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240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Como nuevo líder hay expectativas de que las cosas pueden ser más fáciles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2401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¿Qué otras trampas existen para los nuevos líderes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3"/>
          <p:cNvSpPr/>
          <p:nvPr/>
        </p:nvSpPr>
        <p:spPr>
          <a:xfrm>
            <a:off x="775080" y="2133000"/>
            <a:ext cx="7605000" cy="3171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noAutofit/>
          </a:bodyPr>
          <a:p>
            <a:pPr algn="just">
              <a:lnSpc>
                <a:spcPct val="100000"/>
              </a:lnSpc>
              <a:spcBef>
                <a:spcPts val="1440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1. Analizar el proceso de la toma de decisiones y su importancia en el Manejo del Fuego.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40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2. Reconocer la importancia de la comunicación como una de las herramientas prioritarias del Liderazgo.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40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3. Reconocer los retos que tienen que enfrentar los nuevos líderes.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retos del líder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Rectangle 2"/>
          <p:cNvSpPr/>
          <p:nvPr/>
        </p:nvSpPr>
        <p:spPr>
          <a:xfrm>
            <a:off x="256320" y="2205000"/>
            <a:ext cx="8636040" cy="122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Prepárese para tomar decisiones basado en los valores del liderazgo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0" name="Picture 3" descr="bullet"/>
          <p:cNvPicPr/>
          <p:nvPr/>
        </p:nvPicPr>
        <p:blipFill>
          <a:blip r:embed="rId1"/>
          <a:stretch/>
        </p:blipFill>
        <p:spPr>
          <a:xfrm>
            <a:off x="2411640" y="2482920"/>
            <a:ext cx="3960000" cy="3959640"/>
          </a:xfrm>
          <a:prstGeom prst="rect">
            <a:avLst/>
          </a:prstGeom>
          <a:ln w="0">
            <a:noFill/>
          </a:ln>
        </p:spPr>
      </p:pic>
      <p:sp>
        <p:nvSpPr>
          <p:cNvPr id="261" name="Text Box 4"/>
          <p:cNvSpPr/>
          <p:nvPr/>
        </p:nvSpPr>
        <p:spPr>
          <a:xfrm>
            <a:off x="2926080" y="2061000"/>
            <a:ext cx="328860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¿Que si…?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Rectangle 2"/>
          <p:cNvSpPr/>
          <p:nvPr/>
        </p:nvSpPr>
        <p:spPr>
          <a:xfrm>
            <a:off x="251640" y="2781000"/>
            <a:ext cx="7200360" cy="122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8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Ser un líder de los hunos frecuentemente significa tener un trabajo solitario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Rectangle 2"/>
          <p:cNvSpPr/>
          <p:nvPr/>
        </p:nvSpPr>
        <p:spPr>
          <a:xfrm>
            <a:off x="1691640" y="2649600"/>
            <a:ext cx="7200360" cy="2678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Ser un Líder es una cosa fina, pero ésta tiene sus cobros …y la factura más alta que se debe pagar es la soledad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39"/>
              </a:spcBef>
            </a:pP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Sir Ernest Hackleton, Explorador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Resumen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Rectangle 3"/>
          <p:cNvSpPr/>
          <p:nvPr/>
        </p:nvSpPr>
        <p:spPr>
          <a:xfrm>
            <a:off x="251640" y="2061000"/>
            <a:ext cx="8712720" cy="424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Analizar el proceso de la toma de decisiones y su importancia en el manejo del fuego.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Reconocer la importancia de la comunicación como una de las herramientas prioritarias del liderazgo.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Reconocer los retos que tienen que enfrentar los nuevos líderes.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1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Text Box 3"/>
          <p:cNvSpPr/>
          <p:nvPr/>
        </p:nvSpPr>
        <p:spPr>
          <a:xfrm>
            <a:off x="467640" y="1772640"/>
            <a:ext cx="8473320" cy="8283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7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responsabilidad más importante de un líder.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H:\posibles fotos\decisiones-.jpg"/>
          <p:cNvPicPr/>
          <p:nvPr/>
        </p:nvPicPr>
        <p:blipFill>
          <a:blip r:embed="rId1"/>
          <a:stretch/>
        </p:blipFill>
        <p:spPr>
          <a:xfrm>
            <a:off x="1187640" y="2493000"/>
            <a:ext cx="6778440" cy="3566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4"/>
          <p:cNvSpPr/>
          <p:nvPr/>
        </p:nvSpPr>
        <p:spPr>
          <a:xfrm>
            <a:off x="330840" y="2025000"/>
            <a:ext cx="849672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El proceso de toma de decisiones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1" name="Picture 3" descr="bullet"/>
          <p:cNvPicPr/>
          <p:nvPr/>
        </p:nvPicPr>
        <p:blipFill>
          <a:blip r:embed="rId1"/>
          <a:stretch/>
        </p:blipFill>
        <p:spPr>
          <a:xfrm>
            <a:off x="2411640" y="2482920"/>
            <a:ext cx="396000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3" name="Picture 2" descr=""/>
          <p:cNvPicPr/>
          <p:nvPr/>
        </p:nvPicPr>
        <p:blipFill>
          <a:blip r:embed="rId1"/>
          <a:srcRect l="8445" t="17645" r="50441" b="9093"/>
          <a:stretch/>
        </p:blipFill>
        <p:spPr>
          <a:xfrm>
            <a:off x="1115640" y="1484640"/>
            <a:ext cx="7007040" cy="532836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toma de decisiones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Rectangle 2"/>
          <p:cNvSpPr/>
          <p:nvPr/>
        </p:nvSpPr>
        <p:spPr>
          <a:xfrm>
            <a:off x="750240" y="2421000"/>
            <a:ext cx="7643520" cy="338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ciclo de la toma de decisiones: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Evaluación de la situación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Reconocimiento del problema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Selección de la opción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punto de decisión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Implementación de la acción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lnSpc>
                <a:spcPct val="65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Tiempo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toma de decisiones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Rectangle 2"/>
          <p:cNvSpPr/>
          <p:nvPr/>
        </p:nvSpPr>
        <p:spPr>
          <a:xfrm>
            <a:off x="838080" y="2637000"/>
            <a:ext cx="746712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8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Naturalisticas o decisiones basadas en el primer reconocimiento.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8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Coincidencia entre la situación actual con una situación similar experimentada anteriormente.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toma de decisiones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Rectangle 2"/>
          <p:cNvSpPr/>
          <p:nvPr/>
        </p:nvSpPr>
        <p:spPr>
          <a:xfrm>
            <a:off x="683640" y="2709000"/>
            <a:ext cx="7727760" cy="13377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marL="343080" indent="-34308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Decisiones analíticas 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53880" algn="just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Desarrollo de cursos de acción alternativos y sopesar los beneficios de cada uno.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109</TotalTime>
  <Application>LibreOffice/7.4.4.2$Linux_X86_64 LibreOffice_project/40$Build-2</Application>
  <AppVersion>15.0000</AppVersion>
  <Words>741</Words>
  <Paragraphs>115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2020-09-28T22:29:46Z</dcterms:modified>
  <cp:revision>22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35</vt:r8>
  </property>
</Properties>
</file>