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8.jpeg" ContentType="image/jpe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12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23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9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1BED2E4-656C-49EC-B4AC-9364EA1EE71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4A3D42-457F-436A-9D1B-F4408B1E8FC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BC9F23F-1262-459F-A5A9-B3FB287FC4F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793F480-86A6-470A-9707-B92DC4BA03D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15819DE-F608-4908-A87A-49CDA0B685F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FEBA4FF-74A0-40DA-8EE5-7F00C722633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BDF41EA-3449-4AC4-B130-B44BCCB91AE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53A67C8-E7A5-4E3B-9427-03541B86EA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8A3406B-C5FB-47C2-BBB2-C53EC744FD6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9A6508D-5C10-4D17-8ABB-93A0F2E46D4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D52E3D0-F609-4D7A-9D3B-6581942E3F6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608E93-6BE8-44EC-BA57-EFF925AE0F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923B54F-891C-4F17-A4A8-7B74B5CF451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A7BFE6C-69E9-4E75-8D5E-0DFFD842AC3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814796E-C499-4142-871A-A3C25567932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92BE92E-EC0B-410B-8B76-80DED3A97D3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4F69A4E-A7E0-4B9C-8DF4-E9653E332D6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D7D268B-7CB8-45E4-AC7B-03AE0F0F30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1466812-D251-4081-BFB3-08F086A9089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180C173-DF72-4BEB-B019-830EE3AB2C7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D8C52BD-EA2C-410C-BEC3-8E532B6D037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273CB6B-543D-4201-A634-C02604854A0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8685EF-FED9-4E79-8906-C326820F14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40D1840-E63F-4CF0-85F9-F6A59505890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CAFF70B-5097-4ABD-884F-570465C5E9F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DFD492A-2C4E-4A01-8D28-217026F0067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2DDB954-7ED7-4DEF-8702-4CA1D147A63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971BAAF-1C2A-41A3-9EAE-165E5492E77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C12B0A9-641C-43CB-B801-3471D3C73F2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53EA994-9495-4F7C-A743-FA05B85A553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993AE87-AA69-4255-BED7-C102A0A0AE5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61FEE1E-4953-4DC1-BB03-5C3A2F9F376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CD67B7B-7A44-4F7D-94B6-357E8817103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40DC00-5B01-4B74-8BBF-B47122EB690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DEF6F61-1867-465B-A199-5E2391C3867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DDEE1A1-B01B-494F-849C-BF9D8672BB1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0FE3FC4-2D2B-4B5B-B255-424B9272E87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1243179-7DB2-41A2-BA1A-364D5F7670D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788AC93-A038-4BA7-AEF3-C45780450E5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D473048-7F81-4AE7-BF74-697BE2354CE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60486A1-474D-4053-9C67-E395AEF0827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6805ECB-D0B9-456C-8EBD-81F27CBCF13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076BF0B-9DAF-4905-80A9-3E45BE24FCF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37A0D8-C255-4E60-A121-92F40021775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5A0FA0F-7369-4871-8308-E41FCA5B358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1AA2C33-7E56-4E0E-8D45-ABE0D33DD19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6276420-0336-4645-9B3A-86A675B37A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21F7D38-7ECE-4920-B228-94FDAB1F96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395640" y="186840"/>
            <a:ext cx="8361720" cy="86580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FF362E99-3E38-4617-BD37-05224BDDC0DD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" name="7 Grupo"/>
          <p:cNvGrpSpPr/>
          <p:nvPr/>
        </p:nvGrpSpPr>
        <p:grpSpPr>
          <a:xfrm>
            <a:off x="-36360" y="2009880"/>
            <a:ext cx="9216360" cy="2355120"/>
            <a:chOff x="-36360" y="2009880"/>
            <a:chExt cx="9216360" cy="2355120"/>
          </a:xfrm>
        </p:grpSpPr>
        <p:pic>
          <p:nvPicPr>
            <p:cNvPr id="5" name="8 Imagen" descr=""/>
            <p:cNvPicPr/>
            <p:nvPr/>
          </p:nvPicPr>
          <p:blipFill>
            <a:blip r:embed="rId3">
              <a:lum bright="70000" contrast="-70000"/>
            </a:blip>
            <a:srcRect l="51614" t="38230" r="28498" b="34442"/>
            <a:stretch/>
          </p:blipFill>
          <p:spPr>
            <a:xfrm>
              <a:off x="-36360" y="2107440"/>
              <a:ext cx="1459080" cy="2160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9 Imagen" descr=""/>
            <p:cNvPicPr/>
            <p:nvPr/>
          </p:nvPicPr>
          <p:blipFill>
            <a:blip r:embed="rId4">
              <a:lum bright="70000" contrast="-70000"/>
            </a:blip>
            <a:srcRect l="30056" t="24336" r="45973" b="50124"/>
            <a:stretch/>
          </p:blipFill>
          <p:spPr>
            <a:xfrm>
              <a:off x="7182720" y="2072160"/>
              <a:ext cx="1997280" cy="2292840"/>
            </a:xfrm>
            <a:prstGeom prst="rect">
              <a:avLst/>
            </a:prstGeom>
            <a:ln w="0">
              <a:noFill/>
            </a:ln>
          </p:spPr>
        </p:pic>
        <p:grpSp>
          <p:nvGrpSpPr>
            <p:cNvPr id="7" name="10 Grupo"/>
            <p:cNvGrpSpPr/>
            <p:nvPr/>
          </p:nvGrpSpPr>
          <p:grpSpPr>
            <a:xfrm>
              <a:off x="-36360" y="2009880"/>
              <a:ext cx="9216360" cy="2355120"/>
              <a:chOff x="-36360" y="2009880"/>
              <a:chExt cx="9216360" cy="2355120"/>
            </a:xfrm>
          </p:grpSpPr>
          <p:sp>
            <p:nvSpPr>
              <p:cNvPr id="8" name="12 Rectángulo"/>
              <p:cNvSpPr/>
              <p:nvPr/>
            </p:nvSpPr>
            <p:spPr>
              <a:xfrm>
                <a:off x="-1080" y="2009880"/>
                <a:ext cx="91447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9" name="12 Rectángulo"/>
              <p:cNvSpPr/>
              <p:nvPr/>
            </p:nvSpPr>
            <p:spPr>
              <a:xfrm>
                <a:off x="-13320" y="4267800"/>
                <a:ext cx="9193320" cy="97200"/>
              </a:xfrm>
              <a:prstGeom prst="rect">
                <a:avLst/>
              </a:prstGeom>
              <a:gradFill rotWithShape="0">
                <a:gsLst>
                  <a:gs pos="0">
                    <a:srgbClr val="4e232e"/>
                  </a:gs>
                  <a:gs pos="100000">
                    <a:srgbClr val="853b4e"/>
                  </a:gs>
                </a:gsLst>
                <a:lin ang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numCol="1" spcCol="0" anchor="ctr">
                <a:noAutofit/>
              </a:bodyPr>
              <a:p>
                <a:pPr>
                  <a:lnSpc>
                    <a:spcPct val="100000"/>
                  </a:lnSpc>
                </a:pPr>
                <a:endParaRPr b="0" lang="es-MX" sz="1800" spc="-1" strike="noStrike">
                  <a:solidFill>
                    <a:schemeClr val="lt1"/>
                  </a:solidFill>
                  <a:latin typeface="Calibri"/>
                </a:endParaRPr>
              </a:p>
            </p:txBody>
          </p:sp>
          <p:sp>
            <p:nvSpPr>
              <p:cNvPr id="10" name="13 CuadroTexto"/>
              <p:cNvSpPr/>
              <p:nvPr/>
            </p:nvSpPr>
            <p:spPr>
              <a:xfrm>
                <a:off x="-36360" y="2539440"/>
                <a:ext cx="9126000" cy="5227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endParaRPr b="1" lang="es-MX" sz="2800" spc="-1" strike="noStrike">
                  <a:solidFill>
                    <a:srgbClr val="000000"/>
                  </a:solidFill>
                  <a:latin typeface="Montserrat"/>
                </a:endParaRPr>
              </a:p>
            </p:txBody>
          </p:sp>
          <p:sp>
            <p:nvSpPr>
              <p:cNvPr id="11" name="14 Rectángulo"/>
              <p:cNvSpPr/>
              <p:nvPr/>
            </p:nvSpPr>
            <p:spPr>
              <a:xfrm>
                <a:off x="-19080" y="2179440"/>
                <a:ext cx="9108360" cy="516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</a:pPr>
                <a:r>
                  <a:rPr b="1" lang="es-MX" sz="2800" spc="-1" strike="noStrike">
                    <a:solidFill>
                      <a:srgbClr val="000000"/>
                    </a:solidFill>
                    <a:latin typeface="Montserrat"/>
                  </a:rPr>
                  <a:t>PROGRAMA DE MANEJO DEL FUEGO</a:t>
                </a:r>
                <a:endParaRPr b="0" lang="en-US" sz="2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grpSp>
        <p:nvGrpSpPr>
          <p:cNvPr id="12" name="15 Grupo"/>
          <p:cNvGrpSpPr/>
          <p:nvPr/>
        </p:nvGrpSpPr>
        <p:grpSpPr>
          <a:xfrm>
            <a:off x="2401560" y="5445360"/>
            <a:ext cx="4267800" cy="1004760"/>
            <a:chOff x="2401560" y="5445360"/>
            <a:chExt cx="4267800" cy="1004760"/>
          </a:xfrm>
        </p:grpSpPr>
        <p:pic>
          <p:nvPicPr>
            <p:cNvPr id="13" name="Picture 2" descr="Resultado de imagen para logo del USFS"/>
            <p:cNvPicPr/>
            <p:nvPr/>
          </p:nvPicPr>
          <p:blipFill>
            <a:blip r:embed="rId5"/>
            <a:stretch/>
          </p:blipFill>
          <p:spPr>
            <a:xfrm>
              <a:off x="2401560" y="5514480"/>
              <a:ext cx="860400" cy="935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4" name="Picture 4" descr="Resultado de imagen para logo del NWCG"/>
            <p:cNvPicPr/>
            <p:nvPr/>
          </p:nvPicPr>
          <p:blipFill>
            <a:blip r:embed="rId6"/>
            <a:stretch/>
          </p:blipFill>
          <p:spPr>
            <a:xfrm>
              <a:off x="5481000" y="5445360"/>
              <a:ext cx="1188360" cy="947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Picture 5" descr=""/>
            <p:cNvPicPr/>
            <p:nvPr/>
          </p:nvPicPr>
          <p:blipFill>
            <a:blip r:embed="rId7"/>
            <a:srcRect l="28353" t="17748" r="29307" b="6659"/>
            <a:stretch/>
          </p:blipFill>
          <p:spPr>
            <a:xfrm>
              <a:off x="3928320" y="5487840"/>
              <a:ext cx="958320" cy="962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6" name="PlaceHolder 4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body"/>
          </p:nvPr>
        </p:nvSpPr>
        <p:spPr>
          <a:xfrm>
            <a:off x="611640" y="544536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6948360" y="5466600"/>
            <a:ext cx="1501560" cy="1005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MX" sz="1800" spc="-1" strike="noStrike">
                <a:solidFill>
                  <a:srgbClr val="d9d9d9"/>
                </a:solidFill>
                <a:latin typeface="Calibri"/>
              </a:rPr>
              <a:t>Logotipo instancia colaboradora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56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57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8" name="PlaceHolder 1"/>
          <p:cNvSpPr>
            <a:spLocks noGrp="1"/>
          </p:cNvSpPr>
          <p:nvPr>
            <p:ph type="body"/>
          </p:nvPr>
        </p:nvSpPr>
        <p:spPr>
          <a:xfrm>
            <a:off x="2017800" y="1844640"/>
            <a:ext cx="5090760" cy="312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Clave del Curso</a:t>
            </a:r>
            <a:br>
              <a:rPr sz="2800"/>
            </a:b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Nombre del curso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FBFC990-DC8E-4A9E-A62D-3A3551FE7545}" type="slidenum">
              <a:rPr b="0" lang="es-MX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body"/>
          </p:nvPr>
        </p:nvSpPr>
        <p:spPr>
          <a:xfrm>
            <a:off x="467640" y="501264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Número y nombre de la unidad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6 Grupo"/>
          <p:cNvGrpSpPr/>
          <p:nvPr/>
        </p:nvGrpSpPr>
        <p:grpSpPr>
          <a:xfrm>
            <a:off x="0" y="404640"/>
            <a:ext cx="9143640" cy="6453000"/>
            <a:chOff x="0" y="404640"/>
            <a:chExt cx="9143640" cy="6453000"/>
          </a:xfrm>
        </p:grpSpPr>
        <p:sp>
          <p:nvSpPr>
            <p:cNvPr id="102" name="12 Rectángulo"/>
            <p:cNvSpPr/>
            <p:nvPr/>
          </p:nvSpPr>
          <p:spPr>
            <a:xfrm>
              <a:off x="0" y="404640"/>
              <a:ext cx="9126000" cy="97200"/>
            </a:xfrm>
            <a:prstGeom prst="rect">
              <a:avLst/>
            </a:prstGeom>
            <a:gradFill rotWithShape="0">
              <a:gsLst>
                <a:gs pos="0">
                  <a:srgbClr val="4e232e"/>
                </a:gs>
                <a:gs pos="100000">
                  <a:srgbClr val="853b4e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numCol="1" spcCol="0" anchor="ctr">
              <a:noAutofit/>
            </a:bodyPr>
            <a:p>
              <a:pPr>
                <a:lnSpc>
                  <a:spcPct val="100000"/>
                </a:lnSpc>
              </a:pPr>
              <a:endParaRPr b="0" lang="es-MX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pic>
          <p:nvPicPr>
            <p:cNvPr id="103" name="8 Imagen" descr=""/>
            <p:cNvPicPr/>
            <p:nvPr/>
          </p:nvPicPr>
          <p:blipFill>
            <a:blip r:embed="rId2">
              <a:lum bright="70000" contrast="-70000"/>
            </a:blip>
            <a:srcRect l="30056" t="24336" r="31629" b="37138"/>
            <a:stretch/>
          </p:blipFill>
          <p:spPr>
            <a:xfrm>
              <a:off x="4716000" y="2061000"/>
              <a:ext cx="4427640" cy="479664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04" name="PlaceHolder 1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10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10EEF1A-347A-4977-AB6A-2C5B4A5E54D4}" type="slidenum">
              <a:rPr b="0" lang="es-MX" sz="10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9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ES" sz="2800" spc="-1" strike="noStrike">
                <a:solidFill>
                  <a:srgbClr val="000000"/>
                </a:solidFill>
                <a:latin typeface="Montserrat"/>
              </a:rPr>
              <a:t>Titulo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68360" y="1989000"/>
            <a:ext cx="8351640" cy="3887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Haga clic en el icono para agregar una imagen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s-MX" sz="900" spc="-1" strike="noStrike">
                <a:solidFill>
                  <a:srgbClr val="8b8b8b"/>
                </a:solidFill>
                <a:latin typeface="Montserrat"/>
              </a:rPr>
              <a:t>&lt;date/time&gt;</a:t>
            </a:r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es-MX" sz="900" spc="-1" strike="noStrike">
                <a:solidFill>
                  <a:srgbClr val="8b8b8b"/>
                </a:solidFill>
                <a:latin typeface="Montserrat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5BB98CE-2124-4C62-BF9C-C4278A868F63}" type="slidenum">
              <a:rPr b="0" lang="es-MX" sz="900" spc="-1" strike="noStrike">
                <a:solidFill>
                  <a:srgbClr val="8b8b8b"/>
                </a:solidFill>
                <a:latin typeface="Montserrat"/>
              </a:rPr>
              <a:t>&lt;number&gt;</a:t>
            </a:fld>
            <a:endParaRPr b="0" lang="en-US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12 Rectángulo"/>
          <p:cNvSpPr/>
          <p:nvPr/>
        </p:nvSpPr>
        <p:spPr>
          <a:xfrm>
            <a:off x="-25560" y="404640"/>
            <a:ext cx="9126000" cy="97200"/>
          </a:xfrm>
          <a:prstGeom prst="rect">
            <a:avLst/>
          </a:prstGeom>
          <a:gradFill rotWithShape="0">
            <a:gsLst>
              <a:gs pos="0">
                <a:srgbClr val="4e232e"/>
              </a:gs>
              <a:gs pos="100000">
                <a:srgbClr val="853b4e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anchor="ctr">
            <a:noAutofit/>
          </a:bodyPr>
          <a:p>
            <a:pPr>
              <a:lnSpc>
                <a:spcPct val="100000"/>
              </a:lnSpc>
            </a:pPr>
            <a:endParaRPr b="0" lang="es-MX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0" name="11 CuadroTexto"/>
          <p:cNvSpPr/>
          <p:nvPr/>
        </p:nvSpPr>
        <p:spPr>
          <a:xfrm>
            <a:off x="0" y="35280"/>
            <a:ext cx="9126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es-MX" sz="1800" spc="-1" strike="noStrike">
                <a:solidFill>
                  <a:srgbClr val="808080"/>
                </a:solidFill>
                <a:latin typeface="Montserrat"/>
              </a:rPr>
              <a:t>Programa de Manejo del Fuego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"/>
          <p:cNvPicPr/>
          <p:nvPr/>
        </p:nvPicPr>
        <p:blipFill>
          <a:blip r:embed="rId2"/>
          <a:srcRect l="19917" t="15262" r="36571" b="8080"/>
          <a:stretch/>
        </p:blipFill>
        <p:spPr>
          <a:xfrm>
            <a:off x="2036520" y="1207800"/>
            <a:ext cx="5001840" cy="4957200"/>
          </a:xfrm>
          <a:prstGeom prst="rect">
            <a:avLst/>
          </a:prstGeom>
          <a:ln w="0">
            <a:noFill/>
          </a:ln>
        </p:spPr>
      </p:pic>
      <p:sp>
        <p:nvSpPr>
          <p:cNvPr id="15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s-MX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s-MX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MX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MX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MX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MX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85800" y="275112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" name="Rectangle 3"/>
          <p:cNvSpPr/>
          <p:nvPr/>
        </p:nvSpPr>
        <p:spPr>
          <a:xfrm>
            <a:off x="251640" y="1989000"/>
            <a:ext cx="7218360" cy="352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 líder nunca debe de quitarse la capa del honor, moralidad y dignidad.”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39"/>
              </a:spcBef>
              <a:tabLst>
                <a:tab algn="l" pos="0"/>
              </a:tabLst>
            </a:pPr>
            <a:r>
              <a:rPr b="1" lang="es-ES" sz="2200" spc="-1" strike="noStrike">
                <a:solidFill>
                  <a:srgbClr val="000000"/>
                </a:solidFill>
                <a:latin typeface="Montserrat"/>
              </a:rPr>
              <a:t>Wess Roberts, Ph. D. (1990) 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39"/>
              </a:spcBef>
              <a:tabLst>
                <a:tab algn="l" pos="0"/>
              </a:tabLst>
            </a:pPr>
            <a:r>
              <a:rPr b="1" lang="es-ES" sz="2200" spc="-1" strike="noStrike">
                <a:solidFill>
                  <a:srgbClr val="000000"/>
                </a:solidFill>
                <a:latin typeface="Montserrat"/>
              </a:rPr>
              <a:t>Leadership Secrets of ATILA THE HUN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  <a:tabLst>
                <a:tab algn="l" pos="0"/>
              </a:tabLst>
            </a:pP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 Box 3"/>
          <p:cNvSpPr/>
          <p:nvPr/>
        </p:nvSpPr>
        <p:spPr>
          <a:xfrm>
            <a:off x="1691640" y="2550600"/>
            <a:ext cx="6861960" cy="36777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just">
              <a:lnSpc>
                <a:spcPct val="95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La máxima medida de un hombre no es donde está en momentos de comodidad y conveniencia, es aquella en donde se encuentra en momentos de desafío y controversia</a:t>
            </a: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.”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5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5000"/>
              </a:lnSpc>
              <a:spcBef>
                <a:spcPts val="119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1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             </a:t>
            </a:r>
            <a:r>
              <a:rPr b="1" lang="en-US" sz="2200" spc="-1" strike="noStrike">
                <a:solidFill>
                  <a:srgbClr val="000000"/>
                </a:solidFill>
                <a:latin typeface="Montserrat"/>
              </a:rPr>
              <a:t>Dr. Martin Luther King, Jr., Minister  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251640" y="548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 II, Principios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14" name="Group 1158"/>
          <p:cNvGraphicFramePr/>
          <p:nvPr/>
        </p:nvGraphicFramePr>
        <p:xfrm>
          <a:off x="179640" y="1268640"/>
          <a:ext cx="8784720" cy="5333760"/>
        </p:xfrm>
        <a:graphic>
          <a:graphicData uri="http://schemas.openxmlformats.org/drawingml/2006/table">
            <a:tbl>
              <a:tblPr/>
              <a:tblGrid>
                <a:gridCol w="1823040"/>
                <a:gridCol w="6961680"/>
              </a:tblGrid>
              <a:tr h="432000">
                <a:tc gridSpan="2">
                  <a:txBody>
                    <a:bodyPr lIns="90360" rIns="90360" tIns="44280" bIns="4428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s-ES" sz="1800" spc="-1" strike="noStrike">
                          <a:solidFill>
                            <a:srgbClr val="ffffff"/>
                          </a:solidFill>
                          <a:latin typeface="Montserrat"/>
                        </a:rPr>
                        <a:t>VALORES Y PRINCIPIOS DE UN LÍDER DE INCENDIOS FORESTALES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16440">
                <a:tc>
                  <a:txBody>
                    <a:bodyPr lIns="90360" rIns="90360" tIns="44280" bIns="442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VALORES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 lIns="90360" rIns="90360" tIns="44280" bIns="442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PRINCIPIOS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</a:tr>
              <a:tr h="1920960">
                <a:tc>
                  <a:txBody>
                    <a:bodyPr lIns="90360" rIns="90360" tIns="44280" bIns="442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s-ES" sz="1400" spc="-1" strike="noStrike">
                          <a:solidFill>
                            <a:srgbClr val="ffffff"/>
                          </a:solidFill>
                          <a:latin typeface="Montserrat"/>
                        </a:rPr>
                        <a:t>DEBER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 lIns="90360" rIns="90360" tIns="44280" bIns="44280"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ffffff"/>
                          </a:solidFill>
                          <a:latin typeface="Montserrat"/>
                        </a:rPr>
                        <a:t>Se competente en tu trabajo, a la par técnicamente y como líder.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ffffff"/>
                          </a:solidFill>
                          <a:latin typeface="Montserrat"/>
                        </a:rPr>
                        <a:t>Haga su juicio y tome decisiones oportunamente.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ffffff"/>
                          </a:solidFill>
                          <a:latin typeface="Montserrat"/>
                        </a:rPr>
                        <a:t>Asegúrese que la asignación fue entendida, realizando supervisiones.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ffffff"/>
                          </a:solidFill>
                          <a:latin typeface="Montserrat"/>
                        </a:rPr>
                        <a:t>Desarrolle a sus subordinados para el futuro. 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313280">
                <a:tc>
                  <a:txBody>
                    <a:bodyPr lIns="90360" rIns="90360" tIns="44280" bIns="442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s-ES" sz="1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RESPETO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 lIns="90360" rIns="90360" tIns="44280" bIns="44280"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Conoce a tus subordinados y sus cargos.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Construye el equipo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Emplea a tus subordinados de acuerdo a sus capacidades.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313280">
                <a:tc>
                  <a:txBody>
                    <a:bodyPr lIns="90360" rIns="90360" tIns="44280" bIns="4428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s-ES" sz="14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INTEGRIDAD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lIns="90360" rIns="90360" tIns="44280" bIns="44280"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Conócete a ti mismo y busca siempre mejorarte.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Busca responsabilidades y acepta las responsabilidades de tus acciones.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Wingdings" charset="2"/>
                        <a:buChar char=""/>
                      </a:pPr>
                      <a:r>
                        <a:rPr b="0" lang="es-ES" sz="1800" spc="-1" strike="noStrike">
                          <a:solidFill>
                            <a:srgbClr val="000000"/>
                          </a:solidFill>
                          <a:latin typeface="Montserrat"/>
                        </a:rPr>
                        <a:t>Dar el ejemplo.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360" marR="903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6" name="Picture 2" descr=""/>
          <p:cNvPicPr/>
          <p:nvPr/>
        </p:nvPicPr>
        <p:blipFill>
          <a:blip r:embed="rId1"/>
          <a:stretch/>
        </p:blipFill>
        <p:spPr>
          <a:xfrm>
            <a:off x="2588400" y="2565000"/>
            <a:ext cx="3960000" cy="3959640"/>
          </a:xfrm>
          <a:prstGeom prst="rect">
            <a:avLst/>
          </a:prstGeom>
          <a:ln w="0">
            <a:noFill/>
          </a:ln>
        </p:spPr>
      </p:pic>
      <p:sp>
        <p:nvSpPr>
          <p:cNvPr id="217" name="Rectangle 3"/>
          <p:cNvSpPr/>
          <p:nvPr/>
        </p:nvSpPr>
        <p:spPr>
          <a:xfrm>
            <a:off x="1796400" y="1989000"/>
            <a:ext cx="5544360" cy="57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algn="ctr">
              <a:lnSpc>
                <a:spcPct val="80000"/>
              </a:lnSpc>
              <a:spcBef>
                <a:spcPts val="1199"/>
              </a:spcBef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Montserrat"/>
              </a:rPr>
              <a:t>Valores en acción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principios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Rectangle 3"/>
          <p:cNvSpPr/>
          <p:nvPr/>
        </p:nvSpPr>
        <p:spPr>
          <a:xfrm>
            <a:off x="619560" y="2493000"/>
            <a:ext cx="7963920" cy="223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principios del liderazgo, son las acciones que demuestran tus valores.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Muchos de esos principios respaldan los tres valores del liderazgo.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Rectangle 3"/>
          <p:cNvSpPr/>
          <p:nvPr/>
        </p:nvSpPr>
        <p:spPr>
          <a:xfrm>
            <a:off x="1691640" y="2792160"/>
            <a:ext cx="6798960" cy="142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 anchor="t">
            <a:noAutofit/>
          </a:bodyPr>
          <a:p>
            <a:pPr marL="263520" indent="-2635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 Líder inteligente sabe que el es el único responsable por el bienestar de sus hunos  y actúa de acuerdo a esto.”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Text Box 5"/>
          <p:cNvSpPr/>
          <p:nvPr/>
        </p:nvSpPr>
        <p:spPr>
          <a:xfrm>
            <a:off x="1691640" y="2205000"/>
            <a:ext cx="7056360" cy="29527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Hablas tan fuerte que no logro entender que es lo que estas diciendo.”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r>
              <a:rPr b="0" i="1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i="1" lang="es-MX" sz="2400" spc="-1" strike="noStrike">
                <a:solidFill>
                  <a:srgbClr val="000000"/>
                </a:solidFill>
                <a:latin typeface="Montserrat"/>
              </a:rPr>
              <a:t>         </a:t>
            </a:r>
            <a:r>
              <a:rPr b="1" lang="es-MX" sz="2200" spc="-1" strike="noStrike">
                <a:solidFill>
                  <a:srgbClr val="000000"/>
                </a:solidFill>
                <a:latin typeface="Montserrat"/>
              </a:rPr>
              <a:t>Ralph Waldo Emerson, Escritor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 III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Text Box 5"/>
          <p:cNvSpPr/>
          <p:nvPr/>
        </p:nvSpPr>
        <p:spPr>
          <a:xfrm>
            <a:off x="251640" y="1927800"/>
            <a:ext cx="8640720" cy="39888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85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Construyendo su caja de herramientas de  Liderazgo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6" name="Picture 3" descr=""/>
          <p:cNvPicPr/>
          <p:nvPr/>
        </p:nvPicPr>
        <p:blipFill>
          <a:blip r:embed="rId1"/>
          <a:stretch/>
        </p:blipFill>
        <p:spPr>
          <a:xfrm>
            <a:off x="2436840" y="2853000"/>
            <a:ext cx="4269960" cy="3416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 Box 7"/>
          <p:cNvSpPr/>
          <p:nvPr/>
        </p:nvSpPr>
        <p:spPr>
          <a:xfrm>
            <a:off x="2051640" y="2169720"/>
            <a:ext cx="5024160" cy="45396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 anchor="t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Conózcase a si mismo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Ejercicio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9" name="Picture 2" descr=""/>
          <p:cNvPicPr/>
          <p:nvPr/>
        </p:nvPicPr>
        <p:blipFill>
          <a:blip r:embed="rId1"/>
          <a:stretch/>
        </p:blipFill>
        <p:spPr>
          <a:xfrm>
            <a:off x="2588400" y="2565000"/>
            <a:ext cx="3960000" cy="395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79640" y="836640"/>
            <a:ext cx="8712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caja de herramientas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Rectangle 3"/>
          <p:cNvSpPr/>
          <p:nvPr/>
        </p:nvSpPr>
        <p:spPr>
          <a:xfrm>
            <a:off x="251640" y="1989000"/>
            <a:ext cx="8640720" cy="316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75000"/>
              </a:lnSpc>
              <a:spcBef>
                <a:spcPts val="1440"/>
              </a:spcBef>
              <a:tabLst>
                <a:tab algn="l" pos="0"/>
              </a:tabLst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Un proceso completo de desarrollo de liderazgo incluirá: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806480" indent="-45720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Cursos formales de entrenamiento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762200" indent="-45720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Experiencia de campo demandante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762200" indent="-457200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ES" sz="2400" spc="-1" strike="noStrike">
                <a:solidFill>
                  <a:srgbClr val="000000"/>
                </a:solidFill>
                <a:latin typeface="Montserrat"/>
              </a:rPr>
              <a:t>Iniciativa propia en la búsqueda de oportunidades de auto-desarrollo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629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L-280</a:t>
            </a:r>
            <a:br>
              <a:rPr sz="2800"/>
            </a:b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De la Subordinación al Liderazgo</a:t>
            </a:r>
            <a:br>
              <a:rPr sz="2800"/>
            </a:b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67640" y="5301360"/>
            <a:ext cx="8206920" cy="1152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Unidad 2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Fundamentos del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  <a:p>
            <a:pPr indent="0" algn="ctr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2" descr="\\teresa-morquech\F\CAPACITACIÓN\2018\Capacitación Especializada\5. TDECIF Yucatán Sureste\FOTOS CURSO TDECIF\IMG_20180531_100955.jpg"/>
          <p:cNvPicPr/>
          <p:nvPr/>
        </p:nvPicPr>
        <p:blipFill>
          <a:blip r:embed="rId1"/>
          <a:stretch/>
        </p:blipFill>
        <p:spPr>
          <a:xfrm>
            <a:off x="1331640" y="1470240"/>
            <a:ext cx="6400440" cy="36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Rectangle 3"/>
          <p:cNvSpPr/>
          <p:nvPr/>
        </p:nvSpPr>
        <p:spPr>
          <a:xfrm>
            <a:off x="179640" y="1989000"/>
            <a:ext cx="8784720" cy="38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verdaderos líderes  estudian la conducta humana.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caja de herramientas del liderazgo es el auto-desarrollo de capacidades.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www.fireleadership.gov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179640" y="836640"/>
            <a:ext cx="8712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caja de herramientas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3"/>
          <p:cNvSpPr/>
          <p:nvPr/>
        </p:nvSpPr>
        <p:spPr>
          <a:xfrm>
            <a:off x="251640" y="1989000"/>
            <a:ext cx="6552360" cy="216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experiencia de los hunos debe estructurarse para que puedan ampliar y profundizar en sí mismos, para desarrollar el carácter que necesitarán cuando sean nombrados jefe.”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i="1" lang="es-MX" sz="2400" spc="-1" strike="noStrike">
                <a:solidFill>
                  <a:srgbClr val="000000"/>
                </a:solidFill>
                <a:latin typeface="Montserrat"/>
              </a:rPr>
              <a:t>                               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568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Atila dice: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Rectangle 3"/>
          <p:cNvSpPr/>
          <p:nvPr/>
        </p:nvSpPr>
        <p:spPr>
          <a:xfrm>
            <a:off x="1691640" y="2807280"/>
            <a:ext cx="7200360" cy="34297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63520" indent="-2635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63520" indent="-2635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“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liderazgo y el aprendizaje son indispensables uno del otro.”  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63520" indent="-2635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63520" indent="-2635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63520" indent="-263520" algn="r">
              <a:lnSpc>
                <a:spcPct val="100000"/>
              </a:lnSpc>
              <a:spcBef>
                <a:spcPts val="439"/>
              </a:spcBef>
              <a:tabLst>
                <a:tab algn="l" pos="0"/>
              </a:tabLst>
            </a:pPr>
            <a:r>
              <a:rPr b="1" lang="es-MX" sz="2200" spc="-1" strike="noStrike">
                <a:solidFill>
                  <a:srgbClr val="000000"/>
                </a:solidFill>
                <a:latin typeface="Montserrat"/>
              </a:rPr>
              <a:t>Presidente John F. Kennedy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63520" indent="-2635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Nota de liderazgo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Objetivos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Rectangle 2061"/>
          <p:cNvSpPr/>
          <p:nvPr/>
        </p:nvSpPr>
        <p:spPr>
          <a:xfrm>
            <a:off x="611640" y="2277000"/>
            <a:ext cx="8062560" cy="14058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Identificar los tres valores de liderazgo y los principios que los sustentan.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Iniciar un plan de auto-desarrollo de liderazgo.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Sección I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Rectangle 11"/>
          <p:cNvSpPr/>
          <p:nvPr/>
        </p:nvSpPr>
        <p:spPr>
          <a:xfrm>
            <a:off x="2411640" y="1888560"/>
            <a:ext cx="3943080" cy="64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90000"/>
              </a:lnSpc>
              <a:spcBef>
                <a:spcPts val="479"/>
              </a:spcBef>
              <a:tabLst>
                <a:tab algn="l" pos="0"/>
              </a:tabLst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Valores y carácter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Picture 2" descr="C:\Users\operaciones03\Desktop\FOTOS PARA SCI\AGS_27y28nov_pruebas brigada ofcial (5).jpg"/>
          <p:cNvPicPr/>
          <p:nvPr/>
        </p:nvPicPr>
        <p:blipFill>
          <a:blip r:embed="rId1"/>
          <a:stretch/>
        </p:blipFill>
        <p:spPr>
          <a:xfrm>
            <a:off x="1547640" y="2493000"/>
            <a:ext cx="6048360" cy="403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3"/>
          <p:cNvSpPr/>
          <p:nvPr/>
        </p:nvSpPr>
        <p:spPr>
          <a:xfrm>
            <a:off x="251640" y="1989000"/>
            <a:ext cx="8712720" cy="360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75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Valores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son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actitudes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sobre la importancia de personas o cosas.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75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75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Todos  estamos influenciados  por múltiples conjuntos de valores.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75000"/>
              </a:lnSpc>
              <a:spcBef>
                <a:spcPts val="479"/>
              </a:spcBef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75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Los tres valores rectores para un líder son: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deber, respecto e integridad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Valores y Carácter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Valores y Carácter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Rectangle 1026"/>
          <p:cNvSpPr/>
          <p:nvPr/>
        </p:nvSpPr>
        <p:spPr>
          <a:xfrm>
            <a:off x="163080" y="1772640"/>
            <a:ext cx="8712720" cy="309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La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integridad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es como te valoras a ti mismo.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respeto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 es como  valoras a tus compañeros de trabajo.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>
              <a:lnSpc>
                <a:spcPct val="150000"/>
              </a:lnSpc>
              <a:spcBef>
                <a:spcPts val="479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deber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es como tu valoras tu trabajo.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3"/>
          <p:cNvSpPr/>
          <p:nvPr/>
        </p:nvSpPr>
        <p:spPr>
          <a:xfrm>
            <a:off x="914400" y="2637000"/>
            <a:ext cx="7314840" cy="295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El </a:t>
            </a:r>
            <a:r>
              <a:rPr b="1" lang="es-MX" sz="2400" spc="-1" strike="noStrike">
                <a:solidFill>
                  <a:srgbClr val="000000"/>
                </a:solidFill>
                <a:latin typeface="Montserrat"/>
              </a:rPr>
              <a:t>carácter</a:t>
            </a: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 es la manera como  comunicas tus valores a otros.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5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Un líder no puede esconder lo que hace.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1 Título"/>
          <p:cNvSpPr/>
          <p:nvPr/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Valores y Carácter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0" y="836640"/>
            <a:ext cx="912600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Coronel Chamberlain en Gettysburg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6" name="Picture 2" descr=""/>
          <p:cNvPicPr/>
          <p:nvPr/>
        </p:nvPicPr>
        <p:blipFill>
          <a:blip r:embed="rId1"/>
          <a:stretch/>
        </p:blipFill>
        <p:spPr>
          <a:xfrm>
            <a:off x="3276000" y="2178360"/>
            <a:ext cx="2526840" cy="3709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4 Rectángulo"/>
          <p:cNvSpPr/>
          <p:nvPr/>
        </p:nvSpPr>
        <p:spPr>
          <a:xfrm>
            <a:off x="251640" y="1989000"/>
            <a:ext cx="8640720" cy="210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689040" indent="-68904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¿Cual fue la reacción del Coronel  Chamberlain?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89040" indent="-68904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¿Que acciones realizó el Coronel Chamberlain?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89040" indent="-68904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¿Como respondieron los amotinados?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689040" indent="-689040" algn="just">
              <a:lnSpc>
                <a:spcPct val="100000"/>
              </a:lnSpc>
              <a:spcBef>
                <a:spcPts val="1440"/>
              </a:spcBef>
              <a:buClr>
                <a:srgbClr val="000000"/>
              </a:buClr>
              <a:buFont typeface="Wingdings" charset="2"/>
              <a:buChar char=""/>
            </a:pPr>
            <a:r>
              <a:rPr b="0" lang="es-MX" sz="2400" spc="-1" strike="noStrike">
                <a:solidFill>
                  <a:srgbClr val="000000"/>
                </a:solidFill>
                <a:latin typeface="Montserrat"/>
              </a:rPr>
              <a:t>¿Que valores demostró el Coronel Chamberlain?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251640" y="836640"/>
            <a:ext cx="8640720" cy="63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s-MX" sz="2800" spc="-1" strike="noStrike">
                <a:solidFill>
                  <a:srgbClr val="000000"/>
                </a:solidFill>
                <a:latin typeface="Montserrat"/>
              </a:rPr>
              <a:t>Puntos Clave – Valores y Carácter</a:t>
            </a:r>
            <a:endParaRPr b="0" lang="es-MX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Plantilla cursos 2020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cursos 2020</Template>
  <TotalTime>102</TotalTime>
  <Application>LibreOffice/7.4.4.2$Linux_X86_64 LibreOffice_project/40$Build-2</Application>
  <AppVersion>15.0000</AppVersion>
  <Words>570</Words>
  <Paragraphs>107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2020-01-21T17:10:45Z</dcterms:created>
  <dc:creator>Deibi Juan Mota Ruiz</dc:creator>
  <dc:description/>
  <dc:language>en-US</dc:language>
  <cp:lastModifiedBy>Operaciones 03</cp:lastModifiedBy>
  <dcterms:modified xsi:type="dcterms:W3CDTF">2020-09-28T22:10:58Z</dcterms:modified>
  <cp:revision>17</cp:revision>
  <dc:subject/>
  <dc:title>Presentación de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Presentación en pantalla (4:3)</vt:lpwstr>
  </property>
  <property fmtid="{D5CDD505-2E9C-101B-9397-08002B2CF9AE}" pid="3" name="Slides">
    <vt:r8>23</vt:r8>
  </property>
</Properties>
</file>