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Lst>
  <p:sldSz cy="6858000" cx="9144000"/>
  <p:notesSz cx="6858000" cy="9144000"/>
  <p:embeddedFontLst>
    <p:embeddedFont>
      <p:font typeface="Arial Narrow"/>
      <p:regular r:id="rId57"/>
      <p:bold r:id="rId58"/>
      <p:italic r:id="rId59"/>
      <p:boldItalic r:id="rId60"/>
    </p:embeddedFont>
    <p:embeddedFont>
      <p:font typeface="Tahoma"/>
      <p:regular r:id="rId61"/>
      <p:bold r:id="rId6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63" roundtripDataSignature="AMtx7mhPY8M4us7kgIdw/YlzdgIcv1Iwy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Tahoma-bold.fntdata"/><Relationship Id="rId61" Type="http://schemas.openxmlformats.org/officeDocument/2006/relationships/font" Target="fonts/Tahoma-regular.fntdata"/><Relationship Id="rId20" Type="http://schemas.openxmlformats.org/officeDocument/2006/relationships/slide" Target="slides/slide15.xml"/><Relationship Id="rId63" Type="http://customschemas.google.com/relationships/presentationmetadata" Target="meta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ArialNarrow-bold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ArialNarrow-regular.fntdata"/><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ArialNarrow-italic.fntdata"/><Relationship Id="rId14" Type="http://schemas.openxmlformats.org/officeDocument/2006/relationships/slide" Target="slides/slide9.xml"/><Relationship Id="rId58" Type="http://schemas.openxmlformats.org/officeDocument/2006/relationships/font" Target="fonts/ArialNarrow-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1" i="0" sz="24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1" i="0" sz="24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1" i="0" sz="24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1" i="0" sz="24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1" i="0" sz="24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1" i="0" sz="24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1" i="0" sz="24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1" i="0" sz="2400" u="none" cap="none" strike="noStrike">
                <a:solidFill>
                  <a:schemeClr val="lt1"/>
                </a:solidFill>
                <a:latin typeface="Arial"/>
                <a:ea typeface="Arial"/>
                <a:cs typeface="Arial"/>
                <a:sym typeface="Arial"/>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1" i="0" sz="24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1" i="0" sz="24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1" i="0" sz="24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1" i="0" sz="24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1" i="0" sz="24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1" i="0" sz="24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1" i="0" sz="24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1" i="0" sz="2400" u="none" cap="none" strike="noStrike">
                <a:solidFill>
                  <a:schemeClr val="lt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1" i="0" sz="24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1" i="0" sz="24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1" i="0" sz="24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1" i="0" sz="24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1" i="0" sz="24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1" i="0" sz="24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1" i="0" sz="24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1" i="0" sz="2400" u="none" cap="none" strike="noStrike">
                <a:solidFill>
                  <a:schemeClr val="lt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1" name="Google Shape;10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6" name="Google Shape;196;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3" name="Google Shape;203;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0" name="Google Shape;21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5" name="Google Shape;215;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4" name="Google Shape;22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30" name="Google Shape;23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37" name="Google Shape;23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6" name="Google Shape;24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55" name="Google Shape;25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63" name="Google Shape;263;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6" name="Google Shape;106;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72" name="Google Shape;272;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82" name="Google Shape;282;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2" name="Google Shape;292;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9" name="Google Shape;299;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06" name="Google Shape;306;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18" name="Google Shape;318;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29" name="Google Shape;329;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38" name="Google Shape;338;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45" name="Google Shape;345;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51" name="Google Shape;351;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3" name="Google Shape;113;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59" name="Google Shape;359;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66" name="Google Shape;366;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72" name="Google Shape;372;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78" name="Google Shape;378;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86" name="Google Shape;38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3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MX"/>
              <a:t>‹#›</a:t>
            </a:fld>
            <a:endParaRPr/>
          </a:p>
        </p:txBody>
      </p:sp>
      <p:sp>
        <p:nvSpPr>
          <p:cNvPr id="399" name="Google Shape;399;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00" name="Google Shape;400;p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3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MX"/>
              <a:t>‹#›</a:t>
            </a:fld>
            <a:endParaRPr/>
          </a:p>
        </p:txBody>
      </p:sp>
      <p:sp>
        <p:nvSpPr>
          <p:cNvPr id="411" name="Google Shape;411;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12" name="Google Shape;412;p3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21" name="Google Shape;421;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38" name="Google Shape;438;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43" name="Google Shape;443;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8" name="Google Shape;11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51" name="Google Shape;451;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60" name="Google Shape;460;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68" name="Google Shape;468;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4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MX"/>
              <a:t>‹#›</a:t>
            </a:fld>
            <a:endParaRPr/>
          </a:p>
        </p:txBody>
      </p:sp>
      <p:sp>
        <p:nvSpPr>
          <p:cNvPr id="474" name="Google Shape;474;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75" name="Google Shape;475;p4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4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82" name="Google Shape;482;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87" name="Google Shape;487;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97" name="Google Shape;497;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p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526" name="Google Shape;526;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p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535" name="Google Shape;535;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p4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542" name="Google Shape;542;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0" name="Google Shape;130;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p5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MX"/>
              <a:t>‹#›</a:t>
            </a:fld>
            <a:endParaRPr/>
          </a:p>
        </p:txBody>
      </p:sp>
      <p:sp>
        <p:nvSpPr>
          <p:cNvPr id="566" name="Google Shape;566;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67" name="Google Shape;567;p5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5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575" name="Google Shape;575;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MX"/>
              <a:t>‹#›</a:t>
            </a:fld>
            <a:endParaRPr/>
          </a:p>
        </p:txBody>
      </p:sp>
      <p:sp>
        <p:nvSpPr>
          <p:cNvPr id="140" name="Google Shape;140;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1" name="Google Shape;141;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48" name="Google Shape;14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4" name="Google Shape;15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0" name="Google Shape;180;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p:cSld name="En blanco">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53"/>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3"/>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53"/>
          <p:cNvSpPr txBox="1"/>
          <p:nvPr/>
        </p:nvSpPr>
        <p:spPr>
          <a:xfrm>
            <a:off x="17748" y="6465888"/>
            <a:ext cx="118974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000" u="none" cap="none" strike="noStrike">
                <a:solidFill>
                  <a:srgbClr val="DDDDDD"/>
                </a:solidFill>
                <a:latin typeface="Times New Roman"/>
                <a:ea typeface="Times New Roman"/>
                <a:cs typeface="Times New Roman"/>
                <a:sym typeface="Times New Roman"/>
              </a:rPr>
              <a:t>Unidad 9</a:t>
            </a:r>
            <a:endParaRPr/>
          </a:p>
        </p:txBody>
      </p:sp>
      <p:sp>
        <p:nvSpPr>
          <p:cNvPr id="19" name="Google Shape;19;p53"/>
          <p:cNvSpPr txBox="1"/>
          <p:nvPr/>
        </p:nvSpPr>
        <p:spPr>
          <a:xfrm>
            <a:off x="1214438" y="6591300"/>
            <a:ext cx="6946900"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1400" u="none" cap="none" strike="noStrike">
                <a:solidFill>
                  <a:srgbClr val="DDDDDD"/>
                </a:solidFill>
                <a:latin typeface="Times New Roman"/>
                <a:ea typeface="Times New Roman"/>
                <a:cs typeface="Times New Roman"/>
                <a:sym typeface="Times New Roman"/>
              </a:rPr>
              <a:t>Observando el Tiempo Atmosférico</a:t>
            </a:r>
            <a:endParaRPr/>
          </a:p>
        </p:txBody>
      </p:sp>
      <p:grpSp>
        <p:nvGrpSpPr>
          <p:cNvPr id="20" name="Google Shape;20;p53"/>
          <p:cNvGrpSpPr/>
          <p:nvPr/>
        </p:nvGrpSpPr>
        <p:grpSpPr>
          <a:xfrm>
            <a:off x="477115" y="-48987"/>
            <a:ext cx="8640381" cy="570891"/>
            <a:chOff x="477115" y="-48987"/>
            <a:chExt cx="8640381" cy="570891"/>
          </a:xfrm>
        </p:grpSpPr>
        <p:sp>
          <p:nvSpPr>
            <p:cNvPr id="21" name="Google Shape;21;p53"/>
            <p:cNvSpPr/>
            <p:nvPr/>
          </p:nvSpPr>
          <p:spPr>
            <a:xfrm>
              <a:off x="477115" y="-48987"/>
              <a:ext cx="717375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955836"/>
                  </a:solidFill>
                  <a:latin typeface="Arial"/>
                  <a:ea typeface="Arial"/>
                  <a:cs typeface="Arial"/>
                  <a:sym typeface="Arial"/>
                </a:rPr>
                <a:t>Intermedio de comportamiento del fuego</a:t>
              </a:r>
              <a:endParaRPr/>
            </a:p>
          </p:txBody>
        </p:sp>
        <p:sp>
          <p:nvSpPr>
            <p:cNvPr id="22" name="Google Shape;22;p53"/>
            <p:cNvSpPr/>
            <p:nvPr/>
          </p:nvSpPr>
          <p:spPr>
            <a:xfrm>
              <a:off x="8110489" y="60239"/>
              <a:ext cx="100700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955836"/>
                  </a:solidFill>
                  <a:latin typeface="Arial"/>
                  <a:ea typeface="Arial"/>
                  <a:cs typeface="Arial"/>
                  <a:sym typeface="Arial"/>
                </a:rPr>
                <a:t>S-290</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69" name="Shape 69"/>
        <p:cNvGrpSpPr/>
        <p:nvPr/>
      </p:nvGrpSpPr>
      <p:grpSpPr>
        <a:xfrm>
          <a:off x="0" y="0"/>
          <a:ext cx="0" cy="0"/>
          <a:chOff x="0" y="0"/>
          <a:chExt cx="0" cy="0"/>
        </a:xfrm>
      </p:grpSpPr>
      <p:sp>
        <p:nvSpPr>
          <p:cNvPr id="70" name="Google Shape;70;p62"/>
          <p:cNvSpPr txBox="1"/>
          <p:nvPr>
            <p:ph type="title"/>
          </p:nvPr>
        </p:nvSpPr>
        <p:spPr>
          <a:xfrm>
            <a:off x="630238" y="365125"/>
            <a:ext cx="7886700" cy="132556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1" name="Google Shape;71;p62"/>
          <p:cNvSpPr txBox="1"/>
          <p:nvPr>
            <p:ph idx="1" type="body"/>
          </p:nvPr>
        </p:nvSpPr>
        <p:spPr>
          <a:xfrm>
            <a:off x="630238" y="1681163"/>
            <a:ext cx="3868737" cy="82391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2" name="Google Shape;72;p62"/>
          <p:cNvSpPr txBox="1"/>
          <p:nvPr>
            <p:ph idx="2" type="body"/>
          </p:nvPr>
        </p:nvSpPr>
        <p:spPr>
          <a:xfrm>
            <a:off x="630238" y="2505075"/>
            <a:ext cx="3868737" cy="36845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62"/>
          <p:cNvSpPr txBox="1"/>
          <p:nvPr>
            <p:ph idx="3" type="body"/>
          </p:nvPr>
        </p:nvSpPr>
        <p:spPr>
          <a:xfrm>
            <a:off x="4629150" y="1681163"/>
            <a:ext cx="3887788" cy="82391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4" name="Google Shape;74;p62"/>
          <p:cNvSpPr txBox="1"/>
          <p:nvPr>
            <p:ph idx="4" type="body"/>
          </p:nvPr>
        </p:nvSpPr>
        <p:spPr>
          <a:xfrm>
            <a:off x="4629150" y="2505075"/>
            <a:ext cx="3887788" cy="36845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6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6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77" name="Shape 77"/>
        <p:cNvGrpSpPr/>
        <p:nvPr/>
      </p:nvGrpSpPr>
      <p:grpSpPr>
        <a:xfrm>
          <a:off x="0" y="0"/>
          <a:ext cx="0" cy="0"/>
          <a:chOff x="0" y="0"/>
          <a:chExt cx="0" cy="0"/>
        </a:xfrm>
      </p:grpSpPr>
      <p:sp>
        <p:nvSpPr>
          <p:cNvPr id="78" name="Google Shape;78;p63"/>
          <p:cNvSpPr txBox="1"/>
          <p:nvPr>
            <p:ph type="title"/>
          </p:nvPr>
        </p:nvSpPr>
        <p:spPr>
          <a:xfrm>
            <a:off x="630238" y="457200"/>
            <a:ext cx="2949575" cy="1600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9" name="Google Shape;79;p63"/>
          <p:cNvSpPr txBox="1"/>
          <p:nvPr>
            <p:ph idx="1" type="body"/>
          </p:nvPr>
        </p:nvSpPr>
        <p:spPr>
          <a:xfrm>
            <a:off x="3887788" y="987425"/>
            <a:ext cx="4629150" cy="4873625"/>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Font typeface="Arial"/>
              <a:buChar char="•"/>
              <a:defRPr sz="3200"/>
            </a:lvl1pPr>
            <a:lvl2pPr indent="-406400" lvl="1" marL="914400" algn="l">
              <a:spcBef>
                <a:spcPts val="560"/>
              </a:spcBef>
              <a:spcAft>
                <a:spcPts val="0"/>
              </a:spcAft>
              <a:buClr>
                <a:schemeClr val="dk1"/>
              </a:buClr>
              <a:buSzPts val="2800"/>
              <a:buFont typeface="Arial"/>
              <a:buChar char="–"/>
              <a:defRPr sz="2800"/>
            </a:lvl2pPr>
            <a:lvl3pPr indent="-381000" lvl="2" marL="1371600" algn="l">
              <a:spcBef>
                <a:spcPts val="480"/>
              </a:spcBef>
              <a:spcAft>
                <a:spcPts val="0"/>
              </a:spcAft>
              <a:buClr>
                <a:schemeClr val="dk1"/>
              </a:buClr>
              <a:buSzPts val="2400"/>
              <a:buFont typeface="Arial"/>
              <a:buChar char="•"/>
              <a:defRPr sz="2400"/>
            </a:lvl3pPr>
            <a:lvl4pPr indent="-355600" lvl="3" marL="1828800" algn="l">
              <a:spcBef>
                <a:spcPts val="400"/>
              </a:spcBef>
              <a:spcAft>
                <a:spcPts val="0"/>
              </a:spcAft>
              <a:buClr>
                <a:schemeClr val="dk1"/>
              </a:buClr>
              <a:buSzPts val="2000"/>
              <a:buFont typeface="Arial"/>
              <a:buChar char="–"/>
              <a:defRPr sz="2000"/>
            </a:lvl4pPr>
            <a:lvl5pPr indent="-355600" lvl="4" marL="2286000" algn="l">
              <a:spcBef>
                <a:spcPts val="400"/>
              </a:spcBef>
              <a:spcAft>
                <a:spcPts val="0"/>
              </a:spcAft>
              <a:buClr>
                <a:schemeClr val="dk1"/>
              </a:buClr>
              <a:buSzPts val="2000"/>
              <a:buFont typeface="Arial"/>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0" name="Google Shape;80;p63"/>
          <p:cNvSpPr txBox="1"/>
          <p:nvPr>
            <p:ph idx="2" type="body"/>
          </p:nvPr>
        </p:nvSpPr>
        <p:spPr>
          <a:xfrm>
            <a:off x="630238" y="2057400"/>
            <a:ext cx="2949575" cy="3811588"/>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Font typeface="Arial"/>
              <a:buNone/>
              <a:defRPr sz="1600"/>
            </a:lvl1pPr>
            <a:lvl2pPr indent="-228600" lvl="1" marL="914400" algn="l">
              <a:spcBef>
                <a:spcPts val="280"/>
              </a:spcBef>
              <a:spcAft>
                <a:spcPts val="0"/>
              </a:spcAft>
              <a:buClr>
                <a:schemeClr val="dk1"/>
              </a:buClr>
              <a:buSzPts val="1400"/>
              <a:buFont typeface="Arial"/>
              <a:buNone/>
              <a:defRPr sz="140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00"/>
              </a:spcBef>
              <a:spcAft>
                <a:spcPts val="0"/>
              </a:spcAft>
              <a:buClr>
                <a:schemeClr val="dk1"/>
              </a:buClr>
              <a:buSzPts val="1000"/>
              <a:buFont typeface="Arial"/>
              <a:buNone/>
              <a:defRPr sz="1000"/>
            </a:lvl4pPr>
            <a:lvl5pPr indent="-228600" lvl="4" marL="2286000" algn="l">
              <a:spcBef>
                <a:spcPts val="200"/>
              </a:spcBef>
              <a:spcAft>
                <a:spcPts val="0"/>
              </a:spcAft>
              <a:buClr>
                <a:schemeClr val="dk1"/>
              </a:buClr>
              <a:buSzPts val="1000"/>
              <a:buFont typeface="Arial"/>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1" name="Google Shape;81;p63"/>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63"/>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83" name="Shape 83"/>
        <p:cNvGrpSpPr/>
        <p:nvPr/>
      </p:nvGrpSpPr>
      <p:grpSpPr>
        <a:xfrm>
          <a:off x="0" y="0"/>
          <a:ext cx="0" cy="0"/>
          <a:chOff x="0" y="0"/>
          <a:chExt cx="0" cy="0"/>
        </a:xfrm>
      </p:grpSpPr>
      <p:sp>
        <p:nvSpPr>
          <p:cNvPr id="84" name="Google Shape;84;p64"/>
          <p:cNvSpPr txBox="1"/>
          <p:nvPr>
            <p:ph type="title"/>
          </p:nvPr>
        </p:nvSpPr>
        <p:spPr>
          <a:xfrm>
            <a:off x="630238" y="457200"/>
            <a:ext cx="2949575" cy="1600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5" name="Google Shape;85;p64"/>
          <p:cNvSpPr/>
          <p:nvPr>
            <p:ph idx="2" type="pic"/>
          </p:nvPr>
        </p:nvSpPr>
        <p:spPr>
          <a:xfrm>
            <a:off x="3887788" y="987425"/>
            <a:ext cx="4629150" cy="4873625"/>
          </a:xfrm>
          <a:prstGeom prst="rect">
            <a:avLst/>
          </a:prstGeom>
          <a:noFill/>
          <a:ln>
            <a:noFill/>
          </a:ln>
        </p:spPr>
      </p:sp>
      <p:sp>
        <p:nvSpPr>
          <p:cNvPr id="86" name="Google Shape;86;p64"/>
          <p:cNvSpPr txBox="1"/>
          <p:nvPr>
            <p:ph idx="1" type="body"/>
          </p:nvPr>
        </p:nvSpPr>
        <p:spPr>
          <a:xfrm>
            <a:off x="630238" y="2057400"/>
            <a:ext cx="2949575" cy="3811588"/>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Font typeface="Arial"/>
              <a:buNone/>
              <a:defRPr sz="1600"/>
            </a:lvl1pPr>
            <a:lvl2pPr indent="-228600" lvl="1" marL="914400" algn="l">
              <a:spcBef>
                <a:spcPts val="280"/>
              </a:spcBef>
              <a:spcAft>
                <a:spcPts val="0"/>
              </a:spcAft>
              <a:buClr>
                <a:schemeClr val="dk1"/>
              </a:buClr>
              <a:buSzPts val="1400"/>
              <a:buFont typeface="Arial"/>
              <a:buNone/>
              <a:defRPr sz="140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00"/>
              </a:spcBef>
              <a:spcAft>
                <a:spcPts val="0"/>
              </a:spcAft>
              <a:buClr>
                <a:schemeClr val="dk1"/>
              </a:buClr>
              <a:buSzPts val="1000"/>
              <a:buFont typeface="Arial"/>
              <a:buNone/>
              <a:defRPr sz="1000"/>
            </a:lvl4pPr>
            <a:lvl5pPr indent="-228600" lvl="4" marL="2286000" algn="l">
              <a:spcBef>
                <a:spcPts val="200"/>
              </a:spcBef>
              <a:spcAft>
                <a:spcPts val="0"/>
              </a:spcAft>
              <a:buClr>
                <a:schemeClr val="dk1"/>
              </a:buClr>
              <a:buSzPts val="1000"/>
              <a:buFont typeface="Arial"/>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7" name="Google Shape;87;p64"/>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64"/>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89" name="Shape 89"/>
        <p:cNvGrpSpPr/>
        <p:nvPr/>
      </p:nvGrpSpPr>
      <p:grpSpPr>
        <a:xfrm>
          <a:off x="0" y="0"/>
          <a:ext cx="0" cy="0"/>
          <a:chOff x="0" y="0"/>
          <a:chExt cx="0" cy="0"/>
        </a:xfrm>
      </p:grpSpPr>
      <p:sp>
        <p:nvSpPr>
          <p:cNvPr id="90" name="Google Shape;90;p6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1" name="Google Shape;91;p65"/>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2" name="Google Shape;92;p65"/>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65"/>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94" name="Shape 94"/>
        <p:cNvGrpSpPr/>
        <p:nvPr/>
      </p:nvGrpSpPr>
      <p:grpSpPr>
        <a:xfrm>
          <a:off x="0" y="0"/>
          <a:ext cx="0" cy="0"/>
          <a:chOff x="0" y="0"/>
          <a:chExt cx="0" cy="0"/>
        </a:xfrm>
      </p:grpSpPr>
      <p:sp>
        <p:nvSpPr>
          <p:cNvPr id="95" name="Google Shape;95;p66"/>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6" name="Google Shape;96;p66"/>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7" name="Google Shape;97;p66"/>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66"/>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5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54"/>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54"/>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54"/>
          <p:cNvSpPr txBox="1"/>
          <p:nvPr/>
        </p:nvSpPr>
        <p:spPr>
          <a:xfrm>
            <a:off x="17748" y="6465888"/>
            <a:ext cx="118974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000" u="none" cap="none" strike="noStrike">
                <a:solidFill>
                  <a:srgbClr val="DDDDDD"/>
                </a:solidFill>
                <a:latin typeface="Times New Roman"/>
                <a:ea typeface="Times New Roman"/>
                <a:cs typeface="Times New Roman"/>
                <a:sym typeface="Times New Roman"/>
              </a:rPr>
              <a:t>Unidad 9</a:t>
            </a:r>
            <a:endParaRPr/>
          </a:p>
        </p:txBody>
      </p:sp>
      <p:sp>
        <p:nvSpPr>
          <p:cNvPr id="29" name="Google Shape;29;p54"/>
          <p:cNvSpPr txBox="1"/>
          <p:nvPr/>
        </p:nvSpPr>
        <p:spPr>
          <a:xfrm>
            <a:off x="1214438" y="6591300"/>
            <a:ext cx="6946900"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1400" u="none" cap="none" strike="noStrike">
                <a:solidFill>
                  <a:srgbClr val="DDDDDD"/>
                </a:solidFill>
                <a:latin typeface="Times New Roman"/>
                <a:ea typeface="Times New Roman"/>
                <a:cs typeface="Times New Roman"/>
                <a:sym typeface="Times New Roman"/>
              </a:rPr>
              <a:t>Observando el Tiempo Atmosférico</a:t>
            </a:r>
            <a:endParaRPr/>
          </a:p>
        </p:txBody>
      </p:sp>
      <p:grpSp>
        <p:nvGrpSpPr>
          <p:cNvPr id="30" name="Google Shape;30;p54"/>
          <p:cNvGrpSpPr/>
          <p:nvPr/>
        </p:nvGrpSpPr>
        <p:grpSpPr>
          <a:xfrm>
            <a:off x="477115" y="-48987"/>
            <a:ext cx="8640381" cy="570891"/>
            <a:chOff x="477115" y="-48987"/>
            <a:chExt cx="8640381" cy="570891"/>
          </a:xfrm>
        </p:grpSpPr>
        <p:sp>
          <p:nvSpPr>
            <p:cNvPr id="31" name="Google Shape;31;p54"/>
            <p:cNvSpPr/>
            <p:nvPr/>
          </p:nvSpPr>
          <p:spPr>
            <a:xfrm>
              <a:off x="477115" y="-48987"/>
              <a:ext cx="717375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955836"/>
                  </a:solidFill>
                  <a:latin typeface="Arial"/>
                  <a:ea typeface="Arial"/>
                  <a:cs typeface="Arial"/>
                  <a:sym typeface="Arial"/>
                </a:rPr>
                <a:t>Intermedio de comportamiento del fuego</a:t>
              </a:r>
              <a:endParaRPr/>
            </a:p>
          </p:txBody>
        </p:sp>
        <p:sp>
          <p:nvSpPr>
            <p:cNvPr id="32" name="Google Shape;32;p54"/>
            <p:cNvSpPr/>
            <p:nvPr/>
          </p:nvSpPr>
          <p:spPr>
            <a:xfrm>
              <a:off x="8110489" y="60239"/>
              <a:ext cx="100700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955836"/>
                  </a:solidFill>
                  <a:latin typeface="Arial"/>
                  <a:ea typeface="Arial"/>
                  <a:cs typeface="Arial"/>
                  <a:sym typeface="Arial"/>
                </a:rPr>
                <a:t>S-290</a:t>
              </a: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ítulo y objetos">
  <p:cSld name="1_Título y objetos">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5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5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55"/>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5"/>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type="objOnly">
  <p:cSld name="OBJECT_ONLY">
    <p:spTree>
      <p:nvGrpSpPr>
        <p:cNvPr id="38" name="Shape 38"/>
        <p:cNvGrpSpPr/>
        <p:nvPr/>
      </p:nvGrpSpPr>
      <p:grpSpPr>
        <a:xfrm>
          <a:off x="0" y="0"/>
          <a:ext cx="0" cy="0"/>
          <a:chOff x="0" y="0"/>
          <a:chExt cx="0" cy="0"/>
        </a:xfrm>
      </p:grpSpPr>
      <p:sp>
        <p:nvSpPr>
          <p:cNvPr id="39" name="Google Shape;39;p56"/>
          <p:cNvSpPr txBox="1"/>
          <p:nvPr>
            <p:ph idx="1" type="body"/>
          </p:nvPr>
        </p:nvSpPr>
        <p:spPr>
          <a:xfrm>
            <a:off x="457200" y="274638"/>
            <a:ext cx="8229600" cy="585152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56"/>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56"/>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42" name="Shape 42"/>
        <p:cNvGrpSpPr/>
        <p:nvPr/>
      </p:nvGrpSpPr>
      <p:grpSpPr>
        <a:xfrm>
          <a:off x="0" y="0"/>
          <a:ext cx="0" cy="0"/>
          <a:chOff x="0" y="0"/>
          <a:chExt cx="0" cy="0"/>
        </a:xfrm>
      </p:grpSpPr>
      <p:sp>
        <p:nvSpPr>
          <p:cNvPr id="43" name="Google Shape;43;p57"/>
          <p:cNvSpPr txBox="1"/>
          <p:nvPr>
            <p:ph type="ctrTitle"/>
          </p:nvPr>
        </p:nvSpPr>
        <p:spPr>
          <a:xfrm>
            <a:off x="1143000" y="1122363"/>
            <a:ext cx="6858000" cy="23876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4" name="Google Shape;44;p57"/>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Autofit/>
          </a:bodyPr>
          <a:lstStyle>
            <a:lvl1pPr lvl="0" algn="ctr">
              <a:spcBef>
                <a:spcPts val="480"/>
              </a:spcBef>
              <a:spcAft>
                <a:spcPts val="0"/>
              </a:spcAft>
              <a:buClr>
                <a:schemeClr val="dk1"/>
              </a:buClr>
              <a:buSzPts val="2400"/>
              <a:buFont typeface="Arial"/>
              <a:buNone/>
              <a:defRPr sz="2400"/>
            </a:lvl1pPr>
            <a:lvl2pPr lvl="1" algn="ctr">
              <a:spcBef>
                <a:spcPts val="400"/>
              </a:spcBef>
              <a:spcAft>
                <a:spcPts val="0"/>
              </a:spcAft>
              <a:buClr>
                <a:schemeClr val="dk1"/>
              </a:buClr>
              <a:buSzPts val="2000"/>
              <a:buFont typeface="Arial"/>
              <a:buNone/>
              <a:defRPr sz="2000"/>
            </a:lvl2pPr>
            <a:lvl3pPr lvl="2" algn="ctr">
              <a:spcBef>
                <a:spcPts val="360"/>
              </a:spcBef>
              <a:spcAft>
                <a:spcPts val="0"/>
              </a:spcAft>
              <a:buClr>
                <a:schemeClr val="dk1"/>
              </a:buClr>
              <a:buSzPts val="1800"/>
              <a:buFont typeface="Arial"/>
              <a:buNone/>
              <a:defRPr sz="1800"/>
            </a:lvl3pPr>
            <a:lvl4pPr lvl="3" algn="ctr">
              <a:spcBef>
                <a:spcPts val="320"/>
              </a:spcBef>
              <a:spcAft>
                <a:spcPts val="0"/>
              </a:spcAft>
              <a:buClr>
                <a:schemeClr val="dk1"/>
              </a:buClr>
              <a:buSzPts val="1600"/>
              <a:buFont typeface="Arial"/>
              <a:buNone/>
              <a:defRPr sz="1600"/>
            </a:lvl4pPr>
            <a:lvl5pPr lvl="4" algn="ctr">
              <a:spcBef>
                <a:spcPts val="320"/>
              </a:spcBef>
              <a:spcAft>
                <a:spcPts val="0"/>
              </a:spcAft>
              <a:buClr>
                <a:schemeClr val="dk1"/>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5" name="Google Shape;45;p57"/>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57"/>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p:cSld name="Solo el título">
    <p:spTree>
      <p:nvGrpSpPr>
        <p:cNvPr id="47" name="Shape 47"/>
        <p:cNvGrpSpPr/>
        <p:nvPr/>
      </p:nvGrpSpPr>
      <p:grpSpPr>
        <a:xfrm>
          <a:off x="0" y="0"/>
          <a:ext cx="0" cy="0"/>
          <a:chOff x="0" y="0"/>
          <a:chExt cx="0" cy="0"/>
        </a:xfrm>
      </p:grpSpPr>
      <p:sp>
        <p:nvSpPr>
          <p:cNvPr id="48" name="Google Shape;48;p58"/>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58"/>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50" name="Shape 50"/>
        <p:cNvGrpSpPr/>
        <p:nvPr/>
      </p:nvGrpSpPr>
      <p:grpSpPr>
        <a:xfrm>
          <a:off x="0" y="0"/>
          <a:ext cx="0" cy="0"/>
          <a:chOff x="0" y="0"/>
          <a:chExt cx="0" cy="0"/>
        </a:xfrm>
      </p:grpSpPr>
      <p:sp>
        <p:nvSpPr>
          <p:cNvPr id="51" name="Google Shape;51;p5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2" name="Google Shape;52;p5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5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59"/>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59"/>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4 objetos" type="fourObj">
  <p:cSld name="FOUR_OBJECTS">
    <p:spTree>
      <p:nvGrpSpPr>
        <p:cNvPr id="56" name="Shape 56"/>
        <p:cNvGrpSpPr/>
        <p:nvPr/>
      </p:nvGrpSpPr>
      <p:grpSpPr>
        <a:xfrm>
          <a:off x="0" y="0"/>
          <a:ext cx="0" cy="0"/>
          <a:chOff x="0" y="0"/>
          <a:chExt cx="0" cy="0"/>
        </a:xfrm>
      </p:grpSpPr>
      <p:sp>
        <p:nvSpPr>
          <p:cNvPr id="57" name="Google Shape;57;p6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8" name="Google Shape;58;p60"/>
          <p:cNvSpPr txBox="1"/>
          <p:nvPr>
            <p:ph idx="1" type="body"/>
          </p:nvPr>
        </p:nvSpPr>
        <p:spPr>
          <a:xfrm>
            <a:off x="457200" y="1600200"/>
            <a:ext cx="4038600" cy="21859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60"/>
          <p:cNvSpPr txBox="1"/>
          <p:nvPr>
            <p:ph idx="2" type="body"/>
          </p:nvPr>
        </p:nvSpPr>
        <p:spPr>
          <a:xfrm>
            <a:off x="4648200" y="1600200"/>
            <a:ext cx="4038600" cy="21859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60"/>
          <p:cNvSpPr txBox="1"/>
          <p:nvPr>
            <p:ph idx="3" type="body"/>
          </p:nvPr>
        </p:nvSpPr>
        <p:spPr>
          <a:xfrm>
            <a:off x="457200" y="3938588"/>
            <a:ext cx="4038600" cy="218757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60"/>
          <p:cNvSpPr txBox="1"/>
          <p:nvPr>
            <p:ph idx="4" type="body"/>
          </p:nvPr>
        </p:nvSpPr>
        <p:spPr>
          <a:xfrm>
            <a:off x="4648200" y="3938588"/>
            <a:ext cx="4038600" cy="218757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2" name="Google Shape;62;p60"/>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60"/>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64" name="Shape 64"/>
        <p:cNvGrpSpPr/>
        <p:nvPr/>
      </p:nvGrpSpPr>
      <p:grpSpPr>
        <a:xfrm>
          <a:off x="0" y="0"/>
          <a:ext cx="0" cy="0"/>
          <a:chOff x="0" y="0"/>
          <a:chExt cx="0" cy="0"/>
        </a:xfrm>
      </p:grpSpPr>
      <p:sp>
        <p:nvSpPr>
          <p:cNvPr id="65" name="Google Shape;65;p61"/>
          <p:cNvSpPr txBox="1"/>
          <p:nvPr>
            <p:ph type="title"/>
          </p:nvPr>
        </p:nvSpPr>
        <p:spPr>
          <a:xfrm>
            <a:off x="623888" y="1709738"/>
            <a:ext cx="7886700" cy="2852737"/>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6" name="Google Shape;66;p61"/>
          <p:cNvSpPr txBox="1"/>
          <p:nvPr>
            <p:ph idx="1" type="body"/>
          </p:nvPr>
        </p:nvSpPr>
        <p:spPr>
          <a:xfrm>
            <a:off x="623888" y="4589463"/>
            <a:ext cx="7886700" cy="1500187"/>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sz="2400"/>
            </a:lvl1pPr>
            <a:lvl2pPr indent="-228600" lvl="1" marL="914400" algn="l">
              <a:spcBef>
                <a:spcPts val="400"/>
              </a:spcBef>
              <a:spcAft>
                <a:spcPts val="0"/>
              </a:spcAft>
              <a:buClr>
                <a:schemeClr val="dk1"/>
              </a:buClr>
              <a:buSzPts val="2000"/>
              <a:buFont typeface="Arial"/>
              <a:buNone/>
              <a:defRPr sz="2000"/>
            </a:lvl2pPr>
            <a:lvl3pPr indent="-228600" lvl="2" marL="1371600" algn="l">
              <a:spcBef>
                <a:spcPts val="360"/>
              </a:spcBef>
              <a:spcAft>
                <a:spcPts val="0"/>
              </a:spcAft>
              <a:buClr>
                <a:schemeClr val="dk1"/>
              </a:buClr>
              <a:buSzPts val="1800"/>
              <a:buFont typeface="Arial"/>
              <a:buNone/>
              <a:defRPr sz="1800"/>
            </a:lvl3pPr>
            <a:lvl4pPr indent="-228600" lvl="3" marL="1828800" algn="l">
              <a:spcBef>
                <a:spcPts val="320"/>
              </a:spcBef>
              <a:spcAft>
                <a:spcPts val="0"/>
              </a:spcAft>
              <a:buClr>
                <a:schemeClr val="dk1"/>
              </a:buClr>
              <a:buSzPts val="1600"/>
              <a:buFont typeface="Arial"/>
              <a:buNone/>
              <a:defRPr sz="1600"/>
            </a:lvl4pPr>
            <a:lvl5pPr indent="-228600" lvl="4" marL="2286000" algn="l">
              <a:spcBef>
                <a:spcPts val="320"/>
              </a:spcBef>
              <a:spcAft>
                <a:spcPts val="0"/>
              </a:spcAft>
              <a:buClr>
                <a:schemeClr val="dk1"/>
              </a:buClr>
              <a:buSzPts val="1600"/>
              <a:buFont typeface="Arial"/>
              <a:buNone/>
              <a:defRPr sz="1600"/>
            </a:lvl5pPr>
            <a:lvl6pPr indent="-228600" lvl="5" marL="2743200" algn="l">
              <a:lnSpc>
                <a:spcPct val="90000"/>
              </a:lnSpc>
              <a:spcBef>
                <a:spcPts val="500"/>
              </a:spcBef>
              <a:spcAft>
                <a:spcPts val="0"/>
              </a:spcAft>
              <a:buClr>
                <a:schemeClr val="dk1"/>
              </a:buClr>
              <a:buSzPts val="1600"/>
              <a:buNone/>
              <a:defRPr sz="1600"/>
            </a:lvl6pPr>
            <a:lvl7pPr indent="-228600" lvl="6" marL="3200400" algn="l">
              <a:lnSpc>
                <a:spcPct val="90000"/>
              </a:lnSpc>
              <a:spcBef>
                <a:spcPts val="500"/>
              </a:spcBef>
              <a:spcAft>
                <a:spcPts val="0"/>
              </a:spcAft>
              <a:buClr>
                <a:schemeClr val="dk1"/>
              </a:buClr>
              <a:buSzPts val="1600"/>
              <a:buNone/>
              <a:defRPr sz="1600"/>
            </a:lvl7pPr>
            <a:lvl8pPr indent="-228600" lvl="7" marL="3657600" algn="l">
              <a:lnSpc>
                <a:spcPct val="90000"/>
              </a:lnSpc>
              <a:spcBef>
                <a:spcPts val="500"/>
              </a:spcBef>
              <a:spcAft>
                <a:spcPts val="0"/>
              </a:spcAft>
              <a:buClr>
                <a:schemeClr val="dk1"/>
              </a:buClr>
              <a:buSzPts val="1600"/>
              <a:buNone/>
              <a:defRPr sz="1600"/>
            </a:lvl8pPr>
            <a:lvl9pPr indent="-228600" lvl="8" marL="4114800" algn="l">
              <a:lnSpc>
                <a:spcPct val="90000"/>
              </a:lnSpc>
              <a:spcBef>
                <a:spcPts val="500"/>
              </a:spcBef>
              <a:spcAft>
                <a:spcPts val="0"/>
              </a:spcAft>
              <a:buClr>
                <a:schemeClr val="dk1"/>
              </a:buClr>
              <a:buSzPts val="1600"/>
              <a:buNone/>
              <a:defRPr sz="1600"/>
            </a:lvl9pPr>
          </a:lstStyle>
          <a:p/>
        </p:txBody>
      </p:sp>
      <p:sp>
        <p:nvSpPr>
          <p:cNvPr id="67" name="Google Shape;67;p61"/>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61"/>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100054"/>
            </a:gs>
            <a:gs pos="100000">
              <a:srgbClr val="000010"/>
            </a:gs>
          </a:gsLst>
          <a:path path="circle">
            <a:fillToRect b="50%" l="50%" r="50%" t="50%"/>
          </a:path>
          <a:tileRect/>
        </a:gradFill>
      </p:bgPr>
    </p:bg>
    <p:spTree>
      <p:nvGrpSpPr>
        <p:cNvPr id="9" name="Shape 9"/>
        <p:cNvGrpSpPr/>
        <p:nvPr/>
      </p:nvGrpSpPr>
      <p:grpSpPr>
        <a:xfrm>
          <a:off x="0" y="0"/>
          <a:ext cx="0" cy="0"/>
          <a:chOff x="0" y="0"/>
          <a:chExt cx="0" cy="0"/>
        </a:xfrm>
      </p:grpSpPr>
      <p:sp>
        <p:nvSpPr>
          <p:cNvPr id="10" name="Google Shape;10;p5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11" name="Google Shape;11;p5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5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1" i="0" sz="24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1" i="0" sz="24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1" i="0" sz="24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1" i="0" sz="24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1" i="0" sz="24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1" i="0" sz="24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1" i="0" sz="24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1" i="0" sz="2400" u="none" cap="none" strike="noStrike">
                <a:solidFill>
                  <a:schemeClr val="lt1"/>
                </a:solidFill>
                <a:latin typeface="Arial"/>
                <a:ea typeface="Arial"/>
                <a:cs typeface="Arial"/>
                <a:sym typeface="Arial"/>
              </a:defRPr>
            </a:lvl9pPr>
          </a:lstStyle>
          <a:p/>
        </p:txBody>
      </p:sp>
      <p:sp>
        <p:nvSpPr>
          <p:cNvPr id="13" name="Google Shape;13;p5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1" i="0" sz="24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1" i="0" sz="24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1" i="0" sz="24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1" i="0" sz="24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1" i="0" sz="24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1" i="0" sz="24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1" i="0" sz="24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1" i="0" sz="2400" u="none" cap="none" strike="noStrike">
                <a:solidFill>
                  <a:schemeClr val="lt1"/>
                </a:solidFill>
                <a:latin typeface="Arial"/>
                <a:ea typeface="Arial"/>
                <a:cs typeface="Arial"/>
                <a:sym typeface="Arial"/>
              </a:defRPr>
            </a:lvl9pPr>
          </a:lstStyle>
          <a:p/>
        </p:txBody>
      </p:sp>
      <p:sp>
        <p:nvSpPr>
          <p:cNvPr id="14" name="Google Shape;14;p52"/>
          <p:cNvSpPr/>
          <p:nvPr/>
        </p:nvSpPr>
        <p:spPr>
          <a:xfrm>
            <a:off x="7239000" y="6629400"/>
            <a:ext cx="1905000" cy="381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0" lang="es-MX" sz="1000" u="none" cap="none" strike="noStrike">
                <a:solidFill>
                  <a:srgbClr val="DDDDDD"/>
                </a:solidFill>
                <a:latin typeface="Arial"/>
                <a:ea typeface="Arial"/>
                <a:cs typeface="Arial"/>
                <a:sym typeface="Arial"/>
              </a:rPr>
              <a:t>9-</a:t>
            </a:r>
            <a:fld id="{00000000-1234-1234-1234-123412341234}" type="slidenum">
              <a:rPr b="0" i="0" lang="es-MX" sz="1000" u="none" cap="none" strike="noStrike">
                <a:solidFill>
                  <a:srgbClr val="DDDDDD"/>
                </a:solidFill>
                <a:latin typeface="Arial"/>
                <a:ea typeface="Arial"/>
                <a:cs typeface="Arial"/>
                <a:sym typeface="Arial"/>
              </a:rPr>
              <a:t>‹#›</a:t>
            </a:fld>
            <a:r>
              <a:rPr b="0" i="0" lang="es-MX" sz="1000" u="none" cap="none" strike="noStrike">
                <a:solidFill>
                  <a:srgbClr val="DDDDDD"/>
                </a:solidFill>
                <a:latin typeface="Arial"/>
                <a:ea typeface="Arial"/>
                <a:cs typeface="Arial"/>
                <a:sym typeface="Arial"/>
              </a:rPr>
              <a:t>-S290-PE</a:t>
            </a:r>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2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17.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 Id="rId3" Type="http://schemas.openxmlformats.org/officeDocument/2006/relationships/image" Target="../media/image19.jp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 Id="rId3" Type="http://schemas.openxmlformats.org/officeDocument/2006/relationships/image" Target="../media/image23.png"/><Relationship Id="rId4" Type="http://schemas.openxmlformats.org/officeDocument/2006/relationships/image" Target="../media/image26.png"/><Relationship Id="rId5" Type="http://schemas.openxmlformats.org/officeDocument/2006/relationships/image" Target="../media/image29.png"/><Relationship Id="rId6" Type="http://schemas.openxmlformats.org/officeDocument/2006/relationships/image" Target="../media/image40.png"/><Relationship Id="rId7"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31.jpg"/><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image" Target="../media/image28.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27.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 Id="rId3" Type="http://schemas.openxmlformats.org/officeDocument/2006/relationships/image" Target="../media/image3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 Id="rId3" Type="http://schemas.openxmlformats.org/officeDocument/2006/relationships/image" Target="../media/image4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 Id="rId3" Type="http://schemas.openxmlformats.org/officeDocument/2006/relationships/image" Target="../media/image36.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 Id="rId3" Type="http://schemas.openxmlformats.org/officeDocument/2006/relationships/image" Target="../media/image35.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4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image" Target="../media/image39.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 Id="rId3" Type="http://schemas.openxmlformats.org/officeDocument/2006/relationships/image" Target="../media/image3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0.xml"/><Relationship Id="rId3" Type="http://schemas.openxmlformats.org/officeDocument/2006/relationships/image" Target="../media/image38.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
          <p:cNvSpPr txBox="1"/>
          <p:nvPr/>
        </p:nvSpPr>
        <p:spPr>
          <a:xfrm>
            <a:off x="0" y="1766888"/>
            <a:ext cx="9144000" cy="28003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6000" u="none" cap="none" strike="noStrike">
                <a:solidFill>
                  <a:schemeClr val="dk1"/>
                </a:solidFill>
                <a:latin typeface="Arial"/>
                <a:ea typeface="Arial"/>
                <a:cs typeface="Arial"/>
                <a:sym typeface="Arial"/>
              </a:rPr>
              <a:t>Unidad 9 </a:t>
            </a:r>
            <a:endParaRPr/>
          </a:p>
          <a:p>
            <a:pPr indent="0" lvl="0" marL="0" marR="0" rtl="0" algn="ctr">
              <a:spcBef>
                <a:spcPts val="0"/>
              </a:spcBef>
              <a:spcAft>
                <a:spcPts val="0"/>
              </a:spcAft>
              <a:buNone/>
            </a:pPr>
            <a:r>
              <a:rPr b="1" i="0" lang="es-MX" sz="5800" u="none" cap="none" strike="noStrike">
                <a:solidFill>
                  <a:srgbClr val="08006C"/>
                </a:solidFill>
                <a:latin typeface="Arial"/>
                <a:ea typeface="Arial"/>
                <a:cs typeface="Arial"/>
                <a:sym typeface="Arial"/>
              </a:rPr>
              <a:t>Observando el tiempo atmosférico</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0"/>
          <p:cNvSpPr txBox="1"/>
          <p:nvPr/>
        </p:nvSpPr>
        <p:spPr>
          <a:xfrm>
            <a:off x="304800" y="228600"/>
            <a:ext cx="8610600" cy="1668149"/>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Hay muchas cosas que puedes hacer para monitorear el tiempo atmosférico usando las herramientas del estuche meteorológico portátil, medidores meteorológicos manuales y algunas habilidades básicas de observación.</a:t>
            </a:r>
            <a:endParaRPr/>
          </a:p>
        </p:txBody>
      </p:sp>
      <p:sp>
        <p:nvSpPr>
          <p:cNvPr id="199" name="Google Shape;199;p10"/>
          <p:cNvSpPr txBox="1"/>
          <p:nvPr/>
        </p:nvSpPr>
        <p:spPr>
          <a:xfrm>
            <a:off x="381000" y="5221288"/>
            <a:ext cx="8458200" cy="1255728"/>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También es importante saber cuándo, con qué frecuencia y dónde tomar las observaciones, ya sea visualmente o con instrumentos.     </a:t>
            </a:r>
            <a:endParaRPr/>
          </a:p>
        </p:txBody>
      </p:sp>
      <p:pic>
        <p:nvPicPr>
          <p:cNvPr descr="Smoke Plume Over Boise" id="200" name="Google Shape;200;p10"/>
          <p:cNvPicPr preferRelativeResize="0"/>
          <p:nvPr>
            <p:ph idx="1" type="body"/>
          </p:nvPr>
        </p:nvPicPr>
        <p:blipFill rotWithShape="1">
          <a:blip r:embed="rId3">
            <a:alphaModFix/>
          </a:blip>
          <a:srcRect b="0" l="0" r="0" t="0"/>
          <a:stretch/>
        </p:blipFill>
        <p:spPr>
          <a:xfrm>
            <a:off x="2362200" y="1905000"/>
            <a:ext cx="4518025" cy="31702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500"/>
                                        <p:tgtEl>
                                          <p:spTgt spid="1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1"/>
          <p:cNvSpPr/>
          <p:nvPr/>
        </p:nvSpPr>
        <p:spPr>
          <a:xfrm>
            <a:off x="0" y="304800"/>
            <a:ext cx="9144000" cy="12001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4000" u="none" cap="none" strike="noStrike">
                <a:solidFill>
                  <a:srgbClr val="F3FE10"/>
                </a:solidFill>
                <a:latin typeface="Arial"/>
                <a:ea typeface="Arial"/>
                <a:cs typeface="Arial"/>
                <a:sym typeface="Arial"/>
              </a:rPr>
              <a:t>Cuándo y con qué frecuencia tomar las observaciones</a:t>
            </a:r>
            <a:endParaRPr b="1" i="0" sz="4000" u="none" cap="none" strike="noStrike">
              <a:solidFill>
                <a:srgbClr val="F3FE10"/>
              </a:solidFill>
              <a:latin typeface="Arial"/>
              <a:ea typeface="Arial"/>
              <a:cs typeface="Arial"/>
              <a:sym typeface="Arial"/>
            </a:endParaRPr>
          </a:p>
        </p:txBody>
      </p:sp>
      <p:sp>
        <p:nvSpPr>
          <p:cNvPr id="206" name="Google Shape;206;p11"/>
          <p:cNvSpPr txBox="1"/>
          <p:nvPr/>
        </p:nvSpPr>
        <p:spPr>
          <a:xfrm>
            <a:off x="609600" y="1676400"/>
            <a:ext cx="8305800" cy="4819781"/>
          </a:xfrm>
          <a:prstGeom prst="rect">
            <a:avLst/>
          </a:prstGeom>
          <a:noFill/>
          <a:ln>
            <a:noFill/>
          </a:ln>
        </p:spPr>
        <p:txBody>
          <a:bodyPr anchorCtr="0" anchor="t" bIns="45700" lIns="91425" spcFirstLastPara="1" rIns="91425" wrap="square" tIns="45700">
            <a:spAutoFit/>
          </a:bodyPr>
          <a:lstStyle/>
          <a:p>
            <a:pPr indent="-342900" lvl="0" marL="342900" marR="0" rtl="0" algn="l">
              <a:lnSpc>
                <a:spcPct val="90000"/>
              </a:lnSpc>
              <a:spcBef>
                <a:spcPts val="0"/>
              </a:spcBef>
              <a:spcAft>
                <a:spcPts val="0"/>
              </a:spcAft>
              <a:buClr>
                <a:schemeClr val="lt1"/>
              </a:buClr>
              <a:buSzPts val="3200"/>
              <a:buFont typeface="Arial"/>
              <a:buChar char="•"/>
            </a:pPr>
            <a:r>
              <a:rPr b="0" i="0" lang="es-MX" sz="3200" u="none" cap="none" strike="noStrike">
                <a:solidFill>
                  <a:schemeClr val="lt1"/>
                </a:solidFill>
                <a:latin typeface="Arial"/>
                <a:ea typeface="Arial"/>
                <a:cs typeface="Arial"/>
                <a:sym typeface="Arial"/>
              </a:rPr>
              <a:t>Siempre que el tiempo atmosférico experimente un cambio significativo.</a:t>
            </a:r>
            <a:endParaRPr/>
          </a:p>
          <a:p>
            <a:pPr indent="0" lvl="0" marL="0" marR="0" rtl="0" algn="l">
              <a:lnSpc>
                <a:spcPct val="50000"/>
              </a:lnSpc>
              <a:spcBef>
                <a:spcPts val="0"/>
              </a:spcBef>
              <a:spcAft>
                <a:spcPts val="0"/>
              </a:spcAft>
              <a:buClr>
                <a:schemeClr val="lt1"/>
              </a:buClr>
              <a:buSzPts val="3200"/>
              <a:buFont typeface="Arial"/>
              <a:buNone/>
            </a:pPr>
            <a:r>
              <a:t/>
            </a:r>
            <a:endParaRPr b="0" i="0" sz="3200" u="none" cap="none" strike="noStrike">
              <a:solidFill>
                <a:schemeClr val="lt1"/>
              </a:solidFill>
              <a:latin typeface="Arial"/>
              <a:ea typeface="Arial"/>
              <a:cs typeface="Arial"/>
              <a:sym typeface="Arial"/>
            </a:endParaRPr>
          </a:p>
          <a:p>
            <a:pPr indent="-342900" lvl="0" marL="342900" marR="0" rtl="0" algn="l">
              <a:lnSpc>
                <a:spcPct val="90000"/>
              </a:lnSpc>
              <a:spcBef>
                <a:spcPts val="0"/>
              </a:spcBef>
              <a:spcAft>
                <a:spcPts val="0"/>
              </a:spcAft>
              <a:buClr>
                <a:schemeClr val="lt1"/>
              </a:buClr>
              <a:buSzPts val="3200"/>
              <a:buFont typeface="Arial"/>
              <a:buChar char="•"/>
            </a:pPr>
            <a:r>
              <a:rPr b="0" i="0" lang="es-MX" sz="3200" u="none" cap="none" strike="noStrike">
                <a:solidFill>
                  <a:schemeClr val="lt1"/>
                </a:solidFill>
                <a:latin typeface="Arial"/>
                <a:ea typeface="Arial"/>
                <a:cs typeface="Arial"/>
                <a:sym typeface="Arial"/>
              </a:rPr>
              <a:t>En las horas más frías y más cálidas del día.</a:t>
            </a:r>
            <a:endParaRPr/>
          </a:p>
          <a:p>
            <a:pPr indent="-139700" lvl="0" marL="342900" marR="0" rtl="0" algn="l">
              <a:lnSpc>
                <a:spcPct val="50000"/>
              </a:lnSpc>
              <a:spcBef>
                <a:spcPts val="0"/>
              </a:spcBef>
              <a:spcAft>
                <a:spcPts val="0"/>
              </a:spcAft>
              <a:buClr>
                <a:schemeClr val="lt1"/>
              </a:buClr>
              <a:buSzPts val="3200"/>
              <a:buFont typeface="Arial"/>
              <a:buNone/>
            </a:pPr>
            <a:r>
              <a:t/>
            </a:r>
            <a:endParaRPr b="0" i="0" sz="3200" u="none" cap="none" strike="noStrike">
              <a:solidFill>
                <a:schemeClr val="lt1"/>
              </a:solidFill>
              <a:latin typeface="Arial"/>
              <a:ea typeface="Arial"/>
              <a:cs typeface="Arial"/>
              <a:sym typeface="Arial"/>
            </a:endParaRPr>
          </a:p>
          <a:p>
            <a:pPr indent="-342900" lvl="0" marL="342900" marR="0" rtl="0" algn="l">
              <a:lnSpc>
                <a:spcPct val="90000"/>
              </a:lnSpc>
              <a:spcBef>
                <a:spcPts val="0"/>
              </a:spcBef>
              <a:spcAft>
                <a:spcPts val="0"/>
              </a:spcAft>
              <a:buClr>
                <a:schemeClr val="lt1"/>
              </a:buClr>
              <a:buSzPts val="3200"/>
              <a:buFont typeface="Arial"/>
              <a:buChar char="•"/>
            </a:pPr>
            <a:r>
              <a:rPr b="0" i="0" lang="es-MX" sz="3200" u="none" cap="none" strike="noStrike">
                <a:solidFill>
                  <a:schemeClr val="lt1"/>
                </a:solidFill>
                <a:latin typeface="Arial"/>
                <a:ea typeface="Arial"/>
                <a:cs typeface="Arial"/>
                <a:sym typeface="Arial"/>
              </a:rPr>
              <a:t>En las horas más húmedas y más secas del día.</a:t>
            </a:r>
            <a:endParaRPr/>
          </a:p>
          <a:p>
            <a:pPr indent="0" lvl="0" marL="0" marR="0" rtl="0" algn="l">
              <a:lnSpc>
                <a:spcPct val="50000"/>
              </a:lnSpc>
              <a:spcBef>
                <a:spcPts val="0"/>
              </a:spcBef>
              <a:spcAft>
                <a:spcPts val="0"/>
              </a:spcAft>
              <a:buClr>
                <a:schemeClr val="lt1"/>
              </a:buClr>
              <a:buSzPts val="3200"/>
              <a:buFont typeface="Arial"/>
              <a:buNone/>
            </a:pPr>
            <a:r>
              <a:t/>
            </a:r>
            <a:endParaRPr b="0" i="0" sz="3200" u="none" cap="none" strike="noStrike">
              <a:solidFill>
                <a:schemeClr val="lt1"/>
              </a:solidFill>
              <a:latin typeface="Arial"/>
              <a:ea typeface="Arial"/>
              <a:cs typeface="Arial"/>
              <a:sym typeface="Arial"/>
            </a:endParaRPr>
          </a:p>
          <a:p>
            <a:pPr indent="-342900" lvl="0" marL="342900" marR="0" rtl="0" algn="l">
              <a:lnSpc>
                <a:spcPct val="90000"/>
              </a:lnSpc>
              <a:spcBef>
                <a:spcPts val="0"/>
              </a:spcBef>
              <a:spcAft>
                <a:spcPts val="0"/>
              </a:spcAft>
              <a:buClr>
                <a:schemeClr val="lt1"/>
              </a:buClr>
              <a:buSzPts val="3200"/>
              <a:buFont typeface="Arial"/>
              <a:buChar char="•"/>
            </a:pPr>
            <a:r>
              <a:rPr b="0" i="0" lang="es-MX" sz="3200" u="none" cap="none" strike="noStrike">
                <a:solidFill>
                  <a:schemeClr val="lt1"/>
                </a:solidFill>
                <a:latin typeface="Arial"/>
                <a:ea typeface="Arial"/>
                <a:cs typeface="Arial"/>
                <a:sym typeface="Arial"/>
              </a:rPr>
              <a:t>Cuando la necesidad demande que documente incluso los cambios meteorológicos sutiles y de corta duración.</a:t>
            </a:r>
            <a:endParaRPr/>
          </a:p>
        </p:txBody>
      </p:sp>
      <p:sp>
        <p:nvSpPr>
          <p:cNvPr id="207" name="Google Shape;207;p11"/>
          <p:cNvSpPr txBox="1"/>
          <p:nvPr/>
        </p:nvSpPr>
        <p:spPr>
          <a:xfrm>
            <a:off x="288925" y="4941888"/>
            <a:ext cx="184150" cy="5191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i="0" sz="2800" u="none" cap="none" strike="noStrike">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2"/>
          <p:cNvSpPr txBox="1"/>
          <p:nvPr/>
        </p:nvSpPr>
        <p:spPr>
          <a:xfrm>
            <a:off x="1295400" y="1143000"/>
            <a:ext cx="6858000" cy="341632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4000" u="none" cap="none" strike="noStrike">
                <a:solidFill>
                  <a:schemeClr val="lt1"/>
                </a:solidFill>
                <a:latin typeface="Arial Narrow"/>
                <a:ea typeface="Arial Narrow"/>
                <a:cs typeface="Arial Narrow"/>
                <a:sym typeface="Arial Narrow"/>
              </a:rPr>
              <a:t>Las observaciones deben ser tomadas en incendios forestales cuando existan las siguientes condiciones meteorológicas críticas, independientemente de la hora del día o de la noche</a:t>
            </a:r>
            <a:endParaRPr b="0" i="0" sz="4000" u="none" cap="none" strike="noStrike">
              <a:solidFill>
                <a:schemeClr val="lt1"/>
              </a:solidFill>
              <a:latin typeface="Arial Narrow"/>
              <a:ea typeface="Arial Narrow"/>
              <a:cs typeface="Arial Narrow"/>
              <a:sym typeface="Arial Narrow"/>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3"/>
          <p:cNvSpPr txBox="1"/>
          <p:nvPr/>
        </p:nvSpPr>
        <p:spPr>
          <a:xfrm>
            <a:off x="457200" y="990600"/>
            <a:ext cx="8686800" cy="579438"/>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Formación y disipación de tormentas eléctricas</a:t>
            </a:r>
            <a:endParaRPr/>
          </a:p>
        </p:txBody>
      </p:sp>
      <p:sp>
        <p:nvSpPr>
          <p:cNvPr id="218" name="Google Shape;218;p13"/>
          <p:cNvSpPr/>
          <p:nvPr/>
        </p:nvSpPr>
        <p:spPr>
          <a:xfrm>
            <a:off x="457200" y="1676400"/>
            <a:ext cx="8164286" cy="156966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Condiciones meteorológicas que cambian rápidamente asociadas a un frente frio aproximándose</a:t>
            </a:r>
            <a:endParaRPr b="1" i="0" sz="3200" u="none" cap="none" strike="noStrike">
              <a:solidFill>
                <a:schemeClr val="lt1"/>
              </a:solidFill>
              <a:latin typeface="Arial Narrow"/>
              <a:ea typeface="Arial Narrow"/>
              <a:cs typeface="Arial Narrow"/>
              <a:sym typeface="Arial Narrow"/>
            </a:endParaRPr>
          </a:p>
        </p:txBody>
      </p:sp>
      <p:sp>
        <p:nvSpPr>
          <p:cNvPr id="219" name="Google Shape;219;p13"/>
          <p:cNvSpPr/>
          <p:nvPr/>
        </p:nvSpPr>
        <p:spPr>
          <a:xfrm>
            <a:off x="381000" y="3276600"/>
            <a:ext cx="8534400" cy="1077218"/>
          </a:xfrm>
          <a:prstGeom prst="rect">
            <a:avLst/>
          </a:prstGeom>
          <a:noFill/>
          <a:ln>
            <a:noFill/>
          </a:ln>
        </p:spPr>
        <p:txBody>
          <a:bodyPr anchorCtr="0" anchor="t" bIns="45700" lIns="91425" spcFirstLastPara="1" rIns="91425" wrap="square" tIns="45700">
            <a:spAutoFit/>
          </a:bodyPr>
          <a:lstStyle/>
          <a:p>
            <a:pPr indent="-339725" lvl="0" marL="339725"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Formación y disipación de  inversiones térmicas superficiales.</a:t>
            </a:r>
            <a:endParaRPr/>
          </a:p>
        </p:txBody>
      </p:sp>
      <p:sp>
        <p:nvSpPr>
          <p:cNvPr id="220" name="Google Shape;220;p13"/>
          <p:cNvSpPr/>
          <p:nvPr/>
        </p:nvSpPr>
        <p:spPr>
          <a:xfrm>
            <a:off x="381000" y="4648200"/>
            <a:ext cx="6400800" cy="584200"/>
          </a:xfrm>
          <a:prstGeom prst="rect">
            <a:avLst/>
          </a:prstGeom>
          <a:noFill/>
          <a:ln>
            <a:noFill/>
          </a:ln>
        </p:spPr>
        <p:txBody>
          <a:bodyPr anchorCtr="0" anchor="t" bIns="45700" lIns="91425" spcFirstLastPara="1" rIns="91425" wrap="square" tIns="45700">
            <a:spAutoFit/>
          </a:bodyPr>
          <a:lstStyle/>
          <a:p>
            <a:pPr indent="-339725" lvl="0" marL="339725"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Cambios en la estabilidad atmosférica</a:t>
            </a:r>
            <a:endParaRPr/>
          </a:p>
        </p:txBody>
      </p:sp>
      <p:sp>
        <p:nvSpPr>
          <p:cNvPr id="221" name="Google Shape;221;p13"/>
          <p:cNvSpPr/>
          <p:nvPr/>
        </p:nvSpPr>
        <p:spPr>
          <a:xfrm>
            <a:off x="381000" y="5562600"/>
            <a:ext cx="3733800" cy="584200"/>
          </a:xfrm>
          <a:prstGeom prst="rect">
            <a:avLst/>
          </a:prstGeom>
          <a:noFill/>
          <a:ln>
            <a:noFill/>
          </a:ln>
        </p:spPr>
        <p:txBody>
          <a:bodyPr anchorCtr="0" anchor="t" bIns="45700" lIns="91425" spcFirstLastPara="1" rIns="91425" wrap="square" tIns="45700">
            <a:spAutoFit/>
          </a:bodyPr>
          <a:lstStyle/>
          <a:p>
            <a:pPr indent="-339725" lvl="0" marL="339725"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Cambios de viento</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5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500"/>
                                        <p:tgtEl>
                                          <p:spTgt spid="2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5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4"/>
          <p:cNvSpPr/>
          <p:nvPr/>
        </p:nvSpPr>
        <p:spPr>
          <a:xfrm>
            <a:off x="457200" y="2209800"/>
            <a:ext cx="8458200" cy="4031873"/>
          </a:xfrm>
          <a:prstGeom prst="rect">
            <a:avLst/>
          </a:prstGeom>
          <a:noFill/>
          <a:ln>
            <a:noFill/>
          </a:ln>
        </p:spPr>
        <p:txBody>
          <a:bodyPr anchorCtr="0" anchor="t" bIns="45700" lIns="91425" spcFirstLastPara="1" rIns="91425" wrap="square" tIns="45700">
            <a:spAutoFit/>
          </a:bodyPr>
          <a:lstStyle/>
          <a:p>
            <a:pPr indent="-339725" lvl="0" marL="339725"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La formación de nubes significativas para  los combatientes de incendios como:</a:t>
            </a:r>
            <a:endParaRPr/>
          </a:p>
          <a:p>
            <a:pPr indent="-339725" lvl="0" marL="339725" marR="0" rtl="0" algn="l">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    Cumulonimbus </a:t>
            </a:r>
            <a:endParaRPr/>
          </a:p>
          <a:p>
            <a:pPr indent="0" lvl="0" marL="0" marR="0" rtl="0" algn="l">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    Altocumulus lenticularis permanentes</a:t>
            </a:r>
            <a:endParaRPr/>
          </a:p>
          <a:p>
            <a:pPr indent="-457200" lvl="0" marL="457200"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Altocumulus castellanus</a:t>
            </a:r>
            <a:endParaRPr/>
          </a:p>
          <a:p>
            <a:pPr indent="-457200" lvl="0" marL="457200"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Altocumulus floccus</a:t>
            </a:r>
            <a:endParaRPr/>
          </a:p>
          <a:p>
            <a:pPr indent="-457200" lvl="0" marL="457200"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Cirrostratus</a:t>
            </a:r>
            <a:endParaRPr/>
          </a:p>
          <a:p>
            <a:pPr indent="-457200" lvl="0" marL="457200"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Cirrus de corriente en chorro)</a:t>
            </a:r>
            <a:endParaRPr/>
          </a:p>
        </p:txBody>
      </p:sp>
      <p:sp>
        <p:nvSpPr>
          <p:cNvPr id="227" name="Google Shape;227;p14"/>
          <p:cNvSpPr/>
          <p:nvPr/>
        </p:nvSpPr>
        <p:spPr>
          <a:xfrm>
            <a:off x="457200" y="914400"/>
            <a:ext cx="8534400" cy="1066800"/>
          </a:xfrm>
          <a:prstGeom prst="rect">
            <a:avLst/>
          </a:prstGeom>
          <a:noFill/>
          <a:ln>
            <a:noFill/>
          </a:ln>
        </p:spPr>
        <p:txBody>
          <a:bodyPr anchorCtr="0" anchor="t" bIns="45700" lIns="91425" spcFirstLastPara="1" rIns="91425" wrap="square" tIns="45700">
            <a:spAutoFit/>
          </a:bodyPr>
          <a:lstStyle/>
          <a:p>
            <a:pPr indent="-339725" lvl="0" marL="339725" marR="0" rtl="0" algn="l">
              <a:spcBef>
                <a:spcPts val="0"/>
              </a:spcBef>
              <a:spcAft>
                <a:spcPts val="0"/>
              </a:spcAft>
              <a:buClr>
                <a:schemeClr val="lt1"/>
              </a:buClr>
              <a:buSzPts val="3200"/>
              <a:buFont typeface="Arial Narrow"/>
              <a:buChar char="•"/>
            </a:pPr>
            <a:r>
              <a:rPr b="0" i="0" lang="es-MX" sz="3200" u="none" cap="none" strike="noStrike">
                <a:solidFill>
                  <a:schemeClr val="lt1"/>
                </a:solidFill>
                <a:latin typeface="Arial Narrow"/>
                <a:ea typeface="Arial Narrow"/>
                <a:cs typeface="Arial Narrow"/>
                <a:sym typeface="Arial Narrow"/>
              </a:rPr>
              <a:t>Cambios repentinos o grandes en humedad relativa y en temperatura</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pic>
        <p:nvPicPr>
          <p:cNvPr descr="group 3 slide 026" id="232" name="Google Shape;232;p15"/>
          <p:cNvPicPr preferRelativeResize="0"/>
          <p:nvPr/>
        </p:nvPicPr>
        <p:blipFill rotWithShape="1">
          <a:blip r:embed="rId3">
            <a:alphaModFix/>
          </a:blip>
          <a:srcRect b="0" l="0" r="0" t="0"/>
          <a:stretch/>
        </p:blipFill>
        <p:spPr>
          <a:xfrm>
            <a:off x="685800" y="990600"/>
            <a:ext cx="7924800" cy="5562600"/>
          </a:xfrm>
          <a:prstGeom prst="rect">
            <a:avLst/>
          </a:prstGeom>
          <a:noFill/>
          <a:ln>
            <a:noFill/>
          </a:ln>
        </p:spPr>
      </p:pic>
      <p:sp>
        <p:nvSpPr>
          <p:cNvPr id="233" name="Google Shape;233;p15"/>
          <p:cNvSpPr txBox="1"/>
          <p:nvPr/>
        </p:nvSpPr>
        <p:spPr>
          <a:xfrm>
            <a:off x="2286000" y="315913"/>
            <a:ext cx="4552950" cy="641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rgbClr val="FFFF99"/>
                </a:solidFill>
                <a:latin typeface="Arial"/>
                <a:ea typeface="Arial"/>
                <a:cs typeface="Arial"/>
                <a:sym typeface="Arial"/>
              </a:rPr>
              <a:t>Cumulonimbus (Cb)</a:t>
            </a:r>
            <a:endParaRPr/>
          </a:p>
        </p:txBody>
      </p:sp>
      <p:sp>
        <p:nvSpPr>
          <p:cNvPr id="234" name="Google Shape;234;p15"/>
          <p:cNvSpPr txBox="1"/>
          <p:nvPr/>
        </p:nvSpPr>
        <p:spPr>
          <a:xfrm>
            <a:off x="5562600" y="4038600"/>
            <a:ext cx="860425" cy="7016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000" u="none" cap="none" strike="noStrike">
                <a:solidFill>
                  <a:schemeClr val="dk1"/>
                </a:solidFill>
                <a:latin typeface="Arial"/>
                <a:ea typeface="Arial"/>
                <a:cs typeface="Arial"/>
                <a:sym typeface="Arial"/>
              </a:rPr>
              <a:t>Cb</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6"/>
          <p:cNvSpPr txBox="1"/>
          <p:nvPr/>
        </p:nvSpPr>
        <p:spPr>
          <a:xfrm>
            <a:off x="2716401" y="239713"/>
            <a:ext cx="4031873"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rgbClr val="FFFF99"/>
                </a:solidFill>
                <a:latin typeface="Arial"/>
                <a:ea typeface="Arial"/>
                <a:cs typeface="Arial"/>
                <a:sym typeface="Arial"/>
              </a:rPr>
              <a:t>Altocumulus </a:t>
            </a:r>
            <a:endParaRPr/>
          </a:p>
          <a:p>
            <a:pPr indent="0" lvl="0" marL="0" marR="0" rtl="0" algn="ctr">
              <a:spcBef>
                <a:spcPts val="0"/>
              </a:spcBef>
              <a:spcAft>
                <a:spcPts val="0"/>
              </a:spcAft>
              <a:buNone/>
            </a:pPr>
            <a:r>
              <a:rPr b="1" i="0" lang="es-MX" sz="3600" u="none" cap="none" strike="noStrike">
                <a:solidFill>
                  <a:srgbClr val="FFFF99"/>
                </a:solidFill>
                <a:latin typeface="Arial"/>
                <a:ea typeface="Arial"/>
                <a:cs typeface="Arial"/>
                <a:sym typeface="Arial"/>
              </a:rPr>
              <a:t>lenticularis (Acsl)</a:t>
            </a:r>
            <a:endParaRPr/>
          </a:p>
        </p:txBody>
      </p:sp>
      <p:pic>
        <p:nvPicPr>
          <p:cNvPr descr="group 3 slide 036" id="240" name="Google Shape;240;p16"/>
          <p:cNvPicPr preferRelativeResize="0"/>
          <p:nvPr/>
        </p:nvPicPr>
        <p:blipFill rotWithShape="1">
          <a:blip r:embed="rId3">
            <a:alphaModFix/>
          </a:blip>
          <a:srcRect b="0" l="0" r="0" t="0"/>
          <a:stretch/>
        </p:blipFill>
        <p:spPr>
          <a:xfrm>
            <a:off x="381000" y="1524000"/>
            <a:ext cx="8534400" cy="5059363"/>
          </a:xfrm>
          <a:prstGeom prst="rect">
            <a:avLst/>
          </a:prstGeom>
          <a:noFill/>
          <a:ln>
            <a:noFill/>
          </a:ln>
        </p:spPr>
      </p:pic>
      <p:sp>
        <p:nvSpPr>
          <p:cNvPr id="241" name="Google Shape;241;p16"/>
          <p:cNvSpPr txBox="1"/>
          <p:nvPr/>
        </p:nvSpPr>
        <p:spPr>
          <a:xfrm>
            <a:off x="2422525" y="3087688"/>
            <a:ext cx="312919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FDFBC9"/>
                </a:solidFill>
                <a:latin typeface="Arial"/>
                <a:ea typeface="Arial"/>
                <a:cs typeface="Arial"/>
                <a:sym typeface="Arial"/>
              </a:rPr>
              <a:t>Nube de onda - Acsl</a:t>
            </a:r>
            <a:endParaRPr b="1" i="0" sz="2400" u="none" cap="none" strike="noStrike">
              <a:solidFill>
                <a:srgbClr val="FDFBC9"/>
              </a:solidFill>
              <a:latin typeface="Arial"/>
              <a:ea typeface="Arial"/>
              <a:cs typeface="Arial"/>
              <a:sym typeface="Arial"/>
            </a:endParaRPr>
          </a:p>
        </p:txBody>
      </p:sp>
      <p:sp>
        <p:nvSpPr>
          <p:cNvPr id="242" name="Google Shape;242;p16"/>
          <p:cNvSpPr txBox="1"/>
          <p:nvPr/>
        </p:nvSpPr>
        <p:spPr>
          <a:xfrm>
            <a:off x="3886200" y="4953000"/>
            <a:ext cx="312919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FDFBC9"/>
                </a:solidFill>
                <a:latin typeface="Arial"/>
                <a:ea typeface="Arial"/>
                <a:cs typeface="Arial"/>
                <a:sym typeface="Arial"/>
              </a:rPr>
              <a:t>Nube de onda - Acsl</a:t>
            </a:r>
            <a:endParaRPr b="1" i="0" sz="2400" u="none" cap="none" strike="noStrike">
              <a:solidFill>
                <a:srgbClr val="FDFBC9"/>
              </a:solidFill>
              <a:latin typeface="Arial"/>
              <a:ea typeface="Arial"/>
              <a:cs typeface="Arial"/>
              <a:sym typeface="Arial"/>
            </a:endParaRPr>
          </a:p>
        </p:txBody>
      </p:sp>
      <p:sp>
        <p:nvSpPr>
          <p:cNvPr id="243" name="Google Shape;243;p16"/>
          <p:cNvSpPr txBox="1"/>
          <p:nvPr/>
        </p:nvSpPr>
        <p:spPr>
          <a:xfrm>
            <a:off x="5257800" y="5768181"/>
            <a:ext cx="312919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rgbClr val="FDFBC9"/>
                </a:solidFill>
                <a:latin typeface="Arial"/>
                <a:ea typeface="Arial"/>
                <a:cs typeface="Arial"/>
                <a:sym typeface="Arial"/>
              </a:rPr>
              <a:t>Nube de onda - Acsl</a:t>
            </a:r>
            <a:endParaRPr b="1" i="0" sz="2400" u="none" cap="none" strike="noStrike">
              <a:solidFill>
                <a:srgbClr val="FDFBC9"/>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241">
                                            <p:txEl>
                                              <p:pRg end="0" st="0"/>
                                            </p:txEl>
                                          </p:spTgt>
                                        </p:tgtEl>
                                        <p:attrNameLst>
                                          <p:attrName>style.visibility</p:attrName>
                                        </p:attrNameLst>
                                      </p:cBhvr>
                                      <p:to>
                                        <p:strVal val="visible"/>
                                      </p:to>
                                    </p:set>
                                    <p:anim calcmode="lin" valueType="num">
                                      <p:cBhvr additive="base">
                                        <p:cTn dur="500"/>
                                        <p:tgtEl>
                                          <p:spTgt spid="241">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41">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2">
                                            <p:txEl>
                                              <p:pRg end="0" st="0"/>
                                            </p:txEl>
                                          </p:spTgt>
                                        </p:tgtEl>
                                        <p:attrNameLst>
                                          <p:attrName>style.visibility</p:attrName>
                                        </p:attrNameLst>
                                      </p:cBhvr>
                                      <p:to>
                                        <p:strVal val="visible"/>
                                      </p:to>
                                    </p:set>
                                    <p:anim calcmode="lin" valueType="num">
                                      <p:cBhvr additive="base">
                                        <p:cTn dur="500"/>
                                        <p:tgtEl>
                                          <p:spTgt spid="242">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42">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43">
                                            <p:txEl>
                                              <p:pRg end="0" st="0"/>
                                            </p:txEl>
                                          </p:spTgt>
                                        </p:tgtEl>
                                        <p:attrNameLst>
                                          <p:attrName>style.visibility</p:attrName>
                                        </p:attrNameLst>
                                      </p:cBhvr>
                                      <p:to>
                                        <p:strVal val="visible"/>
                                      </p:to>
                                    </p:set>
                                    <p:anim calcmode="lin" valueType="num">
                                      <p:cBhvr additive="base">
                                        <p:cTn dur="500"/>
                                        <p:tgtEl>
                                          <p:spTgt spid="243">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43">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pic>
        <p:nvPicPr>
          <p:cNvPr descr="clouds24" id="248" name="Google Shape;248;p17"/>
          <p:cNvPicPr preferRelativeResize="0"/>
          <p:nvPr/>
        </p:nvPicPr>
        <p:blipFill rotWithShape="1">
          <a:blip r:embed="rId3">
            <a:alphaModFix/>
          </a:blip>
          <a:srcRect b="0" l="0" r="0" t="0"/>
          <a:stretch/>
        </p:blipFill>
        <p:spPr>
          <a:xfrm>
            <a:off x="457200" y="990600"/>
            <a:ext cx="8305800" cy="5638800"/>
          </a:xfrm>
          <a:prstGeom prst="rect">
            <a:avLst/>
          </a:prstGeom>
          <a:noFill/>
          <a:ln>
            <a:noFill/>
          </a:ln>
        </p:spPr>
      </p:pic>
      <p:sp>
        <p:nvSpPr>
          <p:cNvPr id="249" name="Google Shape;249;p17"/>
          <p:cNvSpPr txBox="1"/>
          <p:nvPr/>
        </p:nvSpPr>
        <p:spPr>
          <a:xfrm>
            <a:off x="685800" y="239713"/>
            <a:ext cx="7848600" cy="6413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rgbClr val="FFFF99"/>
                </a:solidFill>
                <a:latin typeface="Arial"/>
                <a:ea typeface="Arial"/>
                <a:cs typeface="Arial"/>
                <a:sym typeface="Arial"/>
              </a:rPr>
              <a:t>Altocumulus</a:t>
            </a:r>
            <a:r>
              <a:rPr b="1" i="0" lang="es-MX" sz="3200" u="none" cap="none" strike="noStrike">
                <a:solidFill>
                  <a:srgbClr val="FFFF99"/>
                </a:solidFill>
                <a:latin typeface="Arial"/>
                <a:ea typeface="Arial"/>
                <a:cs typeface="Arial"/>
                <a:sym typeface="Arial"/>
              </a:rPr>
              <a:t> </a:t>
            </a:r>
            <a:r>
              <a:rPr b="1" i="0" lang="es-MX" sz="3600" u="none" cap="none" strike="noStrike">
                <a:solidFill>
                  <a:srgbClr val="FFFF99"/>
                </a:solidFill>
                <a:latin typeface="Arial"/>
                <a:ea typeface="Arial"/>
                <a:cs typeface="Arial"/>
                <a:sym typeface="Arial"/>
              </a:rPr>
              <a:t>castellanus (Accas)</a:t>
            </a:r>
            <a:endParaRPr/>
          </a:p>
        </p:txBody>
      </p:sp>
      <p:sp>
        <p:nvSpPr>
          <p:cNvPr id="250" name="Google Shape;250;p17"/>
          <p:cNvSpPr txBox="1"/>
          <p:nvPr/>
        </p:nvSpPr>
        <p:spPr>
          <a:xfrm>
            <a:off x="1127125" y="3087688"/>
            <a:ext cx="1084263"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Accas</a:t>
            </a:r>
            <a:endParaRPr/>
          </a:p>
        </p:txBody>
      </p:sp>
      <p:sp>
        <p:nvSpPr>
          <p:cNvPr id="251" name="Google Shape;251;p17"/>
          <p:cNvSpPr txBox="1"/>
          <p:nvPr/>
        </p:nvSpPr>
        <p:spPr>
          <a:xfrm>
            <a:off x="7086600" y="3810000"/>
            <a:ext cx="1084263"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Accas</a:t>
            </a:r>
            <a:endParaRPr/>
          </a:p>
        </p:txBody>
      </p:sp>
      <p:sp>
        <p:nvSpPr>
          <p:cNvPr id="252" name="Google Shape;252;p17"/>
          <p:cNvSpPr txBox="1"/>
          <p:nvPr/>
        </p:nvSpPr>
        <p:spPr>
          <a:xfrm>
            <a:off x="5334000" y="5334000"/>
            <a:ext cx="1084263"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Accas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500"/>
                                        <p:tgtEl>
                                          <p:spTgt spid="250"/>
                                        </p:tgtEl>
                                      </p:cBhvr>
                                    </p:animEffect>
                                  </p:childTnLst>
                                </p:cTn>
                              </p:par>
                              <p:par>
                                <p:cTn fill="hold" nodeType="with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500"/>
                                        <p:tgtEl>
                                          <p:spTgt spid="251"/>
                                        </p:tgtEl>
                                      </p:cBhvr>
                                    </p:animEffect>
                                  </p:childTnLst>
                                </p:cTn>
                              </p:par>
                              <p:par>
                                <p:cTn fill="hold" nodeType="with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5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8"/>
          <p:cNvSpPr txBox="1"/>
          <p:nvPr/>
        </p:nvSpPr>
        <p:spPr>
          <a:xfrm>
            <a:off x="1600200" y="239713"/>
            <a:ext cx="575029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rgbClr val="FFFF99"/>
                </a:solidFill>
                <a:latin typeface="Arial"/>
                <a:ea typeface="Arial"/>
                <a:cs typeface="Arial"/>
                <a:sym typeface="Arial"/>
              </a:rPr>
              <a:t>Altocumulus floccus (Ac)</a:t>
            </a:r>
            <a:endParaRPr/>
          </a:p>
        </p:txBody>
      </p:sp>
      <p:pic>
        <p:nvPicPr>
          <p:cNvPr descr="group 3 slide 034" id="258" name="Google Shape;258;p18"/>
          <p:cNvPicPr preferRelativeResize="0"/>
          <p:nvPr/>
        </p:nvPicPr>
        <p:blipFill rotWithShape="1">
          <a:blip r:embed="rId3">
            <a:alphaModFix/>
          </a:blip>
          <a:srcRect b="0" l="0" r="0" t="0"/>
          <a:stretch/>
        </p:blipFill>
        <p:spPr>
          <a:xfrm>
            <a:off x="381000" y="990600"/>
            <a:ext cx="8305800" cy="5540375"/>
          </a:xfrm>
          <a:prstGeom prst="rect">
            <a:avLst/>
          </a:prstGeom>
          <a:noFill/>
          <a:ln>
            <a:noFill/>
          </a:ln>
        </p:spPr>
      </p:pic>
      <p:sp>
        <p:nvSpPr>
          <p:cNvPr id="259" name="Google Shape;259;p18"/>
          <p:cNvSpPr txBox="1"/>
          <p:nvPr/>
        </p:nvSpPr>
        <p:spPr>
          <a:xfrm>
            <a:off x="2879725" y="2225675"/>
            <a:ext cx="703263"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Ac</a:t>
            </a:r>
            <a:endParaRPr/>
          </a:p>
        </p:txBody>
      </p:sp>
      <p:sp>
        <p:nvSpPr>
          <p:cNvPr id="260" name="Google Shape;260;p18"/>
          <p:cNvSpPr txBox="1"/>
          <p:nvPr/>
        </p:nvSpPr>
        <p:spPr>
          <a:xfrm>
            <a:off x="4403725" y="4535488"/>
            <a:ext cx="574675"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Ac</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500"/>
                                        <p:tgtEl>
                                          <p:spTgt spid="259"/>
                                        </p:tgtEl>
                                      </p:cBhvr>
                                    </p:animEffect>
                                  </p:childTnLst>
                                </p:cTn>
                              </p:par>
                              <p:par>
                                <p:cTn fill="hold" nodeType="with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500"/>
                                        <p:tgtEl>
                                          <p:spTgt spid="2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descr="group 3 slide 030" id="265" name="Google Shape;265;p19"/>
          <p:cNvPicPr preferRelativeResize="0"/>
          <p:nvPr/>
        </p:nvPicPr>
        <p:blipFill rotWithShape="1">
          <a:blip r:embed="rId3">
            <a:alphaModFix/>
          </a:blip>
          <a:srcRect b="0" l="0" r="0" t="0"/>
          <a:stretch/>
        </p:blipFill>
        <p:spPr>
          <a:xfrm>
            <a:off x="609600" y="990600"/>
            <a:ext cx="8001000" cy="5486400"/>
          </a:xfrm>
          <a:prstGeom prst="rect">
            <a:avLst/>
          </a:prstGeom>
          <a:noFill/>
          <a:ln>
            <a:noFill/>
          </a:ln>
        </p:spPr>
      </p:pic>
      <p:sp>
        <p:nvSpPr>
          <p:cNvPr id="266" name="Google Shape;266;p19"/>
          <p:cNvSpPr txBox="1"/>
          <p:nvPr/>
        </p:nvSpPr>
        <p:spPr>
          <a:xfrm>
            <a:off x="2743200" y="239713"/>
            <a:ext cx="3852337"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rgbClr val="FFFF99"/>
                </a:solidFill>
                <a:latin typeface="Arial"/>
                <a:ea typeface="Arial"/>
                <a:cs typeface="Arial"/>
                <a:sym typeface="Arial"/>
              </a:rPr>
              <a:t>Cirrostratus (Cs)</a:t>
            </a:r>
            <a:endParaRPr/>
          </a:p>
        </p:txBody>
      </p:sp>
      <p:sp>
        <p:nvSpPr>
          <p:cNvPr id="267" name="Google Shape;267;p19"/>
          <p:cNvSpPr txBox="1"/>
          <p:nvPr/>
        </p:nvSpPr>
        <p:spPr>
          <a:xfrm>
            <a:off x="2117725" y="2759075"/>
            <a:ext cx="703263"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Cs</a:t>
            </a:r>
            <a:endParaRPr/>
          </a:p>
        </p:txBody>
      </p:sp>
      <p:sp>
        <p:nvSpPr>
          <p:cNvPr id="268" name="Google Shape;268;p19"/>
          <p:cNvSpPr txBox="1"/>
          <p:nvPr/>
        </p:nvSpPr>
        <p:spPr>
          <a:xfrm>
            <a:off x="6629400" y="2286000"/>
            <a:ext cx="703263"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Cs</a:t>
            </a:r>
            <a:endParaRPr/>
          </a:p>
        </p:txBody>
      </p:sp>
      <p:sp>
        <p:nvSpPr>
          <p:cNvPr id="269" name="Google Shape;269;p19"/>
          <p:cNvSpPr txBox="1"/>
          <p:nvPr/>
        </p:nvSpPr>
        <p:spPr>
          <a:xfrm>
            <a:off x="6019800" y="4572000"/>
            <a:ext cx="703263"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Cs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500"/>
                                        <p:tgtEl>
                                          <p:spTgt spid="267"/>
                                        </p:tgtEl>
                                      </p:cBhvr>
                                    </p:animEffect>
                                  </p:childTnLst>
                                </p:cTn>
                              </p:par>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500"/>
                                        <p:tgtEl>
                                          <p:spTgt spid="268"/>
                                        </p:tgtEl>
                                      </p:cBhvr>
                                    </p:animEffect>
                                  </p:childTnLst>
                                </p:cTn>
                              </p:par>
                              <p:par>
                                <p:cTn fill="hold" nodeType="with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500"/>
                                        <p:tgtEl>
                                          <p:spTgt spid="2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nvSpPr>
        <p:spPr>
          <a:xfrm>
            <a:off x="1066800" y="381000"/>
            <a:ext cx="6680034"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400" u="none" cap="none" strike="noStrike">
                <a:solidFill>
                  <a:srgbClr val="08006C"/>
                </a:solidFill>
                <a:latin typeface="Arial"/>
                <a:ea typeface="Arial"/>
                <a:cs typeface="Arial"/>
                <a:sym typeface="Arial"/>
              </a:rPr>
              <a:t>Objetivos de la unidad 9</a:t>
            </a:r>
            <a:endParaRPr/>
          </a:p>
        </p:txBody>
      </p:sp>
      <p:sp>
        <p:nvSpPr>
          <p:cNvPr id="109" name="Google Shape;109;p2"/>
          <p:cNvSpPr txBox="1"/>
          <p:nvPr/>
        </p:nvSpPr>
        <p:spPr>
          <a:xfrm>
            <a:off x="304800" y="1143000"/>
            <a:ext cx="8610600" cy="5262979"/>
          </a:xfrm>
          <a:prstGeom prst="rect">
            <a:avLst/>
          </a:prstGeom>
          <a:noFill/>
          <a:ln>
            <a:noFill/>
          </a:ln>
        </p:spPr>
        <p:txBody>
          <a:bodyPr anchorCtr="0" anchor="t" bIns="45700" lIns="91425" spcFirstLastPara="1" rIns="91425" wrap="square" tIns="45700">
            <a:spAutoFit/>
          </a:bodyPr>
          <a:lstStyle/>
          <a:p>
            <a:pPr indent="-398463" lvl="0" marL="398463" marR="0" rtl="0" algn="just">
              <a:spcBef>
                <a:spcPts val="0"/>
              </a:spcBef>
              <a:spcAft>
                <a:spcPts val="0"/>
              </a:spcAft>
              <a:buNone/>
            </a:pPr>
            <a:r>
              <a:rPr b="0" i="0" lang="es-MX" sz="2800" u="none" cap="none" strike="noStrike">
                <a:solidFill>
                  <a:schemeClr val="dk1"/>
                </a:solidFill>
                <a:latin typeface="Arial"/>
                <a:ea typeface="Arial"/>
                <a:cs typeface="Arial"/>
                <a:sym typeface="Arial"/>
              </a:rPr>
              <a:t>1. Describir cuándo, con qué frecuencia y dónde realizar observaciones de tiempo atmosférico en incendios forestales.</a:t>
            </a:r>
            <a:endParaRPr/>
          </a:p>
          <a:p>
            <a:pPr indent="-398463" lvl="0" marL="398463" marR="0" rtl="0" algn="just">
              <a:spcBef>
                <a:spcPts val="2800"/>
              </a:spcBef>
              <a:spcAft>
                <a:spcPts val="0"/>
              </a:spcAft>
              <a:buNone/>
            </a:pPr>
            <a:r>
              <a:rPr b="0" i="0" lang="es-MX" sz="2800" u="none" cap="none" strike="noStrike">
                <a:solidFill>
                  <a:schemeClr val="dk1"/>
                </a:solidFill>
                <a:latin typeface="Arial"/>
                <a:ea typeface="Arial"/>
                <a:cs typeface="Arial"/>
                <a:sym typeface="Arial"/>
              </a:rPr>
              <a:t>2. Describir la importancia de tener observadores de campo u otro personal de incendios asignado como vigilantes para las condiciones meteorológicas y de comportamiento de los incendios forestales potencialmente peligrosas.</a:t>
            </a:r>
            <a:endParaRPr/>
          </a:p>
          <a:p>
            <a:pPr indent="-398463" lvl="0" marL="398463" marR="0" rtl="0" algn="just">
              <a:spcBef>
                <a:spcPts val="2800"/>
              </a:spcBef>
              <a:spcAft>
                <a:spcPts val="0"/>
              </a:spcAft>
              <a:buNone/>
            </a:pPr>
            <a:r>
              <a:rPr b="0" i="0" lang="es-MX" sz="2800" u="none" cap="none" strike="noStrike">
                <a:solidFill>
                  <a:schemeClr val="dk1"/>
                </a:solidFill>
                <a:latin typeface="Arial"/>
                <a:ea typeface="Arial"/>
                <a:cs typeface="Arial"/>
                <a:sym typeface="Arial"/>
              </a:rPr>
              <a:t>3. Demostrar el uso correcto y mantenimiento del estuche meteorológico portátil en el campo.</a:t>
            </a:r>
            <a:endParaRPr b="0" i="0" sz="2800" u="none" cap="none" strike="noStrike">
              <a:solidFill>
                <a:schemeClr val="dk1"/>
              </a:solidFill>
              <a:latin typeface="Arial"/>
              <a:ea typeface="Arial"/>
              <a:cs typeface="Arial"/>
              <a:sym typeface="Arial"/>
            </a:endParaRPr>
          </a:p>
        </p:txBody>
      </p:sp>
      <p:sp>
        <p:nvSpPr>
          <p:cNvPr id="110" name="Google Shape;110;p2"/>
          <p:cNvSpPr txBox="1"/>
          <p:nvPr/>
        </p:nvSpPr>
        <p:spPr>
          <a:xfrm>
            <a:off x="17748" y="6465888"/>
            <a:ext cx="118974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000" u="none" cap="none" strike="noStrike">
                <a:solidFill>
                  <a:srgbClr val="DDDDDD"/>
                </a:solidFill>
                <a:latin typeface="Times New Roman"/>
                <a:ea typeface="Times New Roman"/>
                <a:cs typeface="Times New Roman"/>
                <a:sym typeface="Times New Roman"/>
              </a:rPr>
              <a:t>Unidad 9</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pic>
        <p:nvPicPr>
          <p:cNvPr descr="group 3 slide 037" id="274" name="Google Shape;274;p20"/>
          <p:cNvPicPr preferRelativeResize="0"/>
          <p:nvPr/>
        </p:nvPicPr>
        <p:blipFill rotWithShape="1">
          <a:blip r:embed="rId3">
            <a:alphaModFix/>
          </a:blip>
          <a:srcRect b="0" l="0" r="0" t="0"/>
          <a:stretch/>
        </p:blipFill>
        <p:spPr>
          <a:xfrm>
            <a:off x="762000" y="914400"/>
            <a:ext cx="7848600" cy="5181600"/>
          </a:xfrm>
          <a:prstGeom prst="rect">
            <a:avLst/>
          </a:prstGeom>
          <a:noFill/>
          <a:ln>
            <a:noFill/>
          </a:ln>
        </p:spPr>
      </p:pic>
      <p:sp>
        <p:nvSpPr>
          <p:cNvPr id="275" name="Google Shape;275;p20"/>
          <p:cNvSpPr txBox="1"/>
          <p:nvPr/>
        </p:nvSpPr>
        <p:spPr>
          <a:xfrm>
            <a:off x="3276600" y="228600"/>
            <a:ext cx="2881313" cy="641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rgbClr val="FFFF99"/>
                </a:solidFill>
                <a:latin typeface="Tahoma"/>
                <a:ea typeface="Tahoma"/>
                <a:cs typeface="Tahoma"/>
                <a:sym typeface="Tahoma"/>
              </a:rPr>
              <a:t>Stratus (St)</a:t>
            </a:r>
            <a:endParaRPr/>
          </a:p>
        </p:txBody>
      </p:sp>
      <p:sp>
        <p:nvSpPr>
          <p:cNvPr id="276" name="Google Shape;276;p20"/>
          <p:cNvSpPr txBox="1"/>
          <p:nvPr/>
        </p:nvSpPr>
        <p:spPr>
          <a:xfrm>
            <a:off x="1676400" y="6172200"/>
            <a:ext cx="5988050"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s-MX" sz="2400" u="none" cap="none" strike="noStrike">
                <a:solidFill>
                  <a:schemeClr val="lt1"/>
                </a:solidFill>
                <a:latin typeface="Arial"/>
                <a:ea typeface="Arial"/>
                <a:cs typeface="Arial"/>
                <a:sym typeface="Arial"/>
              </a:rPr>
              <a:t>(Niebla – Stratus en contacto con el suelo)</a:t>
            </a:r>
            <a:endParaRPr/>
          </a:p>
        </p:txBody>
      </p:sp>
      <p:sp>
        <p:nvSpPr>
          <p:cNvPr id="277" name="Google Shape;277;p20"/>
          <p:cNvSpPr txBox="1"/>
          <p:nvPr/>
        </p:nvSpPr>
        <p:spPr>
          <a:xfrm>
            <a:off x="1143000" y="1600200"/>
            <a:ext cx="590550"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St</a:t>
            </a:r>
            <a:endParaRPr/>
          </a:p>
        </p:txBody>
      </p:sp>
      <p:sp>
        <p:nvSpPr>
          <p:cNvPr id="278" name="Google Shape;278;p20"/>
          <p:cNvSpPr txBox="1"/>
          <p:nvPr/>
        </p:nvSpPr>
        <p:spPr>
          <a:xfrm>
            <a:off x="4419600" y="1752600"/>
            <a:ext cx="590550"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St</a:t>
            </a:r>
            <a:endParaRPr/>
          </a:p>
        </p:txBody>
      </p:sp>
      <p:sp>
        <p:nvSpPr>
          <p:cNvPr id="279" name="Google Shape;279;p20"/>
          <p:cNvSpPr txBox="1"/>
          <p:nvPr/>
        </p:nvSpPr>
        <p:spPr>
          <a:xfrm>
            <a:off x="7315200" y="1600200"/>
            <a:ext cx="590550"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dk1"/>
                </a:solidFill>
                <a:latin typeface="Arial"/>
                <a:ea typeface="Arial"/>
                <a:cs typeface="Arial"/>
                <a:sym typeface="Arial"/>
              </a:rPr>
              <a:t>St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500"/>
                                        <p:tgtEl>
                                          <p:spTgt spid="277"/>
                                        </p:tgtEl>
                                      </p:cBhvr>
                                    </p:animEffect>
                                  </p:childTnLst>
                                </p:cTn>
                              </p:par>
                              <p:par>
                                <p:cTn fill="hold" nodeType="with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500"/>
                                        <p:tgtEl>
                                          <p:spTgt spid="278"/>
                                        </p:tgtEl>
                                      </p:cBhvr>
                                    </p:animEffect>
                                  </p:childTnLst>
                                </p:cTn>
                              </p:par>
                              <p:par>
                                <p:cTn fill="hold" nodeType="with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pic>
        <p:nvPicPr>
          <p:cNvPr descr="Fire Lifted by Jet Winds" id="284" name="Google Shape;284;p21"/>
          <p:cNvPicPr preferRelativeResize="0"/>
          <p:nvPr>
            <p:ph idx="1" type="body"/>
          </p:nvPr>
        </p:nvPicPr>
        <p:blipFill rotWithShape="1">
          <a:blip r:embed="rId3">
            <a:alphaModFix/>
          </a:blip>
          <a:srcRect b="0" l="0" r="0" t="0"/>
          <a:stretch/>
        </p:blipFill>
        <p:spPr>
          <a:xfrm>
            <a:off x="533400" y="381000"/>
            <a:ext cx="4389438" cy="5851525"/>
          </a:xfrm>
          <a:prstGeom prst="rect">
            <a:avLst/>
          </a:prstGeom>
          <a:noFill/>
          <a:ln>
            <a:noFill/>
          </a:ln>
        </p:spPr>
      </p:pic>
      <p:sp>
        <p:nvSpPr>
          <p:cNvPr id="285" name="Google Shape;285;p21"/>
          <p:cNvSpPr txBox="1"/>
          <p:nvPr/>
        </p:nvSpPr>
        <p:spPr>
          <a:xfrm rot="814878">
            <a:off x="1201383" y="1415534"/>
            <a:ext cx="29296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s-MX" sz="1800" u="none" cap="none" strike="noStrike">
                <a:solidFill>
                  <a:schemeClr val="lt1"/>
                </a:solidFill>
                <a:latin typeface="Arial Narrow"/>
                <a:ea typeface="Arial Narrow"/>
                <a:cs typeface="Arial Narrow"/>
                <a:sym typeface="Arial Narrow"/>
              </a:rPr>
              <a:t>Vientos de corriente en chorro</a:t>
            </a:r>
            <a:endParaRPr/>
          </a:p>
        </p:txBody>
      </p:sp>
      <p:sp>
        <p:nvSpPr>
          <p:cNvPr id="286" name="Google Shape;286;p21"/>
          <p:cNvSpPr txBox="1"/>
          <p:nvPr/>
        </p:nvSpPr>
        <p:spPr>
          <a:xfrm>
            <a:off x="5257800" y="2514600"/>
            <a:ext cx="3200400" cy="230822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rgbClr val="FFFF66"/>
                </a:solidFill>
                <a:latin typeface="Arial"/>
                <a:ea typeface="Arial"/>
                <a:cs typeface="Arial"/>
                <a:sym typeface="Arial"/>
              </a:rPr>
              <a:t>Cirrus de corriente en chorro</a:t>
            </a:r>
            <a:endParaRPr/>
          </a:p>
          <a:p>
            <a:pPr indent="0" lvl="0" marL="0" marR="0" rtl="0" algn="ctr">
              <a:spcBef>
                <a:spcPts val="0"/>
              </a:spcBef>
              <a:spcAft>
                <a:spcPts val="0"/>
              </a:spcAft>
              <a:buNone/>
            </a:pPr>
            <a:r>
              <a:rPr b="1" i="0" lang="es-MX" sz="3600" u="none" cap="none" strike="noStrike">
                <a:solidFill>
                  <a:srgbClr val="FFFF66"/>
                </a:solidFill>
                <a:latin typeface="Arial"/>
                <a:ea typeface="Arial"/>
                <a:cs typeface="Arial"/>
                <a:sym typeface="Arial"/>
              </a:rPr>
              <a:t>(Ci)</a:t>
            </a:r>
            <a:endParaRPr/>
          </a:p>
        </p:txBody>
      </p:sp>
      <p:sp>
        <p:nvSpPr>
          <p:cNvPr id="287" name="Google Shape;287;p21"/>
          <p:cNvSpPr txBox="1"/>
          <p:nvPr/>
        </p:nvSpPr>
        <p:spPr>
          <a:xfrm>
            <a:off x="762000" y="609600"/>
            <a:ext cx="488950"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Ci</a:t>
            </a:r>
            <a:endParaRPr/>
          </a:p>
        </p:txBody>
      </p:sp>
      <p:sp>
        <p:nvSpPr>
          <p:cNvPr id="288" name="Google Shape;288;p21"/>
          <p:cNvSpPr txBox="1"/>
          <p:nvPr/>
        </p:nvSpPr>
        <p:spPr>
          <a:xfrm>
            <a:off x="4267200" y="2209800"/>
            <a:ext cx="488950"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Ci</a:t>
            </a:r>
            <a:endParaRPr/>
          </a:p>
        </p:txBody>
      </p:sp>
      <p:sp>
        <p:nvSpPr>
          <p:cNvPr id="289" name="Google Shape;289;p21"/>
          <p:cNvSpPr txBox="1"/>
          <p:nvPr/>
        </p:nvSpPr>
        <p:spPr>
          <a:xfrm>
            <a:off x="2590800" y="1905000"/>
            <a:ext cx="488950"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dk1"/>
                </a:solidFill>
                <a:latin typeface="Arial"/>
                <a:ea typeface="Arial"/>
                <a:cs typeface="Arial"/>
                <a:sym typeface="Arial"/>
              </a:rPr>
              <a:t>Ci</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500"/>
                                        <p:tgtEl>
                                          <p:spTgt spid="287"/>
                                        </p:tgtEl>
                                      </p:cBhvr>
                                    </p:animEffect>
                                  </p:childTnLst>
                                </p:cTn>
                              </p:par>
                              <p:par>
                                <p:cTn fill="hold" nodeType="with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500"/>
                                        <p:tgtEl>
                                          <p:spTgt spid="289"/>
                                        </p:tgtEl>
                                      </p:cBhvr>
                                    </p:animEffect>
                                  </p:childTnLst>
                                </p:cTn>
                              </p:par>
                              <p:par>
                                <p:cTn fill="hold" nodeType="with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500"/>
                                        <p:tgtEl>
                                          <p:spTgt spid="2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2"/>
          <p:cNvSpPr txBox="1"/>
          <p:nvPr/>
        </p:nvSpPr>
        <p:spPr>
          <a:xfrm>
            <a:off x="381000" y="152400"/>
            <a:ext cx="8458200"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4000" u="none" cap="none" strike="noStrike">
                <a:solidFill>
                  <a:srgbClr val="FFFF00"/>
                </a:solidFill>
                <a:latin typeface="Arial"/>
                <a:ea typeface="Arial"/>
                <a:cs typeface="Arial"/>
                <a:sym typeface="Arial"/>
              </a:rPr>
              <a:t>Dónde hacer las observaciones</a:t>
            </a:r>
            <a:endParaRPr b="1" i="0" sz="3600" u="none" cap="none" strike="noStrike">
              <a:solidFill>
                <a:srgbClr val="FFFF00"/>
              </a:solidFill>
              <a:latin typeface="Arial"/>
              <a:ea typeface="Arial"/>
              <a:cs typeface="Arial"/>
              <a:sym typeface="Arial"/>
            </a:endParaRPr>
          </a:p>
        </p:txBody>
      </p:sp>
      <p:sp>
        <p:nvSpPr>
          <p:cNvPr id="295" name="Google Shape;295;p22"/>
          <p:cNvSpPr txBox="1"/>
          <p:nvPr/>
        </p:nvSpPr>
        <p:spPr>
          <a:xfrm>
            <a:off x="838200" y="1752600"/>
            <a:ext cx="7467600" cy="14224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Los lugares preferidos son las áreas representativas de las </a:t>
            </a:r>
            <a:endParaRPr/>
          </a:p>
          <a:p>
            <a:pPr indent="-342900" lvl="0" marL="34290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condiciones de la </a:t>
            </a:r>
            <a:r>
              <a:rPr b="1" i="0" lang="es-MX" sz="3200" u="none" cap="none" strike="noStrike">
                <a:solidFill>
                  <a:schemeClr val="lt1"/>
                </a:solidFill>
                <a:latin typeface="Arial"/>
                <a:ea typeface="Arial"/>
                <a:cs typeface="Arial"/>
                <a:sym typeface="Arial"/>
              </a:rPr>
              <a:t>LÍNEA DE FUEGO</a:t>
            </a:r>
            <a:r>
              <a:rPr b="0" i="0" lang="es-MX" sz="3200" u="none" cap="none" strike="noStrike">
                <a:solidFill>
                  <a:schemeClr val="lt1"/>
                </a:solidFill>
                <a:latin typeface="Arial"/>
                <a:ea typeface="Arial"/>
                <a:cs typeface="Arial"/>
                <a:sym typeface="Arial"/>
              </a:rPr>
              <a:t>.</a:t>
            </a:r>
            <a:endParaRPr/>
          </a:p>
        </p:txBody>
      </p:sp>
      <p:sp>
        <p:nvSpPr>
          <p:cNvPr id="296" name="Google Shape;296;p22"/>
          <p:cNvSpPr txBox="1"/>
          <p:nvPr/>
        </p:nvSpPr>
        <p:spPr>
          <a:xfrm>
            <a:off x="685800" y="3733800"/>
            <a:ext cx="7753350" cy="1892826"/>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Sin embargo, no se puede enfatizar más; nunca arriesgues tu</a:t>
            </a:r>
            <a:endParaRPr/>
          </a:p>
          <a:p>
            <a:pPr indent="0" lvl="0" marL="0" marR="0" rtl="0" algn="ctr">
              <a:lnSpc>
                <a:spcPct val="90000"/>
              </a:lnSpc>
              <a:spcBef>
                <a:spcPts val="0"/>
              </a:spcBef>
              <a:spcAft>
                <a:spcPts val="0"/>
              </a:spcAft>
              <a:buNone/>
            </a:pPr>
            <a:r>
              <a:rPr b="0" i="0" lang="es-MX" sz="3200" u="none" cap="none" strike="noStrike">
                <a:solidFill>
                  <a:srgbClr val="FFFF00"/>
                </a:solidFill>
                <a:latin typeface="Arial"/>
                <a:ea typeface="Arial"/>
                <a:cs typeface="Arial"/>
                <a:sym typeface="Arial"/>
              </a:rPr>
              <a:t>SEGURIDAD</a:t>
            </a:r>
            <a:endParaRPr/>
          </a:p>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por una observación</a:t>
            </a:r>
            <a:r>
              <a:rPr b="0" i="0" lang="es-MX" sz="3400" u="none" cap="none" strike="noStrike">
                <a:solidFill>
                  <a:schemeClr val="lt1"/>
                </a:solidFill>
                <a:latin typeface="Arial"/>
                <a:ea typeface="Arial"/>
                <a:cs typeface="Arial"/>
                <a:sym typeface="Arial"/>
              </a:rPr>
              <a: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296"/>
                                        </p:tgtEl>
                                        <p:attrNameLst>
                                          <p:attrName>style.visibility</p:attrName>
                                        </p:attrNameLst>
                                      </p:cBhvr>
                                      <p:to>
                                        <p:strVal val="visible"/>
                                      </p:to>
                                    </p:set>
                                    <p:anim calcmode="lin" valueType="num">
                                      <p:cBhvr additive="base">
                                        <p:cTn dur="500"/>
                                        <p:tgtEl>
                                          <p:spTgt spid="296"/>
                                        </p:tgtEl>
                                        <p:attrNameLst>
                                          <p:attrName>ppt_w</p:attrName>
                                        </p:attrNameLst>
                                      </p:cBhvr>
                                      <p:tavLst>
                                        <p:tav fmla="" tm="0">
                                          <p:val>
                                            <p:strVal val="0"/>
                                          </p:val>
                                        </p:tav>
                                        <p:tav fmla="" tm="100000">
                                          <p:val>
                                            <p:strVal val="#ppt_w"/>
                                          </p:val>
                                        </p:tav>
                                      </p:tavLst>
                                    </p:anim>
                                    <p:anim calcmode="lin" valueType="num">
                                      <p:cBhvr additive="base">
                                        <p:cTn dur="500"/>
                                        <p:tgtEl>
                                          <p:spTgt spid="29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descr="On the Black" id="301" name="Google Shape;301;p23"/>
          <p:cNvPicPr preferRelativeResize="0"/>
          <p:nvPr>
            <p:ph idx="1" type="body"/>
          </p:nvPr>
        </p:nvPicPr>
        <p:blipFill rotWithShape="1">
          <a:blip r:embed="rId3">
            <a:alphaModFix/>
          </a:blip>
          <a:srcRect b="0" l="0" r="0" t="0"/>
          <a:stretch/>
        </p:blipFill>
        <p:spPr>
          <a:xfrm>
            <a:off x="1447800" y="685800"/>
            <a:ext cx="6400800" cy="3962400"/>
          </a:xfrm>
          <a:prstGeom prst="rect">
            <a:avLst/>
          </a:prstGeom>
          <a:noFill/>
          <a:ln>
            <a:noFill/>
          </a:ln>
        </p:spPr>
      </p:pic>
      <p:sp>
        <p:nvSpPr>
          <p:cNvPr id="302" name="Google Shape;302;p23"/>
          <p:cNvSpPr txBox="1"/>
          <p:nvPr/>
        </p:nvSpPr>
        <p:spPr>
          <a:xfrm>
            <a:off x="0" y="0"/>
            <a:ext cx="9144000" cy="762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4400" u="none" cap="none" strike="noStrike">
                <a:solidFill>
                  <a:srgbClr val="FFFF00"/>
                </a:solidFill>
                <a:latin typeface="Arial"/>
                <a:ea typeface="Arial"/>
                <a:cs typeface="Arial"/>
                <a:sym typeface="Arial"/>
              </a:rPr>
              <a:t>En lo negro</a:t>
            </a:r>
            <a:endParaRPr/>
          </a:p>
        </p:txBody>
      </p:sp>
      <p:sp>
        <p:nvSpPr>
          <p:cNvPr id="303" name="Google Shape;303;p23"/>
          <p:cNvSpPr txBox="1"/>
          <p:nvPr/>
        </p:nvSpPr>
        <p:spPr>
          <a:xfrm>
            <a:off x="0" y="4648200"/>
            <a:ext cx="9144000" cy="2308324"/>
          </a:xfrm>
          <a:prstGeom prst="rect">
            <a:avLst/>
          </a:prstGeom>
          <a:noFill/>
          <a:ln>
            <a:noFill/>
          </a:ln>
        </p:spPr>
        <p:txBody>
          <a:bodyPr anchorCtr="0" anchor="t" bIns="45700" lIns="91425" spcFirstLastPara="1" rIns="91425" wrap="square" tIns="45700">
            <a:spAutoFit/>
          </a:bodyPr>
          <a:lstStyle/>
          <a:p>
            <a:pPr indent="0" lvl="1" marL="45720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Evite tomar observaciones en “lo negro" porque los elementos del tiempo atmosférico pueden ser modificados significativamente, y por lo tanto, no son representativos de las condiciones en las que el fuego arderá.</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descr="Poor Observation Sites II - Unit 9" id="308" name="Google Shape;308;p24"/>
          <p:cNvPicPr preferRelativeResize="0"/>
          <p:nvPr>
            <p:ph idx="1" type="body"/>
          </p:nvPr>
        </p:nvPicPr>
        <p:blipFill rotWithShape="1">
          <a:blip r:embed="rId3">
            <a:alphaModFix/>
          </a:blip>
          <a:srcRect b="0" l="0" r="0" t="0"/>
          <a:stretch/>
        </p:blipFill>
        <p:spPr>
          <a:xfrm>
            <a:off x="152400" y="304800"/>
            <a:ext cx="5943600" cy="6172200"/>
          </a:xfrm>
          <a:prstGeom prst="rect">
            <a:avLst/>
          </a:prstGeom>
          <a:noFill/>
          <a:ln>
            <a:noFill/>
          </a:ln>
        </p:spPr>
      </p:pic>
      <p:sp>
        <p:nvSpPr>
          <p:cNvPr id="309" name="Google Shape;309;p24"/>
          <p:cNvSpPr/>
          <p:nvPr/>
        </p:nvSpPr>
        <p:spPr>
          <a:xfrm>
            <a:off x="6019800" y="609600"/>
            <a:ext cx="3124200" cy="5133713"/>
          </a:xfrm>
          <a:prstGeom prst="rect">
            <a:avLst/>
          </a:prstGeom>
          <a:noFill/>
          <a:ln>
            <a:noFill/>
          </a:ln>
        </p:spPr>
        <p:txBody>
          <a:bodyPr anchorCtr="0" anchor="t" bIns="45700" lIns="0" spcFirstLastPara="1" rIns="0" wrap="square" tIns="45700">
            <a:spAutoFit/>
          </a:bodyPr>
          <a:lstStyle/>
          <a:p>
            <a:pPr indent="0" lvl="1" marL="8255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Evite tomar observaciones en áreas protegidas del fuego, como detrás de un acantilado (A), o cerca de un gran cuerpo de agua (B), o a una distancia demasiado lejana del fuego (C) para ser representativa.</a:t>
            </a:r>
            <a:endParaRPr/>
          </a:p>
        </p:txBody>
      </p:sp>
      <p:sp>
        <p:nvSpPr>
          <p:cNvPr id="310" name="Google Shape;310;p24"/>
          <p:cNvSpPr txBox="1"/>
          <p:nvPr/>
        </p:nvSpPr>
        <p:spPr>
          <a:xfrm>
            <a:off x="4648200" y="3200400"/>
            <a:ext cx="514350" cy="641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chemeClr val="lt1"/>
                </a:solidFill>
                <a:latin typeface="Arial"/>
                <a:ea typeface="Arial"/>
                <a:cs typeface="Arial"/>
                <a:sym typeface="Arial"/>
              </a:rPr>
              <a:t>A</a:t>
            </a:r>
            <a:endParaRPr/>
          </a:p>
        </p:txBody>
      </p:sp>
      <p:sp>
        <p:nvSpPr>
          <p:cNvPr id="311" name="Google Shape;311;p24"/>
          <p:cNvSpPr txBox="1"/>
          <p:nvPr/>
        </p:nvSpPr>
        <p:spPr>
          <a:xfrm>
            <a:off x="1905000" y="4316413"/>
            <a:ext cx="514350" cy="641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chemeClr val="lt1"/>
                </a:solidFill>
                <a:latin typeface="Arial"/>
                <a:ea typeface="Arial"/>
                <a:cs typeface="Arial"/>
                <a:sym typeface="Arial"/>
              </a:rPr>
              <a:t>B</a:t>
            </a:r>
            <a:endParaRPr/>
          </a:p>
        </p:txBody>
      </p:sp>
      <p:sp>
        <p:nvSpPr>
          <p:cNvPr id="312" name="Google Shape;312;p24"/>
          <p:cNvSpPr txBox="1"/>
          <p:nvPr/>
        </p:nvSpPr>
        <p:spPr>
          <a:xfrm>
            <a:off x="5562600" y="5486400"/>
            <a:ext cx="514350" cy="641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chemeClr val="lt1"/>
                </a:solidFill>
                <a:latin typeface="Arial"/>
                <a:ea typeface="Arial"/>
                <a:cs typeface="Arial"/>
                <a:sym typeface="Arial"/>
              </a:rPr>
              <a:t>C</a:t>
            </a:r>
            <a:endParaRPr/>
          </a:p>
        </p:txBody>
      </p:sp>
      <p:sp>
        <p:nvSpPr>
          <p:cNvPr id="313" name="Google Shape;313;p24"/>
          <p:cNvSpPr/>
          <p:nvPr/>
        </p:nvSpPr>
        <p:spPr>
          <a:xfrm>
            <a:off x="5181600" y="5562600"/>
            <a:ext cx="381000" cy="381000"/>
          </a:xfrm>
          <a:prstGeom prst="ellipse">
            <a:avLst/>
          </a:prstGeom>
          <a:solidFill>
            <a:srgbClr val="FF0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314" name="Google Shape;314;p24"/>
          <p:cNvSpPr/>
          <p:nvPr/>
        </p:nvSpPr>
        <p:spPr>
          <a:xfrm>
            <a:off x="1524000" y="4419600"/>
            <a:ext cx="381000" cy="381000"/>
          </a:xfrm>
          <a:prstGeom prst="ellipse">
            <a:avLst/>
          </a:prstGeom>
          <a:solidFill>
            <a:srgbClr val="FF0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315" name="Google Shape;315;p24"/>
          <p:cNvSpPr/>
          <p:nvPr/>
        </p:nvSpPr>
        <p:spPr>
          <a:xfrm>
            <a:off x="4267200" y="3276600"/>
            <a:ext cx="381000" cy="381000"/>
          </a:xfrm>
          <a:prstGeom prst="ellipse">
            <a:avLst/>
          </a:prstGeom>
          <a:solidFill>
            <a:srgbClr val="FF0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500"/>
                                        <p:tgtEl>
                                          <p:spTgt spid="309"/>
                                        </p:tgtEl>
                                      </p:cBhvr>
                                    </p:animEffect>
                                  </p:childTnLst>
                                </p:cTn>
                              </p:par>
                              <p:par>
                                <p:cTn fill="hold" nodeType="with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500"/>
                                        <p:tgtEl>
                                          <p:spTgt spid="311"/>
                                        </p:tgtEl>
                                      </p:cBhvr>
                                    </p:animEffect>
                                  </p:childTnLst>
                                </p:cTn>
                              </p:par>
                              <p:par>
                                <p:cTn fill="hold" nodeType="with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500"/>
                                        <p:tgtEl>
                                          <p:spTgt spid="310"/>
                                        </p:tgtEl>
                                      </p:cBhvr>
                                    </p:animEffect>
                                  </p:childTnLst>
                                </p:cTn>
                              </p:par>
                              <p:par>
                                <p:cTn fill="hold" nodeType="with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pic>
        <p:nvPicPr>
          <p:cNvPr descr="Fire on the Ridge III" id="320" name="Google Shape;320;p25"/>
          <p:cNvPicPr preferRelativeResize="0"/>
          <p:nvPr>
            <p:ph idx="1" type="body"/>
          </p:nvPr>
        </p:nvPicPr>
        <p:blipFill rotWithShape="1">
          <a:blip r:embed="rId3">
            <a:alphaModFix/>
          </a:blip>
          <a:srcRect b="0" l="0" r="0" t="0"/>
          <a:stretch/>
        </p:blipFill>
        <p:spPr>
          <a:xfrm>
            <a:off x="76200" y="533400"/>
            <a:ext cx="5715000" cy="5943600"/>
          </a:xfrm>
          <a:prstGeom prst="rect">
            <a:avLst/>
          </a:prstGeom>
          <a:noFill/>
          <a:ln>
            <a:noFill/>
          </a:ln>
        </p:spPr>
      </p:pic>
      <p:sp>
        <p:nvSpPr>
          <p:cNvPr id="321" name="Google Shape;321;p25"/>
          <p:cNvSpPr txBox="1"/>
          <p:nvPr/>
        </p:nvSpPr>
        <p:spPr>
          <a:xfrm>
            <a:off x="5791200" y="1143000"/>
            <a:ext cx="3352800" cy="4081117"/>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Seleccione una ubicación </a:t>
            </a:r>
            <a:r>
              <a:rPr b="0" i="0" lang="es-MX" sz="3200" u="sng" cap="none" strike="noStrike">
                <a:solidFill>
                  <a:schemeClr val="lt1"/>
                </a:solidFill>
                <a:latin typeface="Arial Narrow"/>
                <a:ea typeface="Arial Narrow"/>
                <a:cs typeface="Arial Narrow"/>
                <a:sym typeface="Arial Narrow"/>
              </a:rPr>
              <a:t>segura</a:t>
            </a:r>
            <a:r>
              <a:rPr b="0" i="0" lang="es-MX" sz="3200" u="none" cap="none" strike="noStrike">
                <a:solidFill>
                  <a:schemeClr val="lt1"/>
                </a:solidFill>
                <a:latin typeface="Arial Narrow"/>
                <a:ea typeface="Arial Narrow"/>
                <a:cs typeface="Arial Narrow"/>
                <a:sym typeface="Arial Narrow"/>
              </a:rPr>
              <a:t>, preferiblemente en una elevación similar a la línea de fuego, o en un área que sea representativa de las condiciones en las que el fuego arderá.</a:t>
            </a:r>
            <a:r>
              <a:rPr b="0" i="0" lang="es-MX" sz="2800" u="none" cap="none" strike="noStrike">
                <a:solidFill>
                  <a:schemeClr val="lt1"/>
                </a:solidFill>
                <a:latin typeface="Arial Narrow"/>
                <a:ea typeface="Arial Narrow"/>
                <a:cs typeface="Arial Narrow"/>
                <a:sym typeface="Arial Narrow"/>
              </a:rPr>
              <a:t> </a:t>
            </a:r>
            <a:endParaRPr/>
          </a:p>
        </p:txBody>
      </p:sp>
      <p:sp>
        <p:nvSpPr>
          <p:cNvPr id="322" name="Google Shape;322;p25"/>
          <p:cNvSpPr/>
          <p:nvPr/>
        </p:nvSpPr>
        <p:spPr>
          <a:xfrm>
            <a:off x="5257800" y="3276600"/>
            <a:ext cx="457200" cy="457200"/>
          </a:xfrm>
          <a:prstGeom prst="ellipse">
            <a:avLst/>
          </a:prstGeom>
          <a:solidFill>
            <a:srgbClr val="FF0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323" name="Google Shape;323;p25"/>
          <p:cNvSpPr/>
          <p:nvPr/>
        </p:nvSpPr>
        <p:spPr>
          <a:xfrm>
            <a:off x="304800" y="2895600"/>
            <a:ext cx="457200" cy="457200"/>
          </a:xfrm>
          <a:prstGeom prst="ellipse">
            <a:avLst/>
          </a:prstGeom>
          <a:solidFill>
            <a:srgbClr val="FF0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324" name="Google Shape;324;p25"/>
          <p:cNvSpPr txBox="1"/>
          <p:nvPr/>
        </p:nvSpPr>
        <p:spPr>
          <a:xfrm>
            <a:off x="2083074" y="4648200"/>
            <a:ext cx="2372765" cy="138499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Sitios de</a:t>
            </a:r>
            <a:endParaRPr/>
          </a:p>
          <a:p>
            <a:pPr indent="0" lvl="0" marL="0" marR="0" rtl="0" algn="ctr">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observación</a:t>
            </a:r>
            <a:endParaRPr/>
          </a:p>
          <a:p>
            <a:pPr indent="0" lvl="0" marL="0" marR="0" rtl="0" algn="ctr">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representativos</a:t>
            </a:r>
            <a:endParaRPr/>
          </a:p>
        </p:txBody>
      </p:sp>
      <p:cxnSp>
        <p:nvCxnSpPr>
          <p:cNvPr id="325" name="Google Shape;325;p25"/>
          <p:cNvCxnSpPr/>
          <p:nvPr/>
        </p:nvCxnSpPr>
        <p:spPr>
          <a:xfrm flipH="1" rot="10800000">
            <a:off x="4267200" y="3733800"/>
            <a:ext cx="990600" cy="914400"/>
          </a:xfrm>
          <a:prstGeom prst="straightConnector1">
            <a:avLst/>
          </a:prstGeom>
          <a:noFill/>
          <a:ln cap="flat" cmpd="sng" w="95250">
            <a:solidFill>
              <a:srgbClr val="FF0000"/>
            </a:solidFill>
            <a:prstDash val="solid"/>
            <a:round/>
            <a:headEnd len="med" w="med" type="none"/>
            <a:tailEnd len="med" w="med" type="stealth"/>
          </a:ln>
        </p:spPr>
      </p:cxnSp>
      <p:cxnSp>
        <p:nvCxnSpPr>
          <p:cNvPr id="326" name="Google Shape;326;p25"/>
          <p:cNvCxnSpPr/>
          <p:nvPr/>
        </p:nvCxnSpPr>
        <p:spPr>
          <a:xfrm rot="10800000">
            <a:off x="762000" y="3352800"/>
            <a:ext cx="1447800" cy="1219200"/>
          </a:xfrm>
          <a:prstGeom prst="straightConnector1">
            <a:avLst/>
          </a:prstGeom>
          <a:noFill/>
          <a:ln cap="flat" cmpd="sng" w="111125">
            <a:solidFill>
              <a:srgbClr val="FF0000"/>
            </a:solidFill>
            <a:prstDash val="solid"/>
            <a:round/>
            <a:headEnd len="med" w="med" type="none"/>
            <a:tailEnd len="med" w="med" type="stealth"/>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4"/>
                                        </p:tgtEl>
                                        <p:attrNameLst>
                                          <p:attrName>style.visibility</p:attrName>
                                        </p:attrNameLst>
                                      </p:cBhvr>
                                      <p:to>
                                        <p:strVal val="visible"/>
                                      </p:to>
                                    </p:set>
                                    <p:anim calcmode="lin" valueType="num">
                                      <p:cBhvr additive="base">
                                        <p:cTn dur="500"/>
                                        <p:tgtEl>
                                          <p:spTgt spid="32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5"/>
                                        </p:tgtEl>
                                        <p:attrNameLst>
                                          <p:attrName>style.visibility</p:attrName>
                                        </p:attrNameLst>
                                      </p:cBhvr>
                                      <p:to>
                                        <p:strVal val="visible"/>
                                      </p:to>
                                    </p:set>
                                    <p:anim calcmode="lin" valueType="num">
                                      <p:cBhvr additive="base">
                                        <p:cTn dur="500"/>
                                        <p:tgtEl>
                                          <p:spTgt spid="32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6"/>
                                        </p:tgtEl>
                                        <p:attrNameLst>
                                          <p:attrName>style.visibility</p:attrName>
                                        </p:attrNameLst>
                                      </p:cBhvr>
                                      <p:to>
                                        <p:strVal val="visible"/>
                                      </p:to>
                                    </p:set>
                                    <p:anim calcmode="lin" valueType="num">
                                      <p:cBhvr additive="base">
                                        <p:cTn dur="500"/>
                                        <p:tgtEl>
                                          <p:spTgt spid="32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pic>
        <p:nvPicPr>
          <p:cNvPr descr="Small Wildfire on the Ridge" id="331" name="Google Shape;331;p26"/>
          <p:cNvPicPr preferRelativeResize="0"/>
          <p:nvPr>
            <p:ph idx="1" type="body"/>
          </p:nvPr>
        </p:nvPicPr>
        <p:blipFill rotWithShape="1">
          <a:blip r:embed="rId3">
            <a:alphaModFix/>
          </a:blip>
          <a:srcRect b="0" l="0" r="0" t="0"/>
          <a:stretch/>
        </p:blipFill>
        <p:spPr>
          <a:xfrm>
            <a:off x="152400" y="1143000"/>
            <a:ext cx="5562600" cy="5410200"/>
          </a:xfrm>
          <a:prstGeom prst="rect">
            <a:avLst/>
          </a:prstGeom>
          <a:noFill/>
          <a:ln>
            <a:noFill/>
          </a:ln>
        </p:spPr>
      </p:pic>
      <p:sp>
        <p:nvSpPr>
          <p:cNvPr id="332" name="Google Shape;332;p26"/>
          <p:cNvSpPr txBox="1"/>
          <p:nvPr/>
        </p:nvSpPr>
        <p:spPr>
          <a:xfrm>
            <a:off x="0" y="304800"/>
            <a:ext cx="9144000" cy="64611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rgbClr val="FFFF00"/>
                </a:solidFill>
                <a:latin typeface="Arial"/>
                <a:ea typeface="Arial"/>
                <a:cs typeface="Arial"/>
                <a:sym typeface="Arial"/>
              </a:rPr>
              <a:t> En incendios forestales pequeños</a:t>
            </a:r>
            <a:endParaRPr/>
          </a:p>
        </p:txBody>
      </p:sp>
      <p:sp>
        <p:nvSpPr>
          <p:cNvPr id="333" name="Google Shape;333;p26"/>
          <p:cNvSpPr txBox="1"/>
          <p:nvPr/>
        </p:nvSpPr>
        <p:spPr>
          <a:xfrm>
            <a:off x="5867400" y="1701800"/>
            <a:ext cx="3048000" cy="3582519"/>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2800" u="none" cap="none" strike="noStrike">
                <a:solidFill>
                  <a:schemeClr val="lt1"/>
                </a:solidFill>
                <a:latin typeface="Arial Narrow"/>
                <a:ea typeface="Arial Narrow"/>
                <a:cs typeface="Arial Narrow"/>
                <a:sym typeface="Arial Narrow"/>
              </a:rPr>
              <a:t>Un sólo observador puede ser todo lo que se necesite cuando el terreno es bastante uniforme, y/o cuando los combustibles son ligeros o están ampliamente dispersos. </a:t>
            </a:r>
            <a:endParaRPr/>
          </a:p>
        </p:txBody>
      </p:sp>
      <p:sp>
        <p:nvSpPr>
          <p:cNvPr id="334" name="Google Shape;334;p26"/>
          <p:cNvSpPr/>
          <p:nvPr/>
        </p:nvSpPr>
        <p:spPr>
          <a:xfrm>
            <a:off x="5181600" y="2209800"/>
            <a:ext cx="304800" cy="304800"/>
          </a:xfrm>
          <a:prstGeom prst="ellipse">
            <a:avLst/>
          </a:prstGeom>
          <a:solidFill>
            <a:srgbClr val="FF0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335" name="Google Shape;335;p26"/>
          <p:cNvSpPr txBox="1"/>
          <p:nvPr/>
        </p:nvSpPr>
        <p:spPr>
          <a:xfrm>
            <a:off x="3810000" y="1371600"/>
            <a:ext cx="1962150" cy="8302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400" u="none" cap="none" strike="noStrike">
                <a:solidFill>
                  <a:schemeClr val="dk1"/>
                </a:solidFill>
                <a:latin typeface="Arial Narrow"/>
                <a:ea typeface="Arial Narrow"/>
                <a:cs typeface="Arial Narrow"/>
                <a:sym typeface="Arial Narrow"/>
              </a:rPr>
              <a:t>    Observador</a:t>
            </a:r>
            <a:endParaRPr/>
          </a:p>
          <a:p>
            <a:pPr indent="0" lvl="0" marL="0" marR="0" rtl="0" algn="ctr">
              <a:spcBef>
                <a:spcPts val="0"/>
              </a:spcBef>
              <a:spcAft>
                <a:spcPts val="0"/>
              </a:spcAft>
              <a:buNone/>
            </a:pPr>
            <a:r>
              <a:rPr b="1" i="0" lang="es-MX" sz="2400" u="none" cap="none" strike="noStrike">
                <a:solidFill>
                  <a:schemeClr val="dk1"/>
                </a:solidFill>
                <a:latin typeface="Arial Narrow"/>
                <a:ea typeface="Arial Narrow"/>
                <a:cs typeface="Arial Narrow"/>
                <a:sym typeface="Arial Narrow"/>
              </a:rPr>
              <a:t>de campo</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500"/>
                                        <p:tgtEl>
                                          <p:spTgt spid="3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27"/>
          <p:cNvSpPr txBox="1"/>
          <p:nvPr/>
        </p:nvSpPr>
        <p:spPr>
          <a:xfrm>
            <a:off x="5562600" y="990600"/>
            <a:ext cx="3581400" cy="4081117"/>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A menudo en terreno y/o combustibles complejos</a:t>
            </a:r>
            <a:endParaRPr/>
          </a:p>
          <a:p>
            <a:pPr indent="-342900" lvl="0" marL="34290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o peligrosos,</a:t>
            </a:r>
            <a:endParaRPr/>
          </a:p>
          <a:p>
            <a:pPr indent="-342900" lvl="0" marL="34290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varios observadores</a:t>
            </a:r>
            <a:endParaRPr/>
          </a:p>
          <a:p>
            <a:pPr indent="-342900" lvl="0" marL="34290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deben ser</a:t>
            </a:r>
            <a:endParaRPr/>
          </a:p>
          <a:p>
            <a:pPr indent="-342900" lvl="0" marL="342900" marR="0" rtl="0" algn="ctr">
              <a:lnSpc>
                <a:spcPct val="90000"/>
              </a:lnSpc>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ubicados en las áreas problemáticas alrededor del fuego.</a:t>
            </a:r>
            <a:endParaRPr/>
          </a:p>
        </p:txBody>
      </p:sp>
      <p:sp>
        <p:nvSpPr>
          <p:cNvPr id="341" name="Google Shape;341;p27"/>
          <p:cNvSpPr txBox="1"/>
          <p:nvPr/>
        </p:nvSpPr>
        <p:spPr>
          <a:xfrm>
            <a:off x="685800" y="192088"/>
            <a:ext cx="7924800" cy="6461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rgbClr val="FFFF00"/>
                </a:solidFill>
                <a:latin typeface="Arial"/>
                <a:ea typeface="Arial"/>
                <a:cs typeface="Arial"/>
                <a:sym typeface="Arial"/>
              </a:rPr>
              <a:t>En incendios forestales grandes</a:t>
            </a:r>
            <a:endParaRPr/>
          </a:p>
        </p:txBody>
      </p:sp>
      <p:pic>
        <p:nvPicPr>
          <p:cNvPr descr="Haymen Crowning Fire 1" id="342" name="Google Shape;342;p27"/>
          <p:cNvPicPr preferRelativeResize="0"/>
          <p:nvPr>
            <p:ph idx="1" type="body"/>
          </p:nvPr>
        </p:nvPicPr>
        <p:blipFill rotWithShape="1">
          <a:blip r:embed="rId3">
            <a:alphaModFix/>
          </a:blip>
          <a:srcRect b="0" l="0" r="0" t="0"/>
          <a:stretch/>
        </p:blipFill>
        <p:spPr>
          <a:xfrm>
            <a:off x="76200" y="1143000"/>
            <a:ext cx="5486400" cy="5334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40"/>
                                        </p:tgtEl>
                                        <p:attrNameLst>
                                          <p:attrName>style.visibility</p:attrName>
                                        </p:attrNameLst>
                                      </p:cBhvr>
                                      <p:to>
                                        <p:strVal val="visible"/>
                                      </p:to>
                                    </p:set>
                                    <p:animEffect filter="fade" transition="in">
                                      <p:cBhvr>
                                        <p:cTn dur="500"/>
                                        <p:tgtEl>
                                          <p:spTgt spid="3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28"/>
          <p:cNvSpPr txBox="1"/>
          <p:nvPr/>
        </p:nvSpPr>
        <p:spPr>
          <a:xfrm>
            <a:off x="579438" y="457200"/>
            <a:ext cx="8077200" cy="2585323"/>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600" u="none" cap="none" strike="noStrike">
                <a:solidFill>
                  <a:schemeClr val="lt1"/>
                </a:solidFill>
                <a:latin typeface="Arial Narrow"/>
                <a:ea typeface="Arial Narrow"/>
                <a:cs typeface="Arial Narrow"/>
                <a:sym typeface="Arial Narrow"/>
              </a:rPr>
              <a:t>Cuando una o más de éstas condiciones meteorológicas críticas son pronosticadas para desarrollarse o empeorar,</a:t>
            </a:r>
            <a:endParaRPr/>
          </a:p>
          <a:p>
            <a:pPr indent="0" lvl="0" marL="0" marR="0" rtl="0" algn="ctr">
              <a:lnSpc>
                <a:spcPct val="90000"/>
              </a:lnSpc>
              <a:spcBef>
                <a:spcPts val="0"/>
              </a:spcBef>
              <a:spcAft>
                <a:spcPts val="0"/>
              </a:spcAft>
              <a:buNone/>
            </a:pPr>
            <a:r>
              <a:rPr b="0" i="0" lang="es-MX" sz="3600" u="none" cap="none" strike="noStrike">
                <a:solidFill>
                  <a:schemeClr val="lt1"/>
                </a:solidFill>
                <a:latin typeface="Arial Narrow"/>
                <a:ea typeface="Arial Narrow"/>
                <a:cs typeface="Arial Narrow"/>
                <a:sym typeface="Arial Narrow"/>
              </a:rPr>
              <a:t>creando potencialmente graves problemas de control y seguridad…</a:t>
            </a:r>
            <a:r>
              <a:rPr b="1" i="0" lang="es-MX" sz="3600" u="none" cap="none" strike="noStrike">
                <a:solidFill>
                  <a:schemeClr val="lt1"/>
                </a:solidFill>
                <a:latin typeface="Arial Narrow"/>
                <a:ea typeface="Arial Narrow"/>
                <a:cs typeface="Arial Narrow"/>
                <a:sym typeface="Arial Narrow"/>
              </a:rPr>
              <a:t> </a:t>
            </a:r>
            <a:endParaRPr/>
          </a:p>
        </p:txBody>
      </p:sp>
      <p:sp>
        <p:nvSpPr>
          <p:cNvPr id="348" name="Google Shape;348;p28"/>
          <p:cNvSpPr txBox="1"/>
          <p:nvPr/>
        </p:nvSpPr>
        <p:spPr>
          <a:xfrm>
            <a:off x="990600" y="3962400"/>
            <a:ext cx="7254875" cy="1643527"/>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600" u="none" cap="none" strike="noStrike">
                <a:solidFill>
                  <a:schemeClr val="lt1"/>
                </a:solidFill>
                <a:latin typeface="Arial Narrow"/>
                <a:ea typeface="Arial Narrow"/>
                <a:cs typeface="Arial Narrow"/>
                <a:sym typeface="Arial Narrow"/>
              </a:rPr>
              <a:t>…sería prudente establecer una</a:t>
            </a:r>
            <a:endParaRPr/>
          </a:p>
          <a:p>
            <a:pPr indent="0" lvl="0" marL="0" marR="0" rtl="0" algn="ctr">
              <a:lnSpc>
                <a:spcPct val="90000"/>
              </a:lnSpc>
              <a:spcBef>
                <a:spcPts val="0"/>
              </a:spcBef>
              <a:spcAft>
                <a:spcPts val="0"/>
              </a:spcAft>
              <a:buNone/>
            </a:pPr>
            <a:r>
              <a:rPr b="0" i="0" lang="es-MX" sz="4000" u="none" cap="none" strike="noStrike">
                <a:solidFill>
                  <a:srgbClr val="FFFF00"/>
                </a:solidFill>
                <a:latin typeface="Arial Narrow"/>
                <a:ea typeface="Arial Narrow"/>
                <a:cs typeface="Arial Narrow"/>
                <a:sym typeface="Arial Narrow"/>
              </a:rPr>
              <a:t>vigilancia meteorológica de seguridad</a:t>
            </a:r>
            <a:endParaRPr/>
          </a:p>
          <a:p>
            <a:pPr indent="0" lvl="0" marL="0" marR="0" rtl="0" algn="ctr">
              <a:lnSpc>
                <a:spcPct val="90000"/>
              </a:lnSpc>
              <a:spcBef>
                <a:spcPts val="0"/>
              </a:spcBef>
              <a:spcAft>
                <a:spcPts val="0"/>
              </a:spcAft>
              <a:buNone/>
            </a:pPr>
            <a:r>
              <a:rPr b="0" i="0" lang="es-MX" sz="3600" u="none" cap="none" strike="noStrike">
                <a:solidFill>
                  <a:schemeClr val="lt1"/>
                </a:solidFill>
                <a:latin typeface="Arial Narrow"/>
                <a:ea typeface="Arial Narrow"/>
                <a:cs typeface="Arial Narrow"/>
                <a:sym typeface="Arial Narrow"/>
              </a:rPr>
              <a:t>en el fuego.</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48"/>
                                        </p:tgtEl>
                                        <p:attrNameLst>
                                          <p:attrName>style.visibility</p:attrName>
                                        </p:attrNameLst>
                                      </p:cBhvr>
                                      <p:to>
                                        <p:strVal val="visible"/>
                                      </p:to>
                                    </p:set>
                                    <p:anim calcmode="lin" valueType="num">
                                      <p:cBhvr additive="base">
                                        <p:cTn dur="500"/>
                                        <p:tgtEl>
                                          <p:spTgt spid="348"/>
                                        </p:tgtEl>
                                        <p:attrNameLst>
                                          <p:attrName>ppt_w</p:attrName>
                                        </p:attrNameLst>
                                      </p:cBhvr>
                                      <p:tavLst>
                                        <p:tav fmla="" tm="0">
                                          <p:val>
                                            <p:strVal val="0"/>
                                          </p:val>
                                        </p:tav>
                                        <p:tav fmla="" tm="100000">
                                          <p:val>
                                            <p:strVal val="#ppt_w"/>
                                          </p:val>
                                        </p:tav>
                                      </p:tavLst>
                                    </p:anim>
                                    <p:anim calcmode="lin" valueType="num">
                                      <p:cBhvr additive="base">
                                        <p:cTn dur="500"/>
                                        <p:tgtEl>
                                          <p:spTgt spid="34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pic>
        <p:nvPicPr>
          <p:cNvPr descr="Security Watch Side View" id="353" name="Google Shape;353;p29"/>
          <p:cNvPicPr preferRelativeResize="0"/>
          <p:nvPr>
            <p:ph idx="1" type="body"/>
          </p:nvPr>
        </p:nvPicPr>
        <p:blipFill rotWithShape="1">
          <a:blip r:embed="rId3">
            <a:alphaModFix/>
          </a:blip>
          <a:srcRect b="0" l="0" r="0" t="0"/>
          <a:stretch/>
        </p:blipFill>
        <p:spPr>
          <a:xfrm>
            <a:off x="0" y="0"/>
            <a:ext cx="4648200" cy="3200400"/>
          </a:xfrm>
          <a:prstGeom prst="rect">
            <a:avLst/>
          </a:prstGeom>
          <a:noFill/>
          <a:ln>
            <a:noFill/>
          </a:ln>
        </p:spPr>
      </p:pic>
      <p:pic>
        <p:nvPicPr>
          <p:cNvPr descr="Security Watch Front View" id="354" name="Google Shape;354;p29"/>
          <p:cNvPicPr preferRelativeResize="0"/>
          <p:nvPr>
            <p:ph idx="2" type="body"/>
          </p:nvPr>
        </p:nvPicPr>
        <p:blipFill rotWithShape="1">
          <a:blip r:embed="rId4">
            <a:alphaModFix/>
          </a:blip>
          <a:srcRect b="0" l="0" r="0" t="0"/>
          <a:stretch/>
        </p:blipFill>
        <p:spPr>
          <a:xfrm>
            <a:off x="4648200" y="0"/>
            <a:ext cx="4495800" cy="3200400"/>
          </a:xfrm>
          <a:prstGeom prst="rect">
            <a:avLst/>
          </a:prstGeom>
          <a:noFill/>
          <a:ln>
            <a:noFill/>
          </a:ln>
        </p:spPr>
      </p:pic>
      <p:sp>
        <p:nvSpPr>
          <p:cNvPr id="355" name="Google Shape;355;p29"/>
          <p:cNvSpPr txBox="1"/>
          <p:nvPr/>
        </p:nvSpPr>
        <p:spPr>
          <a:xfrm>
            <a:off x="0" y="3200400"/>
            <a:ext cx="9144000"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chemeClr val="lt1"/>
                </a:solidFill>
                <a:latin typeface="Arial"/>
                <a:ea typeface="Arial"/>
                <a:cs typeface="Arial"/>
                <a:sym typeface="Arial"/>
              </a:rPr>
              <a:t> </a:t>
            </a:r>
            <a:r>
              <a:rPr b="1" i="0" lang="es-MX" sz="3400" u="none" cap="none" strike="noStrike">
                <a:solidFill>
                  <a:srgbClr val="FFFF00"/>
                </a:solidFill>
                <a:latin typeface="Arial"/>
                <a:ea typeface="Arial"/>
                <a:cs typeface="Arial"/>
                <a:sym typeface="Arial"/>
              </a:rPr>
              <a:t>Vigilancia meteorológica de seguridad</a:t>
            </a:r>
            <a:endParaRPr/>
          </a:p>
        </p:txBody>
      </p:sp>
      <p:sp>
        <p:nvSpPr>
          <p:cNvPr id="356" name="Google Shape;356;p29"/>
          <p:cNvSpPr txBox="1"/>
          <p:nvPr/>
        </p:nvSpPr>
        <p:spPr>
          <a:xfrm>
            <a:off x="304800" y="4032250"/>
            <a:ext cx="8534400" cy="2499146"/>
          </a:xfrm>
          <a:prstGeom prst="rect">
            <a:avLst/>
          </a:prstGeom>
          <a:noFill/>
          <a:ln>
            <a:noFill/>
          </a:ln>
        </p:spPr>
        <p:txBody>
          <a:bodyPr anchorCtr="0" anchor="t" bIns="45700" lIns="91425" spcFirstLastPara="1" rIns="91425" wrap="square" tIns="45700">
            <a:spAutoFit/>
          </a:bodyPr>
          <a:lstStyle/>
          <a:p>
            <a:pPr indent="-179388" lvl="0" marL="179388" marR="0" rtl="0" algn="just">
              <a:lnSpc>
                <a:spcPct val="85000"/>
              </a:lnSpc>
              <a:spcBef>
                <a:spcPts val="0"/>
              </a:spcBef>
              <a:spcAft>
                <a:spcPts val="0"/>
              </a:spcAft>
              <a:buClr>
                <a:schemeClr val="lt1"/>
              </a:buClr>
              <a:buSzPts val="2300"/>
              <a:buFont typeface="Arial"/>
              <a:buChar char="•"/>
            </a:pPr>
            <a:r>
              <a:rPr b="0" i="0" lang="es-MX" sz="2300" u="none" cap="none" strike="noStrike">
                <a:solidFill>
                  <a:schemeClr val="lt1"/>
                </a:solidFill>
                <a:latin typeface="Arial"/>
                <a:ea typeface="Arial"/>
                <a:cs typeface="Arial"/>
                <a:sym typeface="Arial"/>
              </a:rPr>
              <a:t>Una</a:t>
            </a:r>
            <a:r>
              <a:rPr b="0" i="0" lang="es-MX" sz="2300" u="none" cap="none" strike="noStrike">
                <a:solidFill>
                  <a:srgbClr val="FFFF00"/>
                </a:solidFill>
                <a:latin typeface="Arial"/>
                <a:ea typeface="Arial"/>
                <a:cs typeface="Arial"/>
                <a:sym typeface="Arial"/>
              </a:rPr>
              <a:t> </a:t>
            </a:r>
            <a:r>
              <a:rPr b="0" i="0" lang="es-MX" sz="2300" u="sng" cap="none" strike="noStrike">
                <a:solidFill>
                  <a:srgbClr val="FFEE0B"/>
                </a:solidFill>
                <a:latin typeface="Arial"/>
                <a:ea typeface="Arial"/>
                <a:cs typeface="Arial"/>
                <a:sym typeface="Arial"/>
              </a:rPr>
              <a:t>vigilancia meteorológica de seguridad </a:t>
            </a:r>
            <a:r>
              <a:rPr b="0" i="0" lang="es-MX" sz="2300" u="none" cap="none" strike="noStrike">
                <a:solidFill>
                  <a:schemeClr val="lt1"/>
                </a:solidFill>
                <a:latin typeface="Arial"/>
                <a:ea typeface="Arial"/>
                <a:cs typeface="Arial"/>
                <a:sym typeface="Arial"/>
              </a:rPr>
              <a:t>requiere que uno o más observadores sean colocados en lugares estratégicos alrededor del fuego para detectar y advertir de cambios meteorológicos críticos inminentes. Estos observadores deben tener una visión, sin obstáculos, de las condiciones cambiantes de tiempo atmosférico y comportamiento del fuego, y ser capaces de comunicarse rápidamente con el comandante del incendio y el resto del personal de campo.</a:t>
            </a:r>
            <a:endParaRPr b="0" i="0" sz="2300" u="none" cap="none" strike="noStrike">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4" name="Shape 114"/>
        <p:cNvGrpSpPr/>
        <p:nvPr/>
      </p:nvGrpSpPr>
      <p:grpSpPr>
        <a:xfrm>
          <a:off x="0" y="0"/>
          <a:ext cx="0" cy="0"/>
          <a:chOff x="0" y="0"/>
          <a:chExt cx="0" cy="0"/>
        </a:xfrm>
      </p:grpSpPr>
      <p:sp>
        <p:nvSpPr>
          <p:cNvPr id="115" name="Google Shape;115;p3"/>
          <p:cNvSpPr txBox="1"/>
          <p:nvPr/>
        </p:nvSpPr>
        <p:spPr>
          <a:xfrm>
            <a:off x="304799" y="609600"/>
            <a:ext cx="8686801" cy="286232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6000" u="none" cap="none" strike="noStrike">
                <a:solidFill>
                  <a:schemeClr val="lt1"/>
                </a:solidFill>
                <a:latin typeface="Arial Narrow"/>
                <a:ea typeface="Arial Narrow"/>
                <a:cs typeface="Arial Narrow"/>
                <a:sym typeface="Arial Narrow"/>
              </a:rPr>
              <a:t>Observaciones meteorológicas</a:t>
            </a:r>
            <a:endParaRPr/>
          </a:p>
          <a:p>
            <a:pPr indent="0" lvl="0" marL="0" marR="0" rtl="0" algn="ctr">
              <a:spcBef>
                <a:spcPts val="0"/>
              </a:spcBef>
              <a:spcAft>
                <a:spcPts val="0"/>
              </a:spcAft>
              <a:buNone/>
            </a:pPr>
            <a:r>
              <a:rPr b="1" i="0" lang="es-MX" sz="6000" u="none" cap="none" strike="noStrike">
                <a:solidFill>
                  <a:schemeClr val="lt1"/>
                </a:solidFill>
                <a:latin typeface="Arial Narrow"/>
                <a:ea typeface="Arial Narrow"/>
                <a:cs typeface="Arial Narrow"/>
                <a:sym typeface="Arial Narrow"/>
              </a:rPr>
              <a:t>en el terreno</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30"/>
          <p:cNvSpPr txBox="1"/>
          <p:nvPr/>
        </p:nvSpPr>
        <p:spPr>
          <a:xfrm>
            <a:off x="609600" y="381000"/>
            <a:ext cx="80772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4000" u="none" cap="none" strike="noStrike">
                <a:solidFill>
                  <a:srgbClr val="FFFF00"/>
                </a:solidFill>
                <a:latin typeface="Arial"/>
                <a:ea typeface="Arial"/>
                <a:cs typeface="Arial"/>
                <a:sym typeface="Arial"/>
              </a:rPr>
              <a:t>Mientras esté en un incendio forestal o una quema prescrita</a:t>
            </a:r>
            <a:endParaRPr b="1" i="0" sz="4000" u="none" cap="none" strike="noStrike">
              <a:solidFill>
                <a:srgbClr val="FFFF00"/>
              </a:solidFill>
              <a:latin typeface="Arial"/>
              <a:ea typeface="Arial"/>
              <a:cs typeface="Arial"/>
              <a:sym typeface="Arial"/>
            </a:endParaRPr>
          </a:p>
        </p:txBody>
      </p:sp>
      <p:sp>
        <p:nvSpPr>
          <p:cNvPr id="362" name="Google Shape;362;p30"/>
          <p:cNvSpPr txBox="1"/>
          <p:nvPr/>
        </p:nvSpPr>
        <p:spPr>
          <a:xfrm>
            <a:off x="914400" y="2057400"/>
            <a:ext cx="7696200" cy="206210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s-MX" sz="3200" u="sng" cap="none" strike="noStrike">
                <a:solidFill>
                  <a:schemeClr val="lt1"/>
                </a:solidFill>
                <a:latin typeface="Arial Narrow"/>
                <a:ea typeface="Arial Narrow"/>
                <a:cs typeface="Arial Narrow"/>
                <a:sym typeface="Arial Narrow"/>
              </a:rPr>
              <a:t>Siempre</a:t>
            </a:r>
            <a:r>
              <a:rPr b="0" i="0" lang="es-MX" sz="3200" u="none" cap="none" strike="noStrike">
                <a:solidFill>
                  <a:schemeClr val="lt1"/>
                </a:solidFill>
                <a:latin typeface="Arial Narrow"/>
                <a:ea typeface="Arial Narrow"/>
                <a:cs typeface="Arial Narrow"/>
                <a:sym typeface="Arial Narrow"/>
              </a:rPr>
              <a:t> anticipe un cambio repentino en el tiempo atmosférico y el comportamiento del fuego, y esté preparado para responder rápida y eficazmente a estos cambios.</a:t>
            </a:r>
            <a:endParaRPr/>
          </a:p>
        </p:txBody>
      </p:sp>
      <p:sp>
        <p:nvSpPr>
          <p:cNvPr id="363" name="Google Shape;363;p30"/>
          <p:cNvSpPr txBox="1"/>
          <p:nvPr/>
        </p:nvSpPr>
        <p:spPr>
          <a:xfrm>
            <a:off x="911225" y="4267200"/>
            <a:ext cx="7620000" cy="206210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s-MX" sz="3200" u="none" cap="none" strike="noStrike">
                <a:solidFill>
                  <a:schemeClr val="lt1"/>
                </a:solidFill>
                <a:latin typeface="Arial Narrow"/>
                <a:ea typeface="Arial Narrow"/>
                <a:cs typeface="Arial Narrow"/>
                <a:sym typeface="Arial Narrow"/>
              </a:rPr>
              <a:t>Un cambio repentino en el tiempo atmosférico puede crear un peligroso, si no es que mortal, comportamiento del fuego, ¡a veces en cuestión de unos cuantos minutos!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gtEl>
                                        <p:attrNameLst>
                                          <p:attrName>style.visibility</p:attrName>
                                        </p:attrNameLst>
                                      </p:cBhvr>
                                      <p:to>
                                        <p:strVal val="visible"/>
                                      </p:to>
                                    </p:set>
                                    <p:animEffect filter="fade" transition="in">
                                      <p:cBhvr>
                                        <p:cTn dur="500"/>
                                        <p:tgtEl>
                                          <p:spTgt spid="3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3"/>
                                        </p:tgtEl>
                                        <p:attrNameLst>
                                          <p:attrName>style.visibility</p:attrName>
                                        </p:attrNameLst>
                                      </p:cBhvr>
                                      <p:to>
                                        <p:strVal val="visible"/>
                                      </p:to>
                                    </p:set>
                                    <p:animEffect filter="fade" transition="in">
                                      <p:cBhvr>
                                        <p:cTn dur="500"/>
                                        <p:tgtEl>
                                          <p:spTgt spid="3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1"/>
          <p:cNvSpPr txBox="1"/>
          <p:nvPr/>
        </p:nvSpPr>
        <p:spPr>
          <a:xfrm>
            <a:off x="381000" y="990600"/>
            <a:ext cx="8305800" cy="1421928"/>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No espere tener acceso a</a:t>
            </a:r>
            <a:endParaRPr/>
          </a:p>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los últimos pronósticos meteorológico de fuego, advertencias u observaciones. </a:t>
            </a:r>
            <a:endParaRPr/>
          </a:p>
        </p:txBody>
      </p:sp>
      <p:sp>
        <p:nvSpPr>
          <p:cNvPr id="369" name="Google Shape;369;p31"/>
          <p:cNvSpPr txBox="1"/>
          <p:nvPr/>
        </p:nvSpPr>
        <p:spPr>
          <a:xfrm>
            <a:off x="533400" y="3163888"/>
            <a:ext cx="8001000" cy="2419124"/>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Por lo tanto, depende de </a:t>
            </a:r>
            <a:endParaRPr/>
          </a:p>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 </a:t>
            </a:r>
            <a:r>
              <a:rPr b="0" i="1" lang="es-MX" sz="4000" u="sng" cap="none" strike="noStrike">
                <a:solidFill>
                  <a:srgbClr val="FFFF05"/>
                </a:solidFill>
                <a:latin typeface="Arial"/>
                <a:ea typeface="Arial"/>
                <a:cs typeface="Arial"/>
                <a:sym typeface="Arial"/>
              </a:rPr>
              <a:t>USTED</a:t>
            </a:r>
            <a:endParaRPr/>
          </a:p>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mantener una vigilancia meteorológica básica para su seguridad</a:t>
            </a:r>
            <a:endParaRPr/>
          </a:p>
          <a:p>
            <a:pPr indent="0" lvl="0" marL="0" marR="0" rtl="0" algn="ctr">
              <a:lnSpc>
                <a:spcPct val="90000"/>
              </a:lnSpc>
              <a:spcBef>
                <a:spcPts val="0"/>
              </a:spcBef>
              <a:spcAft>
                <a:spcPts val="0"/>
              </a:spcAft>
              <a:buNone/>
            </a:pPr>
            <a:r>
              <a:rPr b="0" i="0" lang="es-MX" sz="3200" u="none" cap="none" strike="noStrike">
                <a:solidFill>
                  <a:schemeClr val="lt1"/>
                </a:solidFill>
                <a:latin typeface="Arial"/>
                <a:ea typeface="Arial"/>
                <a:cs typeface="Arial"/>
                <a:sym typeface="Arial"/>
              </a:rPr>
              <a:t>y la seguridad de los que lo rodean.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500"/>
                                        <p:tgtEl>
                                          <p:spTgt spid="3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000"/>
                                        <p:tgtEl>
                                          <p:spTgt spid="3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2"/>
          <p:cNvSpPr txBox="1"/>
          <p:nvPr/>
        </p:nvSpPr>
        <p:spPr>
          <a:xfrm>
            <a:off x="5630332" y="1371600"/>
            <a:ext cx="3581400" cy="230832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rgbClr val="FFFF00"/>
                </a:solidFill>
                <a:latin typeface="Arial"/>
                <a:ea typeface="Arial"/>
                <a:cs typeface="Arial"/>
                <a:sym typeface="Arial"/>
              </a:rPr>
              <a:t>Tomando</a:t>
            </a:r>
            <a:endParaRPr/>
          </a:p>
          <a:p>
            <a:pPr indent="0" lvl="0" marL="0" marR="0" rtl="0" algn="ctr">
              <a:spcBef>
                <a:spcPts val="0"/>
              </a:spcBef>
              <a:spcAft>
                <a:spcPts val="0"/>
              </a:spcAft>
              <a:buNone/>
            </a:pPr>
            <a:r>
              <a:rPr b="1" i="0" lang="es-MX" sz="3600" u="none" cap="none" strike="noStrike">
                <a:solidFill>
                  <a:srgbClr val="FFFF00"/>
                </a:solidFill>
                <a:latin typeface="Arial"/>
                <a:ea typeface="Arial"/>
                <a:cs typeface="Arial"/>
                <a:sym typeface="Arial"/>
              </a:rPr>
              <a:t>observaciones</a:t>
            </a:r>
            <a:endParaRPr/>
          </a:p>
          <a:p>
            <a:pPr indent="0" lvl="0" marL="0" marR="0" rtl="0" algn="ctr">
              <a:spcBef>
                <a:spcPts val="0"/>
              </a:spcBef>
              <a:spcAft>
                <a:spcPts val="0"/>
              </a:spcAft>
              <a:buNone/>
            </a:pPr>
            <a:r>
              <a:rPr b="1" i="0" lang="es-MX" sz="3600" u="none" cap="none" strike="noStrike">
                <a:solidFill>
                  <a:srgbClr val="FFFF00"/>
                </a:solidFill>
                <a:latin typeface="Arial"/>
                <a:ea typeface="Arial"/>
                <a:cs typeface="Arial"/>
                <a:sym typeface="Arial"/>
              </a:rPr>
              <a:t>meteorológicas</a:t>
            </a:r>
            <a:endParaRPr/>
          </a:p>
          <a:p>
            <a:pPr indent="0" lvl="0" marL="0" marR="0" rtl="0" algn="ctr">
              <a:spcBef>
                <a:spcPts val="0"/>
              </a:spcBef>
              <a:spcAft>
                <a:spcPts val="0"/>
              </a:spcAft>
              <a:buNone/>
            </a:pPr>
            <a:r>
              <a:rPr b="1" i="0" lang="es-MX" sz="3600" u="none" cap="none" strike="noStrike">
                <a:solidFill>
                  <a:srgbClr val="FFFF00"/>
                </a:solidFill>
                <a:latin typeface="Arial"/>
                <a:ea typeface="Arial"/>
                <a:cs typeface="Arial"/>
                <a:sym typeface="Arial"/>
              </a:rPr>
              <a:t>en el campo</a:t>
            </a:r>
            <a:endParaRPr b="1" i="0" sz="3600" u="none" cap="none" strike="noStrike">
              <a:solidFill>
                <a:srgbClr val="FFFF00"/>
              </a:solidFill>
              <a:latin typeface="Arial"/>
              <a:ea typeface="Arial"/>
              <a:cs typeface="Arial"/>
              <a:sym typeface="Arial"/>
            </a:endParaRPr>
          </a:p>
        </p:txBody>
      </p:sp>
      <p:pic>
        <p:nvPicPr>
          <p:cNvPr descr="Observing on the Fireline 3" id="375" name="Google Shape;375;p32"/>
          <p:cNvPicPr preferRelativeResize="0"/>
          <p:nvPr>
            <p:ph idx="1" type="body"/>
          </p:nvPr>
        </p:nvPicPr>
        <p:blipFill rotWithShape="1">
          <a:blip r:embed="rId3">
            <a:alphaModFix/>
          </a:blip>
          <a:srcRect b="0" l="0" r="0" t="0"/>
          <a:stretch/>
        </p:blipFill>
        <p:spPr>
          <a:xfrm>
            <a:off x="304800" y="457200"/>
            <a:ext cx="5410200" cy="59436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pic>
        <p:nvPicPr>
          <p:cNvPr descr="Mayfield reading spot weather" id="380" name="Google Shape;380;p33"/>
          <p:cNvPicPr preferRelativeResize="0"/>
          <p:nvPr>
            <p:ph idx="1" type="body"/>
          </p:nvPr>
        </p:nvPicPr>
        <p:blipFill rotWithShape="1">
          <a:blip r:embed="rId3">
            <a:alphaModFix/>
          </a:blip>
          <a:srcRect b="0" l="0" r="0" t="0"/>
          <a:stretch/>
        </p:blipFill>
        <p:spPr>
          <a:xfrm>
            <a:off x="4572000" y="0"/>
            <a:ext cx="4572000" cy="3352800"/>
          </a:xfrm>
          <a:prstGeom prst="rect">
            <a:avLst/>
          </a:prstGeom>
          <a:noFill/>
          <a:ln>
            <a:noFill/>
          </a:ln>
        </p:spPr>
      </p:pic>
      <p:pic>
        <p:nvPicPr>
          <p:cNvPr descr="IMET using Hand Held Meter" id="381" name="Google Shape;381;p33"/>
          <p:cNvPicPr preferRelativeResize="0"/>
          <p:nvPr>
            <p:ph idx="2" type="body"/>
          </p:nvPr>
        </p:nvPicPr>
        <p:blipFill rotWithShape="1">
          <a:blip r:embed="rId4">
            <a:alphaModFix/>
          </a:blip>
          <a:srcRect b="0" l="0" r="0" t="0"/>
          <a:stretch/>
        </p:blipFill>
        <p:spPr>
          <a:xfrm>
            <a:off x="0" y="3409950"/>
            <a:ext cx="4572000" cy="3448050"/>
          </a:xfrm>
          <a:prstGeom prst="rect">
            <a:avLst/>
          </a:prstGeom>
          <a:noFill/>
          <a:ln>
            <a:noFill/>
          </a:ln>
        </p:spPr>
      </p:pic>
      <p:sp>
        <p:nvSpPr>
          <p:cNvPr id="382" name="Google Shape;382;p33"/>
          <p:cNvSpPr txBox="1"/>
          <p:nvPr/>
        </p:nvSpPr>
        <p:spPr>
          <a:xfrm>
            <a:off x="25400" y="0"/>
            <a:ext cx="4546600" cy="3391698"/>
          </a:xfrm>
          <a:prstGeom prst="rect">
            <a:avLst/>
          </a:prstGeom>
          <a:noFill/>
          <a:ln>
            <a:noFill/>
          </a:ln>
        </p:spPr>
        <p:txBody>
          <a:bodyPr anchorCtr="0" anchor="t" bIns="45700" lIns="91425" spcFirstLastPara="1" rIns="91425" wrap="square" tIns="45700">
            <a:spAutoFit/>
          </a:bodyPr>
          <a:lstStyle/>
          <a:p>
            <a:pPr indent="0" lvl="0" marL="0" marR="0" rtl="0" algn="ctr">
              <a:lnSpc>
                <a:spcPct val="85000"/>
              </a:lnSpc>
              <a:spcBef>
                <a:spcPts val="0"/>
              </a:spcBef>
              <a:spcAft>
                <a:spcPts val="0"/>
              </a:spcAft>
              <a:buNone/>
            </a:pPr>
            <a:r>
              <a:rPr b="0" i="0" lang="es-MX" sz="2800" u="none" cap="none" strike="noStrike">
                <a:solidFill>
                  <a:schemeClr val="lt1"/>
                </a:solidFill>
                <a:latin typeface="Arial"/>
                <a:ea typeface="Arial"/>
                <a:cs typeface="Arial"/>
                <a:sym typeface="Arial"/>
              </a:rPr>
              <a:t>Los medidores manuales proporcionan a los usuarios una alternativa precisa para medir las condiciones meteorológicas a nivel de los ojos, de forma oportuna.</a:t>
            </a:r>
            <a:endParaRPr/>
          </a:p>
          <a:p>
            <a:pPr indent="0" lvl="0" marL="0" marR="0" rtl="0" algn="l">
              <a:spcBef>
                <a:spcPts val="0"/>
              </a:spcBef>
              <a:spcAft>
                <a:spcPts val="0"/>
              </a:spcAft>
              <a:buNone/>
            </a:pPr>
            <a:r>
              <a:rPr b="1" i="0" lang="es-MX" sz="2400" u="none" cap="none" strike="noStrike">
                <a:solidFill>
                  <a:schemeClr val="lt1"/>
                </a:solidFill>
                <a:latin typeface="Arial"/>
                <a:ea typeface="Arial"/>
                <a:cs typeface="Arial"/>
                <a:sym typeface="Arial"/>
              </a:rPr>
              <a:t> </a:t>
            </a:r>
            <a:endParaRPr/>
          </a:p>
        </p:txBody>
      </p:sp>
      <p:sp>
        <p:nvSpPr>
          <p:cNvPr id="383" name="Google Shape;383;p33"/>
          <p:cNvSpPr txBox="1"/>
          <p:nvPr/>
        </p:nvSpPr>
        <p:spPr>
          <a:xfrm>
            <a:off x="4572000" y="3505200"/>
            <a:ext cx="4572000" cy="3194721"/>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Estos dispositivos de visualización digital alimentados por baterías varían mucho en precio y sofisticación, y en el número de elementos meteorológicos que registran.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2"/>
                                        </p:tgtEl>
                                        <p:attrNameLst>
                                          <p:attrName>style.visibility</p:attrName>
                                        </p:attrNameLst>
                                      </p:cBhvr>
                                      <p:to>
                                        <p:strVal val="visible"/>
                                      </p:to>
                                    </p:set>
                                    <p:animEffect filter="fade" transition="in">
                                      <p:cBhvr>
                                        <p:cTn dur="500"/>
                                        <p:tgtEl>
                                          <p:spTgt spid="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5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34"/>
          <p:cNvSpPr txBox="1"/>
          <p:nvPr/>
        </p:nvSpPr>
        <p:spPr>
          <a:xfrm>
            <a:off x="1752600" y="0"/>
            <a:ext cx="601980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400" u="none" cap="none" strike="noStrike">
                <a:solidFill>
                  <a:srgbClr val="FFFF00"/>
                </a:solidFill>
                <a:latin typeface="Arial"/>
                <a:ea typeface="Arial"/>
                <a:cs typeface="Arial"/>
                <a:sym typeface="Arial"/>
              </a:rPr>
              <a:t>Medidores manuales</a:t>
            </a:r>
            <a:endParaRPr/>
          </a:p>
        </p:txBody>
      </p:sp>
      <p:pic>
        <p:nvPicPr>
          <p:cNvPr descr="skywatchgeosl" id="389" name="Google Shape;389;p34"/>
          <p:cNvPicPr preferRelativeResize="0"/>
          <p:nvPr>
            <p:ph idx="1" type="body"/>
          </p:nvPr>
        </p:nvPicPr>
        <p:blipFill rotWithShape="1">
          <a:blip r:embed="rId3">
            <a:alphaModFix/>
          </a:blip>
          <a:srcRect b="0" l="0" r="0" t="0"/>
          <a:stretch/>
        </p:blipFill>
        <p:spPr>
          <a:xfrm>
            <a:off x="533400" y="1295400"/>
            <a:ext cx="1330325" cy="2438400"/>
          </a:xfrm>
          <a:prstGeom prst="rect">
            <a:avLst/>
          </a:prstGeom>
          <a:noFill/>
          <a:ln>
            <a:noFill/>
          </a:ln>
        </p:spPr>
      </p:pic>
      <p:pic>
        <p:nvPicPr>
          <p:cNvPr descr="skywatch3dl" id="390" name="Google Shape;390;p34"/>
          <p:cNvPicPr preferRelativeResize="0"/>
          <p:nvPr>
            <p:ph idx="2" type="body"/>
          </p:nvPr>
        </p:nvPicPr>
        <p:blipFill rotWithShape="1">
          <a:blip r:embed="rId4">
            <a:alphaModFix/>
          </a:blip>
          <a:srcRect b="0" l="0" r="0" t="0"/>
          <a:stretch/>
        </p:blipFill>
        <p:spPr>
          <a:xfrm>
            <a:off x="6689725" y="1295400"/>
            <a:ext cx="2025650" cy="2209800"/>
          </a:xfrm>
          <a:prstGeom prst="rect">
            <a:avLst/>
          </a:prstGeom>
          <a:noFill/>
          <a:ln>
            <a:noFill/>
          </a:ln>
        </p:spPr>
      </p:pic>
      <p:pic>
        <p:nvPicPr>
          <p:cNvPr descr="Skymatefun" id="391" name="Google Shape;391;p34"/>
          <p:cNvPicPr preferRelativeResize="0"/>
          <p:nvPr>
            <p:ph idx="3" type="body"/>
          </p:nvPr>
        </p:nvPicPr>
        <p:blipFill rotWithShape="1">
          <a:blip r:embed="rId5">
            <a:alphaModFix/>
          </a:blip>
          <a:srcRect b="0" l="0" r="0" t="0"/>
          <a:stretch/>
        </p:blipFill>
        <p:spPr>
          <a:xfrm>
            <a:off x="609600" y="3886200"/>
            <a:ext cx="1012825" cy="2667000"/>
          </a:xfrm>
          <a:prstGeom prst="rect">
            <a:avLst/>
          </a:prstGeom>
          <a:noFill/>
          <a:ln>
            <a:noFill/>
          </a:ln>
        </p:spPr>
      </p:pic>
      <p:pic>
        <p:nvPicPr>
          <p:cNvPr descr="Skymate Plus" id="392" name="Google Shape;392;p34"/>
          <p:cNvPicPr preferRelativeResize="0"/>
          <p:nvPr>
            <p:ph idx="4" type="body"/>
          </p:nvPr>
        </p:nvPicPr>
        <p:blipFill rotWithShape="1">
          <a:blip r:embed="rId6">
            <a:alphaModFix/>
          </a:blip>
          <a:srcRect b="0" l="0" r="0" t="0"/>
          <a:stretch/>
        </p:blipFill>
        <p:spPr>
          <a:xfrm>
            <a:off x="7086600" y="3657600"/>
            <a:ext cx="1400175" cy="2819400"/>
          </a:xfrm>
          <a:prstGeom prst="rect">
            <a:avLst/>
          </a:prstGeom>
          <a:noFill/>
          <a:ln>
            <a:noFill/>
          </a:ln>
        </p:spPr>
      </p:pic>
      <p:pic>
        <p:nvPicPr>
          <p:cNvPr descr="Analog Anemometer" id="393" name="Google Shape;393;p34"/>
          <p:cNvPicPr preferRelativeResize="0"/>
          <p:nvPr/>
        </p:nvPicPr>
        <p:blipFill rotWithShape="1">
          <a:blip r:embed="rId7">
            <a:alphaModFix/>
          </a:blip>
          <a:srcRect b="0" l="0" r="0" t="0"/>
          <a:stretch/>
        </p:blipFill>
        <p:spPr>
          <a:xfrm>
            <a:off x="2438400" y="1295400"/>
            <a:ext cx="4038600" cy="3222625"/>
          </a:xfrm>
          <a:prstGeom prst="rect">
            <a:avLst/>
          </a:prstGeom>
          <a:noFill/>
          <a:ln>
            <a:noFill/>
          </a:ln>
        </p:spPr>
      </p:pic>
      <p:sp>
        <p:nvSpPr>
          <p:cNvPr id="394" name="Google Shape;394;p34"/>
          <p:cNvSpPr txBox="1"/>
          <p:nvPr/>
        </p:nvSpPr>
        <p:spPr>
          <a:xfrm>
            <a:off x="1676400" y="4572000"/>
            <a:ext cx="54102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MX" sz="1800" u="none" cap="none" strike="noStrike">
                <a:solidFill>
                  <a:schemeClr val="lt1"/>
                </a:solidFill>
                <a:latin typeface="Arial"/>
                <a:ea typeface="Arial"/>
                <a:cs typeface="Arial"/>
                <a:sym typeface="Arial"/>
              </a:rPr>
              <a:t>…son capaces de tomar muchos, si no es que todos, los siguientes elementos meteorológicos: </a:t>
            </a:r>
            <a:endParaRPr/>
          </a:p>
        </p:txBody>
      </p:sp>
      <p:sp>
        <p:nvSpPr>
          <p:cNvPr id="395" name="Google Shape;395;p34"/>
          <p:cNvSpPr txBox="1"/>
          <p:nvPr/>
        </p:nvSpPr>
        <p:spPr>
          <a:xfrm>
            <a:off x="1295400" y="762000"/>
            <a:ext cx="5978525"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lt1"/>
                </a:solidFill>
                <a:latin typeface="Arial"/>
                <a:ea typeface="Arial"/>
                <a:cs typeface="Arial"/>
                <a:sym typeface="Arial"/>
              </a:rPr>
              <a:t>de los cuales hay muchos para elegir ...</a:t>
            </a:r>
            <a:endParaRPr b="1" i="0" sz="2400" u="none" cap="none" strike="noStrike">
              <a:solidFill>
                <a:schemeClr val="lt1"/>
              </a:solidFill>
              <a:latin typeface="Arial"/>
              <a:ea typeface="Arial"/>
              <a:cs typeface="Arial"/>
              <a:sym typeface="Arial"/>
            </a:endParaRPr>
          </a:p>
        </p:txBody>
      </p:sp>
      <p:sp>
        <p:nvSpPr>
          <p:cNvPr id="396" name="Google Shape;396;p34"/>
          <p:cNvSpPr txBox="1"/>
          <p:nvPr/>
        </p:nvSpPr>
        <p:spPr>
          <a:xfrm>
            <a:off x="1752601" y="5487988"/>
            <a:ext cx="5410200"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MX" sz="1800" u="none" cap="none" strike="noStrike">
                <a:solidFill>
                  <a:srgbClr val="FFFF00"/>
                </a:solidFill>
                <a:latin typeface="Arial"/>
                <a:ea typeface="Arial"/>
                <a:cs typeface="Arial"/>
                <a:sym typeface="Arial"/>
              </a:rPr>
              <a:t>Velocidad del viento, temperatura del aire, humedad relativa, punto de rocío  y temperaturas de bulbo húmedo, presión barométrica, índice de calor y sensación térmica.</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pic>
        <p:nvPicPr>
          <p:cNvPr descr="belt_weather_kit" id="402" name="Google Shape;402;p35"/>
          <p:cNvPicPr preferRelativeResize="0"/>
          <p:nvPr/>
        </p:nvPicPr>
        <p:blipFill rotWithShape="1">
          <a:blip r:embed="rId3">
            <a:alphaModFix/>
          </a:blip>
          <a:srcRect b="0" l="0" r="0" t="0"/>
          <a:stretch/>
        </p:blipFill>
        <p:spPr>
          <a:xfrm>
            <a:off x="3733800" y="2743200"/>
            <a:ext cx="5715000" cy="3810000"/>
          </a:xfrm>
          <a:prstGeom prst="rect">
            <a:avLst/>
          </a:prstGeom>
          <a:noFill/>
          <a:ln>
            <a:noFill/>
          </a:ln>
        </p:spPr>
      </p:pic>
      <p:pic>
        <p:nvPicPr>
          <p:cNvPr descr="Belt Wx Kit and the IMET - Unit 9" id="403" name="Google Shape;403;p35"/>
          <p:cNvPicPr preferRelativeResize="0"/>
          <p:nvPr>
            <p:ph idx="1" type="body"/>
          </p:nvPr>
        </p:nvPicPr>
        <p:blipFill rotWithShape="1">
          <a:blip r:embed="rId4">
            <a:alphaModFix/>
          </a:blip>
          <a:srcRect b="0" l="0" r="0" t="0"/>
          <a:stretch/>
        </p:blipFill>
        <p:spPr>
          <a:xfrm>
            <a:off x="4267200" y="801688"/>
            <a:ext cx="1663700" cy="2246312"/>
          </a:xfrm>
          <a:prstGeom prst="rect">
            <a:avLst/>
          </a:prstGeom>
          <a:noFill/>
          <a:ln>
            <a:noFill/>
          </a:ln>
        </p:spPr>
      </p:pic>
      <p:sp>
        <p:nvSpPr>
          <p:cNvPr id="404" name="Google Shape;404;p35"/>
          <p:cNvSpPr txBox="1"/>
          <p:nvPr/>
        </p:nvSpPr>
        <p:spPr>
          <a:xfrm>
            <a:off x="16933" y="2362200"/>
            <a:ext cx="3657600" cy="3194721"/>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0" i="0" lang="es-MX" sz="2800" u="none" cap="none" strike="noStrike">
                <a:solidFill>
                  <a:schemeClr val="lt1"/>
                </a:solidFill>
                <a:latin typeface="Arial"/>
                <a:ea typeface="Arial"/>
                <a:cs typeface="Arial"/>
                <a:sym typeface="Arial"/>
              </a:rPr>
              <a:t>Permanece como el conjunto estándar de herramientas básicas de observación meteorológica usado por el personal en incendios forestales</a:t>
            </a:r>
            <a:endParaRPr/>
          </a:p>
          <a:p>
            <a:pPr indent="0" lvl="0" marL="0" marR="0" rtl="0" algn="ctr">
              <a:lnSpc>
                <a:spcPct val="80000"/>
              </a:lnSpc>
              <a:spcBef>
                <a:spcPts val="0"/>
              </a:spcBef>
              <a:spcAft>
                <a:spcPts val="0"/>
              </a:spcAft>
              <a:buNone/>
            </a:pPr>
            <a:r>
              <a:rPr b="0" i="0" lang="es-MX" sz="2800" u="none" cap="none" strike="noStrike">
                <a:solidFill>
                  <a:schemeClr val="lt1"/>
                </a:solidFill>
                <a:latin typeface="Arial"/>
                <a:ea typeface="Arial"/>
                <a:cs typeface="Arial"/>
                <a:sym typeface="Arial"/>
              </a:rPr>
              <a:t>y</a:t>
            </a:r>
            <a:endParaRPr/>
          </a:p>
          <a:p>
            <a:pPr indent="0" lvl="0" marL="0" marR="0" rtl="0" algn="ctr">
              <a:lnSpc>
                <a:spcPct val="80000"/>
              </a:lnSpc>
              <a:spcBef>
                <a:spcPts val="0"/>
              </a:spcBef>
              <a:spcAft>
                <a:spcPts val="0"/>
              </a:spcAft>
              <a:buNone/>
            </a:pPr>
            <a:r>
              <a:rPr b="0" i="0" lang="es-MX" sz="2800" u="none" cap="none" strike="noStrike">
                <a:solidFill>
                  <a:schemeClr val="lt1"/>
                </a:solidFill>
                <a:latin typeface="Arial"/>
                <a:ea typeface="Arial"/>
                <a:cs typeface="Arial"/>
                <a:sym typeface="Arial"/>
              </a:rPr>
              <a:t>quemas prescritas.</a:t>
            </a:r>
            <a:endParaRPr b="1" i="0" sz="3200" u="none" cap="none" strike="noStrike">
              <a:solidFill>
                <a:schemeClr val="lt1"/>
              </a:solidFill>
              <a:latin typeface="Arial"/>
              <a:ea typeface="Arial"/>
              <a:cs typeface="Arial"/>
              <a:sym typeface="Arial"/>
            </a:endParaRPr>
          </a:p>
        </p:txBody>
      </p:sp>
      <p:cxnSp>
        <p:nvCxnSpPr>
          <p:cNvPr id="405" name="Google Shape;405;p35"/>
          <p:cNvCxnSpPr/>
          <p:nvPr/>
        </p:nvCxnSpPr>
        <p:spPr>
          <a:xfrm flipH="1">
            <a:off x="5334000" y="1295400"/>
            <a:ext cx="1752600" cy="990600"/>
          </a:xfrm>
          <a:prstGeom prst="straightConnector1">
            <a:avLst/>
          </a:prstGeom>
          <a:noFill/>
          <a:ln cap="flat" cmpd="sng" w="12700">
            <a:solidFill>
              <a:srgbClr val="FFFF00"/>
            </a:solidFill>
            <a:prstDash val="solid"/>
            <a:round/>
            <a:headEnd len="med" w="med" type="none"/>
            <a:tailEnd len="med" w="med" type="triangle"/>
          </a:ln>
        </p:spPr>
      </p:cxnSp>
      <p:sp>
        <p:nvSpPr>
          <p:cNvPr id="406" name="Google Shape;406;p35"/>
          <p:cNvSpPr txBox="1"/>
          <p:nvPr/>
        </p:nvSpPr>
        <p:spPr>
          <a:xfrm>
            <a:off x="16933" y="152400"/>
            <a:ext cx="4114800" cy="17543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3600" u="none" cap="none" strike="noStrike">
                <a:solidFill>
                  <a:srgbClr val="FFFF00"/>
                </a:solidFill>
                <a:latin typeface="Arial"/>
                <a:ea typeface="Arial"/>
                <a:cs typeface="Arial"/>
                <a:sym typeface="Arial"/>
              </a:rPr>
              <a:t>El estuche meteorológico portatil</a:t>
            </a:r>
            <a:endParaRPr/>
          </a:p>
        </p:txBody>
      </p:sp>
      <p:sp>
        <p:nvSpPr>
          <p:cNvPr id="407" name="Google Shape;407;p35"/>
          <p:cNvSpPr txBox="1"/>
          <p:nvPr/>
        </p:nvSpPr>
        <p:spPr>
          <a:xfrm>
            <a:off x="6732064" y="457200"/>
            <a:ext cx="2209259" cy="138499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800" u="none" cap="none" strike="noStrike">
                <a:solidFill>
                  <a:srgbClr val="E00000"/>
                </a:solidFill>
                <a:latin typeface="Arial Narrow"/>
                <a:ea typeface="Arial Narrow"/>
                <a:cs typeface="Arial Narrow"/>
                <a:sym typeface="Arial Narrow"/>
              </a:rPr>
              <a:t>Estuche </a:t>
            </a:r>
            <a:endParaRPr/>
          </a:p>
          <a:p>
            <a:pPr indent="0" lvl="0" marL="0" marR="0" rtl="0" algn="ctr">
              <a:spcBef>
                <a:spcPts val="0"/>
              </a:spcBef>
              <a:spcAft>
                <a:spcPts val="0"/>
              </a:spcAft>
              <a:buNone/>
            </a:pPr>
            <a:r>
              <a:rPr b="1" i="0" lang="es-MX" sz="2800" u="none" cap="none" strike="noStrike">
                <a:solidFill>
                  <a:srgbClr val="E00000"/>
                </a:solidFill>
                <a:latin typeface="Arial Narrow"/>
                <a:ea typeface="Arial Narrow"/>
                <a:cs typeface="Arial Narrow"/>
                <a:sym typeface="Arial Narrow"/>
              </a:rPr>
              <a:t>meteorológico</a:t>
            </a:r>
            <a:endParaRPr/>
          </a:p>
          <a:p>
            <a:pPr indent="0" lvl="0" marL="0" marR="0" rtl="0" algn="ctr">
              <a:spcBef>
                <a:spcPts val="0"/>
              </a:spcBef>
              <a:spcAft>
                <a:spcPts val="0"/>
              </a:spcAft>
              <a:buNone/>
            </a:pPr>
            <a:r>
              <a:rPr b="1" i="0" lang="es-MX" sz="2800" u="none" cap="none" strike="noStrike">
                <a:solidFill>
                  <a:srgbClr val="E00000"/>
                </a:solidFill>
                <a:latin typeface="Arial Narrow"/>
                <a:ea typeface="Arial Narrow"/>
                <a:cs typeface="Arial Narrow"/>
                <a:sym typeface="Arial Narrow"/>
              </a:rPr>
              <a:t>portatil</a:t>
            </a:r>
            <a:endParaRPr/>
          </a:p>
        </p:txBody>
      </p:sp>
      <p:cxnSp>
        <p:nvCxnSpPr>
          <p:cNvPr id="408" name="Google Shape;408;p35"/>
          <p:cNvCxnSpPr/>
          <p:nvPr/>
        </p:nvCxnSpPr>
        <p:spPr>
          <a:xfrm flipH="1">
            <a:off x="7467600" y="1905000"/>
            <a:ext cx="381000" cy="1295400"/>
          </a:xfrm>
          <a:prstGeom prst="straightConnector1">
            <a:avLst/>
          </a:prstGeom>
          <a:noFill/>
          <a:ln cap="flat" cmpd="sng" w="12700">
            <a:solidFill>
              <a:srgbClr val="FFFF00"/>
            </a:solidFill>
            <a:prstDash val="solid"/>
            <a:round/>
            <a:headEnd len="med" w="med" type="none"/>
            <a:tailEnd len="med" w="med" type="triangle"/>
          </a:ln>
        </p:spPr>
      </p:cxn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pic>
        <p:nvPicPr>
          <p:cNvPr id="414" name="Google Shape;414;p36"/>
          <p:cNvPicPr preferRelativeResize="0"/>
          <p:nvPr/>
        </p:nvPicPr>
        <p:blipFill rotWithShape="1">
          <a:blip r:embed="rId3">
            <a:alphaModFix/>
          </a:blip>
          <a:srcRect b="0" l="0" r="0" t="0"/>
          <a:stretch/>
        </p:blipFill>
        <p:spPr>
          <a:xfrm>
            <a:off x="313309" y="533400"/>
            <a:ext cx="4554982" cy="6019800"/>
          </a:xfrm>
          <a:prstGeom prst="rect">
            <a:avLst/>
          </a:prstGeom>
          <a:noFill/>
          <a:ln>
            <a:noFill/>
          </a:ln>
        </p:spPr>
      </p:pic>
      <p:sp>
        <p:nvSpPr>
          <p:cNvPr id="415" name="Google Shape;415;p36"/>
          <p:cNvSpPr txBox="1"/>
          <p:nvPr/>
        </p:nvSpPr>
        <p:spPr>
          <a:xfrm>
            <a:off x="4876801" y="503238"/>
            <a:ext cx="4267200" cy="1754326"/>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Además de ser duradero, confiable y preciso, el estuche meteorológico portátil </a:t>
            </a:r>
            <a:r>
              <a:rPr b="0" i="1" lang="es-MX" sz="3600" u="none" cap="none" strike="noStrike">
                <a:solidFill>
                  <a:srgbClr val="FFFF00"/>
                </a:solidFill>
                <a:latin typeface="Arial"/>
                <a:ea typeface="Arial"/>
                <a:cs typeface="Arial"/>
                <a:sym typeface="Arial"/>
              </a:rPr>
              <a:t>no</a:t>
            </a:r>
            <a:r>
              <a:rPr b="0" i="0" lang="es-MX" sz="2800" u="none" cap="none" strike="noStrike">
                <a:solidFill>
                  <a:schemeClr val="lt1"/>
                </a:solidFill>
                <a:latin typeface="Arial"/>
                <a:ea typeface="Arial"/>
                <a:cs typeface="Arial"/>
                <a:sym typeface="Arial"/>
              </a:rPr>
              <a:t> requieren</a:t>
            </a:r>
            <a:endParaRPr b="0" i="0" sz="2800" u="none" cap="none" strike="noStrike">
              <a:solidFill>
                <a:schemeClr val="lt1"/>
              </a:solidFill>
              <a:latin typeface="Arial"/>
              <a:ea typeface="Arial"/>
              <a:cs typeface="Arial"/>
              <a:sym typeface="Arial"/>
            </a:endParaRPr>
          </a:p>
        </p:txBody>
      </p:sp>
      <p:sp>
        <p:nvSpPr>
          <p:cNvPr id="416" name="Google Shape;416;p36"/>
          <p:cNvSpPr txBox="1"/>
          <p:nvPr/>
        </p:nvSpPr>
        <p:spPr>
          <a:xfrm>
            <a:off x="5029200" y="2438400"/>
            <a:ext cx="41148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s-MX" sz="3600" u="none" cap="none" strike="noStrike">
                <a:solidFill>
                  <a:srgbClr val="FFFF00"/>
                </a:solidFill>
                <a:latin typeface="Arial"/>
                <a:ea typeface="Arial"/>
                <a:cs typeface="Arial"/>
                <a:sym typeface="Arial"/>
              </a:rPr>
              <a:t>baterías.</a:t>
            </a:r>
            <a:endParaRPr/>
          </a:p>
        </p:txBody>
      </p:sp>
      <p:sp>
        <p:nvSpPr>
          <p:cNvPr id="417" name="Google Shape;417;p36"/>
          <p:cNvSpPr txBox="1"/>
          <p:nvPr/>
        </p:nvSpPr>
        <p:spPr>
          <a:xfrm>
            <a:off x="4876800" y="3352800"/>
            <a:ext cx="4267200" cy="3194721"/>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A diferencia de algunos medidores manuales, los instrumentos del estuche meteorológico portátil</a:t>
            </a:r>
            <a:endParaRPr/>
          </a:p>
          <a:p>
            <a:pPr indent="0" lvl="0" marL="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tienen pocos problemas</a:t>
            </a:r>
            <a:endParaRPr/>
          </a:p>
          <a:p>
            <a:pPr indent="0" lvl="0" marL="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de rendimiento en</a:t>
            </a:r>
            <a:endParaRPr/>
          </a:p>
          <a:p>
            <a:pPr indent="0" lvl="0" marL="0" marR="0" rtl="0" algn="ctr">
              <a:lnSpc>
                <a:spcPct val="90000"/>
              </a:lnSpc>
              <a:spcBef>
                <a:spcPts val="0"/>
              </a:spcBef>
              <a:spcAft>
                <a:spcPts val="0"/>
              </a:spcAft>
              <a:buNone/>
            </a:pPr>
            <a:r>
              <a:rPr b="0" i="0" lang="es-MX" sz="2800" u="none" cap="none" strike="noStrike">
                <a:solidFill>
                  <a:schemeClr val="lt1"/>
                </a:solidFill>
                <a:latin typeface="Arial"/>
                <a:ea typeface="Arial"/>
                <a:cs typeface="Arial"/>
                <a:sym typeface="Arial"/>
              </a:rPr>
              <a:t>condiciones meteorológicas extremas.</a:t>
            </a:r>
            <a:endParaRPr/>
          </a:p>
        </p:txBody>
      </p:sp>
      <p:sp>
        <p:nvSpPr>
          <p:cNvPr id="418" name="Google Shape;418;p36"/>
          <p:cNvSpPr txBox="1"/>
          <p:nvPr/>
        </p:nvSpPr>
        <p:spPr>
          <a:xfrm>
            <a:off x="304800" y="609600"/>
            <a:ext cx="4495800" cy="86793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1" i="0" lang="es-MX" sz="2800" u="none" cap="none" strike="noStrike">
                <a:solidFill>
                  <a:schemeClr val="dk1"/>
                </a:solidFill>
                <a:latin typeface="Times New Roman"/>
                <a:ea typeface="Times New Roman"/>
                <a:cs typeface="Times New Roman"/>
                <a:sym typeface="Times New Roman"/>
              </a:rPr>
              <a:t>El estuche meteorológico</a:t>
            </a:r>
            <a:endParaRPr/>
          </a:p>
          <a:p>
            <a:pPr indent="0" lvl="0" marL="0" marR="0" rtl="0" algn="ctr">
              <a:lnSpc>
                <a:spcPct val="90000"/>
              </a:lnSpc>
              <a:spcBef>
                <a:spcPts val="0"/>
              </a:spcBef>
              <a:spcAft>
                <a:spcPts val="0"/>
              </a:spcAft>
              <a:buNone/>
            </a:pPr>
            <a:r>
              <a:rPr b="1" i="0" lang="es-MX" sz="2800" u="none" cap="none" strike="noStrike">
                <a:solidFill>
                  <a:schemeClr val="dk1"/>
                </a:solidFill>
                <a:latin typeface="Times New Roman"/>
                <a:ea typeface="Times New Roman"/>
                <a:cs typeface="Times New Roman"/>
                <a:sym typeface="Times New Roman"/>
              </a:rPr>
              <a:t>portátil</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5">
                                            <p:txEl>
                                              <p:pRg end="0" st="0"/>
                                            </p:txEl>
                                          </p:spTgt>
                                        </p:tgtEl>
                                        <p:attrNameLst>
                                          <p:attrName>style.visibility</p:attrName>
                                        </p:attrNameLst>
                                      </p:cBhvr>
                                      <p:to>
                                        <p:strVal val="visible"/>
                                      </p:to>
                                    </p:set>
                                    <p:animEffect filter="fade" transition="in">
                                      <p:cBhvr>
                                        <p:cTn dur="500"/>
                                        <p:tgtEl>
                                          <p:spTgt spid="4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16"/>
                                        </p:tgtEl>
                                        <p:attrNameLst>
                                          <p:attrName>style.visibility</p:attrName>
                                        </p:attrNameLst>
                                      </p:cBhvr>
                                      <p:to>
                                        <p:strVal val="visible"/>
                                      </p:to>
                                    </p:set>
                                    <p:anim calcmode="lin" valueType="num">
                                      <p:cBhvr additive="base">
                                        <p:cTn dur="500"/>
                                        <p:tgtEl>
                                          <p:spTgt spid="416"/>
                                        </p:tgtEl>
                                        <p:attrNameLst>
                                          <p:attrName>ppt_w</p:attrName>
                                        </p:attrNameLst>
                                      </p:cBhvr>
                                      <p:tavLst>
                                        <p:tav fmla="" tm="0">
                                          <p:val>
                                            <p:strVal val="0"/>
                                          </p:val>
                                        </p:tav>
                                        <p:tav fmla="" tm="100000">
                                          <p:val>
                                            <p:strVal val="#ppt_w"/>
                                          </p:val>
                                        </p:tav>
                                      </p:tavLst>
                                    </p:anim>
                                    <p:anim calcmode="lin" valueType="num">
                                      <p:cBhvr additive="base">
                                        <p:cTn dur="500"/>
                                        <p:tgtEl>
                                          <p:spTgt spid="41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17"/>
                                        </p:tgtEl>
                                        <p:attrNameLst>
                                          <p:attrName>style.visibility</p:attrName>
                                        </p:attrNameLst>
                                      </p:cBhvr>
                                      <p:to>
                                        <p:strVal val="visible"/>
                                      </p:to>
                                    </p:set>
                                    <p:anim calcmode="lin" valueType="num">
                                      <p:cBhvr additive="base">
                                        <p:cTn dur="500"/>
                                        <p:tgtEl>
                                          <p:spTgt spid="417"/>
                                        </p:tgtEl>
                                        <p:attrNameLst>
                                          <p:attrName>ppt_w</p:attrName>
                                        </p:attrNameLst>
                                      </p:cBhvr>
                                      <p:tavLst>
                                        <p:tav fmla="" tm="0">
                                          <p:val>
                                            <p:strVal val="0"/>
                                          </p:val>
                                        </p:tav>
                                        <p:tav fmla="" tm="100000">
                                          <p:val>
                                            <p:strVal val="#ppt_w"/>
                                          </p:val>
                                        </p:tav>
                                      </p:tavLst>
                                    </p:anim>
                                    <p:anim calcmode="lin" valueType="num">
                                      <p:cBhvr additive="base">
                                        <p:cTn dur="500"/>
                                        <p:tgtEl>
                                          <p:spTgt spid="417"/>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pic>
        <p:nvPicPr>
          <p:cNvPr id="423" name="Google Shape;423;p37"/>
          <p:cNvPicPr preferRelativeResize="0"/>
          <p:nvPr>
            <p:ph idx="1" type="body"/>
          </p:nvPr>
        </p:nvPicPr>
        <p:blipFill rotWithShape="1">
          <a:blip r:embed="rId3">
            <a:alphaModFix/>
          </a:blip>
          <a:srcRect b="0" l="0" r="0" t="0"/>
          <a:stretch/>
        </p:blipFill>
        <p:spPr>
          <a:xfrm>
            <a:off x="690087" y="914400"/>
            <a:ext cx="7795576" cy="5638800"/>
          </a:xfrm>
          <a:prstGeom prst="rect">
            <a:avLst/>
          </a:prstGeom>
          <a:noFill/>
          <a:ln>
            <a:noFill/>
          </a:ln>
        </p:spPr>
      </p:pic>
      <p:sp>
        <p:nvSpPr>
          <p:cNvPr id="424" name="Google Shape;424;p37"/>
          <p:cNvSpPr txBox="1"/>
          <p:nvPr/>
        </p:nvSpPr>
        <p:spPr>
          <a:xfrm>
            <a:off x="1676400" y="0"/>
            <a:ext cx="6400800" cy="1034129"/>
          </a:xfrm>
          <a:prstGeom prst="rect">
            <a:avLst/>
          </a:prstGeom>
          <a:noFill/>
          <a:ln>
            <a:noFill/>
          </a:ln>
        </p:spPr>
        <p:txBody>
          <a:bodyPr anchorCtr="0" anchor="t" bIns="45700" lIns="91425" spcFirstLastPara="1" rIns="91425" wrap="square" tIns="45700">
            <a:spAutoFit/>
          </a:bodyPr>
          <a:lstStyle/>
          <a:p>
            <a:pPr indent="0" lvl="0" marL="0" marR="0" rtl="0" algn="ctr">
              <a:lnSpc>
                <a:spcPct val="85000"/>
              </a:lnSpc>
              <a:spcBef>
                <a:spcPts val="0"/>
              </a:spcBef>
              <a:spcAft>
                <a:spcPts val="0"/>
              </a:spcAft>
              <a:buNone/>
            </a:pPr>
            <a:r>
              <a:rPr b="1" i="0" lang="es-MX" sz="3600" u="none" cap="none" strike="noStrike">
                <a:solidFill>
                  <a:srgbClr val="FFFF00"/>
                </a:solidFill>
                <a:latin typeface="Arial"/>
                <a:ea typeface="Arial"/>
                <a:cs typeface="Arial"/>
                <a:sym typeface="Arial"/>
              </a:rPr>
              <a:t>Componentes del estuche meteorológico portátil</a:t>
            </a:r>
            <a:endParaRPr/>
          </a:p>
        </p:txBody>
      </p:sp>
      <p:sp>
        <p:nvSpPr>
          <p:cNvPr id="425" name="Google Shape;425;p37"/>
          <p:cNvSpPr txBox="1"/>
          <p:nvPr/>
        </p:nvSpPr>
        <p:spPr>
          <a:xfrm>
            <a:off x="1981200" y="1981200"/>
            <a:ext cx="1644650" cy="584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1600" u="none" cap="none" strike="noStrike">
                <a:solidFill>
                  <a:schemeClr val="dk1"/>
                </a:solidFill>
                <a:latin typeface="Arial"/>
                <a:ea typeface="Arial"/>
                <a:cs typeface="Arial"/>
                <a:sym typeface="Arial"/>
              </a:rPr>
              <a:t>Tablas </a:t>
            </a:r>
            <a:endParaRPr/>
          </a:p>
          <a:p>
            <a:pPr indent="0" lvl="0" marL="0" marR="0" rtl="0" algn="ctr">
              <a:spcBef>
                <a:spcPts val="0"/>
              </a:spcBef>
              <a:spcAft>
                <a:spcPts val="0"/>
              </a:spcAft>
              <a:buNone/>
            </a:pPr>
            <a:r>
              <a:rPr b="1" i="0" lang="es-MX" sz="1600" u="none" cap="none" strike="noStrike">
                <a:solidFill>
                  <a:schemeClr val="dk1"/>
                </a:solidFill>
                <a:latin typeface="Arial"/>
                <a:ea typeface="Arial"/>
                <a:cs typeface="Arial"/>
                <a:sym typeface="Arial"/>
              </a:rPr>
              <a:t>psicrométricas</a:t>
            </a:r>
            <a:endParaRPr/>
          </a:p>
        </p:txBody>
      </p:sp>
      <p:sp>
        <p:nvSpPr>
          <p:cNvPr id="426" name="Google Shape;426;p37"/>
          <p:cNvSpPr txBox="1"/>
          <p:nvPr/>
        </p:nvSpPr>
        <p:spPr>
          <a:xfrm>
            <a:off x="762000" y="2819400"/>
            <a:ext cx="1143000" cy="7381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400" u="none" cap="none" strike="noStrike">
                <a:solidFill>
                  <a:schemeClr val="dk1"/>
                </a:solidFill>
                <a:latin typeface="Arial"/>
                <a:ea typeface="Arial"/>
                <a:cs typeface="Arial"/>
                <a:sym typeface="Arial"/>
              </a:rPr>
              <a:t>Botella de </a:t>
            </a:r>
            <a:endParaRPr/>
          </a:p>
          <a:p>
            <a:pPr indent="0" lvl="0" marL="0" marR="0" rtl="0" algn="l">
              <a:spcBef>
                <a:spcPts val="0"/>
              </a:spcBef>
              <a:spcAft>
                <a:spcPts val="0"/>
              </a:spcAft>
              <a:buNone/>
            </a:pPr>
            <a:r>
              <a:rPr b="1" i="0" lang="es-MX" sz="1400" u="none" cap="none" strike="noStrike">
                <a:solidFill>
                  <a:schemeClr val="dk1"/>
                </a:solidFill>
                <a:latin typeface="Arial"/>
                <a:ea typeface="Arial"/>
                <a:cs typeface="Arial"/>
                <a:sym typeface="Arial"/>
              </a:rPr>
              <a:t>agua destilada</a:t>
            </a:r>
            <a:endParaRPr/>
          </a:p>
        </p:txBody>
      </p:sp>
      <p:sp>
        <p:nvSpPr>
          <p:cNvPr id="427" name="Google Shape;427;p37"/>
          <p:cNvSpPr txBox="1"/>
          <p:nvPr/>
        </p:nvSpPr>
        <p:spPr>
          <a:xfrm>
            <a:off x="762000" y="5100935"/>
            <a:ext cx="13716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Limpiapipas para el anemómetro</a:t>
            </a:r>
            <a:endParaRPr/>
          </a:p>
        </p:txBody>
      </p:sp>
      <p:sp>
        <p:nvSpPr>
          <p:cNvPr id="428" name="Google Shape;428;p37"/>
          <p:cNvSpPr txBox="1"/>
          <p:nvPr/>
        </p:nvSpPr>
        <p:spPr>
          <a:xfrm>
            <a:off x="2209800" y="3962400"/>
            <a:ext cx="151035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 Calculador de HR</a:t>
            </a:r>
            <a:endParaRPr b="1" i="0" sz="1200" u="none" cap="none" strike="noStrike">
              <a:solidFill>
                <a:schemeClr val="dk1"/>
              </a:solidFill>
              <a:latin typeface="Arial"/>
              <a:ea typeface="Arial"/>
              <a:cs typeface="Arial"/>
              <a:sym typeface="Arial"/>
            </a:endParaRPr>
          </a:p>
        </p:txBody>
      </p:sp>
      <p:sp>
        <p:nvSpPr>
          <p:cNvPr id="429" name="Google Shape;429;p37"/>
          <p:cNvSpPr txBox="1"/>
          <p:nvPr/>
        </p:nvSpPr>
        <p:spPr>
          <a:xfrm>
            <a:off x="3810000" y="4467225"/>
            <a:ext cx="758825"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 Brújula</a:t>
            </a:r>
            <a:endParaRPr/>
          </a:p>
        </p:txBody>
      </p:sp>
      <p:sp>
        <p:nvSpPr>
          <p:cNvPr id="430" name="Google Shape;430;p37"/>
          <p:cNvSpPr txBox="1"/>
          <p:nvPr/>
        </p:nvSpPr>
        <p:spPr>
          <a:xfrm>
            <a:off x="695325" y="5878513"/>
            <a:ext cx="180209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Funda para el </a:t>
            </a:r>
            <a:endParaRPr/>
          </a:p>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psicrómetro de honda</a:t>
            </a:r>
            <a:endParaRPr/>
          </a:p>
        </p:txBody>
      </p:sp>
      <p:sp>
        <p:nvSpPr>
          <p:cNvPr id="431" name="Google Shape;431;p37"/>
          <p:cNvSpPr txBox="1"/>
          <p:nvPr/>
        </p:nvSpPr>
        <p:spPr>
          <a:xfrm>
            <a:off x="6553200" y="2514600"/>
            <a:ext cx="132119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Libreta de</a:t>
            </a:r>
            <a:endParaRPr/>
          </a:p>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observaciones </a:t>
            </a:r>
            <a:endParaRPr/>
          </a:p>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meteorológicas</a:t>
            </a:r>
            <a:endParaRPr/>
          </a:p>
        </p:txBody>
      </p:sp>
      <p:sp>
        <p:nvSpPr>
          <p:cNvPr id="432" name="Google Shape;432;p37"/>
          <p:cNvSpPr txBox="1"/>
          <p:nvPr/>
        </p:nvSpPr>
        <p:spPr>
          <a:xfrm>
            <a:off x="5943600" y="4648200"/>
            <a:ext cx="1489317"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1200" u="none" cap="none" strike="noStrike">
                <a:solidFill>
                  <a:schemeClr val="dk1"/>
                </a:solidFill>
                <a:latin typeface="Arial"/>
                <a:ea typeface="Arial"/>
                <a:cs typeface="Arial"/>
                <a:sym typeface="Arial"/>
              </a:rPr>
              <a:t>Tabla de escritura</a:t>
            </a:r>
            <a:endParaRPr/>
          </a:p>
          <a:p>
            <a:pPr indent="0" lvl="0" marL="0" marR="0" rtl="0" algn="ctr">
              <a:spcBef>
                <a:spcPts val="0"/>
              </a:spcBef>
              <a:spcAft>
                <a:spcPts val="0"/>
              </a:spcAft>
              <a:buNone/>
            </a:pPr>
            <a:r>
              <a:rPr b="1" i="0" lang="es-MX" sz="1200" u="none" cap="none" strike="noStrike">
                <a:solidFill>
                  <a:schemeClr val="dk1"/>
                </a:solidFill>
                <a:latin typeface="Arial"/>
                <a:ea typeface="Arial"/>
                <a:cs typeface="Arial"/>
                <a:sym typeface="Arial"/>
              </a:rPr>
              <a:t>para la hoja </a:t>
            </a:r>
            <a:endParaRPr/>
          </a:p>
          <a:p>
            <a:pPr indent="0" lvl="0" marL="0" marR="0" rtl="0" algn="ctr">
              <a:spcBef>
                <a:spcPts val="0"/>
              </a:spcBef>
              <a:spcAft>
                <a:spcPts val="0"/>
              </a:spcAft>
              <a:buNone/>
            </a:pPr>
            <a:r>
              <a:rPr b="1" i="0" lang="es-MX" sz="1200" u="none" cap="none" strike="noStrike">
                <a:solidFill>
                  <a:schemeClr val="dk1"/>
                </a:solidFill>
                <a:latin typeface="Arial"/>
                <a:ea typeface="Arial"/>
                <a:cs typeface="Arial"/>
                <a:sym typeface="Arial"/>
              </a:rPr>
              <a:t>de observaciones</a:t>
            </a:r>
            <a:endParaRPr/>
          </a:p>
        </p:txBody>
      </p:sp>
      <p:sp>
        <p:nvSpPr>
          <p:cNvPr id="433" name="Google Shape;433;p37"/>
          <p:cNvSpPr txBox="1"/>
          <p:nvPr/>
        </p:nvSpPr>
        <p:spPr>
          <a:xfrm>
            <a:off x="3048000" y="5715000"/>
            <a:ext cx="248478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Termómetros de bulbo húmedo</a:t>
            </a:r>
            <a:endParaRPr/>
          </a:p>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         y seco del psicrómetro</a:t>
            </a:r>
            <a:endParaRPr/>
          </a:p>
          <a:p>
            <a:pPr indent="0" lvl="0" marL="0" marR="0" rtl="0" algn="l">
              <a:spcBef>
                <a:spcPts val="0"/>
              </a:spcBef>
              <a:spcAft>
                <a:spcPts val="0"/>
              </a:spcAft>
              <a:buNone/>
            </a:pPr>
            <a:r>
              <a:rPr b="1" i="0" lang="es-MX" sz="1200" u="none" cap="none" strike="noStrike">
                <a:solidFill>
                  <a:schemeClr val="dk1"/>
                </a:solidFill>
                <a:latin typeface="Arial"/>
                <a:ea typeface="Arial"/>
                <a:cs typeface="Arial"/>
                <a:sym typeface="Arial"/>
              </a:rPr>
              <a:t>       de honda</a:t>
            </a:r>
            <a:endParaRPr/>
          </a:p>
        </p:txBody>
      </p:sp>
      <p:sp>
        <p:nvSpPr>
          <p:cNvPr id="434" name="Google Shape;434;p37"/>
          <p:cNvSpPr txBox="1"/>
          <p:nvPr/>
        </p:nvSpPr>
        <p:spPr>
          <a:xfrm>
            <a:off x="5581650" y="5862638"/>
            <a:ext cx="1428750" cy="46196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1200" u="none" cap="none" strike="noStrike">
                <a:solidFill>
                  <a:schemeClr val="dk1"/>
                </a:solidFill>
                <a:latin typeface="Arial"/>
                <a:ea typeface="Arial"/>
                <a:cs typeface="Arial"/>
                <a:sym typeface="Arial"/>
              </a:rPr>
              <a:t>    Anemómetro   </a:t>
            </a:r>
            <a:endParaRPr/>
          </a:p>
          <a:p>
            <a:pPr indent="0" lvl="0" marL="0" marR="0" rtl="0" algn="ctr">
              <a:spcBef>
                <a:spcPts val="0"/>
              </a:spcBef>
              <a:spcAft>
                <a:spcPts val="0"/>
              </a:spcAft>
              <a:buNone/>
            </a:pPr>
            <a:r>
              <a:rPr b="1" i="0" lang="es-MX" sz="1200" u="none" cap="none" strike="noStrike">
                <a:solidFill>
                  <a:schemeClr val="dk1"/>
                </a:solidFill>
                <a:latin typeface="Arial"/>
                <a:ea typeface="Arial"/>
                <a:cs typeface="Arial"/>
                <a:sym typeface="Arial"/>
              </a:rPr>
              <a:t>   manual</a:t>
            </a:r>
            <a:endParaRPr/>
          </a:p>
        </p:txBody>
      </p:sp>
      <p:sp>
        <p:nvSpPr>
          <p:cNvPr id="435" name="Google Shape;435;p37"/>
          <p:cNvSpPr txBox="1"/>
          <p:nvPr/>
        </p:nvSpPr>
        <p:spPr>
          <a:xfrm>
            <a:off x="5929781" y="1196975"/>
            <a:ext cx="2332690"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000" u="none" cap="none" strike="noStrike">
                <a:solidFill>
                  <a:schemeClr val="dk1"/>
                </a:solidFill>
                <a:latin typeface="Arial"/>
                <a:ea typeface="Arial"/>
                <a:cs typeface="Arial"/>
                <a:sym typeface="Arial"/>
              </a:rPr>
              <a:t>  Maletín de nylon</a:t>
            </a:r>
            <a:endParaRPr/>
          </a:p>
          <a:p>
            <a:pPr indent="0" lvl="0" marL="0" marR="0" rtl="0" algn="ctr">
              <a:spcBef>
                <a:spcPts val="0"/>
              </a:spcBef>
              <a:spcAft>
                <a:spcPts val="0"/>
              </a:spcAft>
              <a:buNone/>
            </a:pPr>
            <a:r>
              <a:rPr b="1" i="0" lang="es-MX" sz="2000" u="none" cap="none" strike="noStrike">
                <a:solidFill>
                  <a:schemeClr val="dk1"/>
                </a:solidFill>
                <a:latin typeface="Arial"/>
                <a:ea typeface="Arial"/>
                <a:cs typeface="Arial"/>
                <a:sym typeface="Arial"/>
              </a:rPr>
              <a:t>del estuche </a:t>
            </a:r>
            <a:endParaRPr/>
          </a:p>
          <a:p>
            <a:pPr indent="0" lvl="0" marL="0" marR="0" rtl="0" algn="ctr">
              <a:spcBef>
                <a:spcPts val="0"/>
              </a:spcBef>
              <a:spcAft>
                <a:spcPts val="0"/>
              </a:spcAft>
              <a:buNone/>
            </a:pPr>
            <a:r>
              <a:rPr b="1" i="0" lang="es-MX" sz="2000" u="none" cap="none" strike="noStrike">
                <a:solidFill>
                  <a:schemeClr val="dk1"/>
                </a:solidFill>
                <a:latin typeface="Arial"/>
                <a:ea typeface="Arial"/>
                <a:cs typeface="Arial"/>
                <a:sym typeface="Arial"/>
              </a:rPr>
              <a:t>meteorológico</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38"/>
          <p:cNvSpPr txBox="1"/>
          <p:nvPr/>
        </p:nvSpPr>
        <p:spPr>
          <a:xfrm>
            <a:off x="867748" y="1524000"/>
            <a:ext cx="7402155" cy="304698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4800" u="none" cap="none" strike="noStrike">
                <a:solidFill>
                  <a:srgbClr val="FFFF00"/>
                </a:solidFill>
                <a:latin typeface="Arial"/>
                <a:ea typeface="Arial"/>
                <a:cs typeface="Arial"/>
                <a:sym typeface="Arial"/>
              </a:rPr>
              <a:t>Tomando observaciones</a:t>
            </a:r>
            <a:endParaRPr/>
          </a:p>
          <a:p>
            <a:pPr indent="0" lvl="0" marL="0" marR="0" rtl="0" algn="ctr">
              <a:spcBef>
                <a:spcPts val="0"/>
              </a:spcBef>
              <a:spcAft>
                <a:spcPts val="0"/>
              </a:spcAft>
              <a:buNone/>
            </a:pPr>
            <a:r>
              <a:rPr b="1" i="0" lang="es-MX" sz="4800" u="none" cap="none" strike="noStrike">
                <a:solidFill>
                  <a:srgbClr val="FFFF00"/>
                </a:solidFill>
                <a:latin typeface="Arial"/>
                <a:ea typeface="Arial"/>
                <a:cs typeface="Arial"/>
                <a:sym typeface="Arial"/>
              </a:rPr>
              <a:t>con el</a:t>
            </a:r>
            <a:endParaRPr/>
          </a:p>
          <a:p>
            <a:pPr indent="0" lvl="0" marL="0" marR="0" rtl="0" algn="ctr">
              <a:spcBef>
                <a:spcPts val="0"/>
              </a:spcBef>
              <a:spcAft>
                <a:spcPts val="0"/>
              </a:spcAft>
              <a:buNone/>
            </a:pPr>
            <a:r>
              <a:rPr b="1" i="0" lang="es-MX" sz="4800" u="none" cap="none" strike="noStrike">
                <a:solidFill>
                  <a:srgbClr val="FFFF00"/>
                </a:solidFill>
                <a:latin typeface="Arial"/>
                <a:ea typeface="Arial"/>
                <a:cs typeface="Arial"/>
                <a:sym typeface="Arial"/>
              </a:rPr>
              <a:t>estuche meteorológico</a:t>
            </a:r>
            <a:endParaRPr/>
          </a:p>
          <a:p>
            <a:pPr indent="0" lvl="0" marL="0" marR="0" rtl="0" algn="ctr">
              <a:spcBef>
                <a:spcPts val="0"/>
              </a:spcBef>
              <a:spcAft>
                <a:spcPts val="0"/>
              </a:spcAft>
              <a:buNone/>
            </a:pPr>
            <a:r>
              <a:rPr b="1" i="0" lang="es-MX" sz="4800" u="none" cap="none" strike="noStrike">
                <a:solidFill>
                  <a:srgbClr val="FFFF00"/>
                </a:solidFill>
                <a:latin typeface="Arial"/>
                <a:ea typeface="Arial"/>
                <a:cs typeface="Arial"/>
                <a:sym typeface="Arial"/>
              </a:rPr>
              <a:t>portátil</a:t>
            </a:r>
            <a:endParaRPr b="1" i="0" sz="4800" u="none" cap="none" strike="noStrike">
              <a:solidFill>
                <a:srgbClr val="FFFF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pic>
        <p:nvPicPr>
          <p:cNvPr id="445" name="Google Shape;445;p39"/>
          <p:cNvPicPr preferRelativeResize="0"/>
          <p:nvPr/>
        </p:nvPicPr>
        <p:blipFill rotWithShape="1">
          <a:blip r:embed="rId3">
            <a:alphaModFix/>
          </a:blip>
          <a:srcRect b="0" l="0" r="0" t="0"/>
          <a:stretch/>
        </p:blipFill>
        <p:spPr>
          <a:xfrm>
            <a:off x="533400" y="457200"/>
            <a:ext cx="8001000" cy="6000750"/>
          </a:xfrm>
          <a:prstGeom prst="rect">
            <a:avLst/>
          </a:prstGeom>
          <a:noFill/>
          <a:ln>
            <a:noFill/>
          </a:ln>
        </p:spPr>
      </p:pic>
      <p:sp>
        <p:nvSpPr>
          <p:cNvPr id="446" name="Google Shape;446;p39"/>
          <p:cNvSpPr txBox="1"/>
          <p:nvPr/>
        </p:nvSpPr>
        <p:spPr>
          <a:xfrm>
            <a:off x="2209800" y="609600"/>
            <a:ext cx="505779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chemeClr val="lt1"/>
                </a:solidFill>
                <a:latin typeface="Arial"/>
                <a:ea typeface="Arial"/>
                <a:cs typeface="Arial"/>
                <a:sym typeface="Arial"/>
              </a:rPr>
              <a:t>Psicrómetro de honda</a:t>
            </a:r>
            <a:endParaRPr/>
          </a:p>
        </p:txBody>
      </p:sp>
      <p:sp>
        <p:nvSpPr>
          <p:cNvPr id="447" name="Google Shape;447;p39"/>
          <p:cNvSpPr txBox="1"/>
          <p:nvPr/>
        </p:nvSpPr>
        <p:spPr>
          <a:xfrm>
            <a:off x="700088" y="1981200"/>
            <a:ext cx="460376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lt1"/>
                </a:solidFill>
                <a:latin typeface="Arial"/>
                <a:ea typeface="Arial"/>
                <a:cs typeface="Arial"/>
                <a:sym typeface="Arial"/>
              </a:rPr>
              <a:t>Termómetro de bulbo húmedo</a:t>
            </a:r>
            <a:endParaRPr/>
          </a:p>
        </p:txBody>
      </p:sp>
      <p:sp>
        <p:nvSpPr>
          <p:cNvPr id="448" name="Google Shape;448;p39"/>
          <p:cNvSpPr txBox="1"/>
          <p:nvPr/>
        </p:nvSpPr>
        <p:spPr>
          <a:xfrm>
            <a:off x="1308100" y="3886200"/>
            <a:ext cx="411003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400" u="none" cap="none" strike="noStrike">
                <a:solidFill>
                  <a:schemeClr val="lt1"/>
                </a:solidFill>
                <a:latin typeface="Arial"/>
                <a:ea typeface="Arial"/>
                <a:cs typeface="Arial"/>
                <a:sym typeface="Arial"/>
              </a:rPr>
              <a:t>Termómetro de bulbo seco</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descr="Pickle Gulch RAWS station" id="120" name="Google Shape;120;p4"/>
          <p:cNvPicPr preferRelativeResize="0"/>
          <p:nvPr>
            <p:ph idx="1" type="body"/>
          </p:nvPr>
        </p:nvPicPr>
        <p:blipFill rotWithShape="1">
          <a:blip r:embed="rId3">
            <a:alphaModFix/>
          </a:blip>
          <a:srcRect b="0" l="0" r="0" t="0"/>
          <a:stretch/>
        </p:blipFill>
        <p:spPr>
          <a:xfrm>
            <a:off x="381000" y="304800"/>
            <a:ext cx="4648200" cy="6248400"/>
          </a:xfrm>
          <a:prstGeom prst="rect">
            <a:avLst/>
          </a:prstGeom>
          <a:noFill/>
          <a:ln>
            <a:noFill/>
          </a:ln>
        </p:spPr>
      </p:pic>
      <p:sp>
        <p:nvSpPr>
          <p:cNvPr id="121" name="Google Shape;121;p4"/>
          <p:cNvSpPr txBox="1"/>
          <p:nvPr/>
        </p:nvSpPr>
        <p:spPr>
          <a:xfrm>
            <a:off x="5105400" y="0"/>
            <a:ext cx="4038600"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MX" sz="2400" u="none" cap="none" strike="noStrike">
                <a:solidFill>
                  <a:srgbClr val="FFFF00"/>
                </a:solidFill>
                <a:latin typeface="Arial"/>
                <a:ea typeface="Arial"/>
                <a:cs typeface="Arial"/>
                <a:sym typeface="Arial"/>
              </a:rPr>
              <a:t>Estaciones meteorológicas  automáticas (EMA´s) </a:t>
            </a:r>
            <a:endParaRPr/>
          </a:p>
        </p:txBody>
      </p:sp>
      <p:sp>
        <p:nvSpPr>
          <p:cNvPr id="122" name="Google Shape;122;p4"/>
          <p:cNvSpPr txBox="1"/>
          <p:nvPr/>
        </p:nvSpPr>
        <p:spPr>
          <a:xfrm>
            <a:off x="5181600" y="3276600"/>
            <a:ext cx="276225" cy="579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lt1"/>
                </a:solidFill>
                <a:latin typeface="Arial Narrow"/>
                <a:ea typeface="Arial Narrow"/>
                <a:cs typeface="Arial Narrow"/>
                <a:sym typeface="Arial Narrow"/>
              </a:rPr>
              <a:t> </a:t>
            </a:r>
            <a:endParaRPr/>
          </a:p>
        </p:txBody>
      </p:sp>
      <p:sp>
        <p:nvSpPr>
          <p:cNvPr id="123" name="Google Shape;123;p4"/>
          <p:cNvSpPr txBox="1"/>
          <p:nvPr/>
        </p:nvSpPr>
        <p:spPr>
          <a:xfrm>
            <a:off x="533400" y="685800"/>
            <a:ext cx="1981200" cy="523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dk1"/>
                </a:solidFill>
                <a:latin typeface="Arial Narrow"/>
                <a:ea typeface="Arial Narrow"/>
                <a:cs typeface="Arial Narrow"/>
                <a:sym typeface="Arial Narrow"/>
              </a:rPr>
              <a:t>Anemómetro</a:t>
            </a:r>
            <a:endParaRPr/>
          </a:p>
        </p:txBody>
      </p:sp>
      <p:sp>
        <p:nvSpPr>
          <p:cNvPr id="124" name="Google Shape;124;p4"/>
          <p:cNvSpPr txBox="1"/>
          <p:nvPr/>
        </p:nvSpPr>
        <p:spPr>
          <a:xfrm>
            <a:off x="3032125" y="417513"/>
            <a:ext cx="177292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000" u="none" cap="none" strike="noStrike">
                <a:solidFill>
                  <a:schemeClr val="dk1"/>
                </a:solidFill>
                <a:latin typeface="Arial Narrow"/>
                <a:ea typeface="Arial Narrow"/>
                <a:cs typeface="Arial Narrow"/>
                <a:sym typeface="Arial Narrow"/>
              </a:rPr>
              <a:t>Veleta de viento</a:t>
            </a:r>
            <a:endParaRPr b="1" i="0" sz="2000" u="none" cap="none" strike="noStrike">
              <a:solidFill>
                <a:schemeClr val="dk1"/>
              </a:solidFill>
              <a:latin typeface="Arial Narrow"/>
              <a:ea typeface="Arial Narrow"/>
              <a:cs typeface="Arial Narrow"/>
              <a:sym typeface="Arial Narrow"/>
            </a:endParaRPr>
          </a:p>
        </p:txBody>
      </p:sp>
      <p:sp>
        <p:nvSpPr>
          <p:cNvPr id="125" name="Google Shape;125;p4"/>
          <p:cNvSpPr txBox="1"/>
          <p:nvPr/>
        </p:nvSpPr>
        <p:spPr>
          <a:xfrm>
            <a:off x="627973" y="2017713"/>
            <a:ext cx="1912704"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000" u="none" cap="none" strike="noStrike">
                <a:solidFill>
                  <a:schemeClr val="dk1"/>
                </a:solidFill>
                <a:latin typeface="Arial Narrow"/>
                <a:ea typeface="Arial Narrow"/>
                <a:cs typeface="Arial Narrow"/>
                <a:sym typeface="Arial Narrow"/>
              </a:rPr>
              <a:t>Sensores de </a:t>
            </a:r>
            <a:endParaRPr/>
          </a:p>
          <a:p>
            <a:pPr indent="0" lvl="0" marL="0" marR="0" rtl="0" algn="ctr">
              <a:spcBef>
                <a:spcPts val="0"/>
              </a:spcBef>
              <a:spcAft>
                <a:spcPts val="0"/>
              </a:spcAft>
              <a:buNone/>
            </a:pPr>
            <a:r>
              <a:rPr b="1" i="0" lang="es-MX" sz="2000" u="none" cap="none" strike="noStrike">
                <a:solidFill>
                  <a:schemeClr val="dk1"/>
                </a:solidFill>
                <a:latin typeface="Arial Narrow"/>
                <a:ea typeface="Arial Narrow"/>
                <a:cs typeface="Arial Narrow"/>
                <a:sym typeface="Arial Narrow"/>
              </a:rPr>
              <a:t>temperatura/</a:t>
            </a:r>
            <a:endParaRPr/>
          </a:p>
          <a:p>
            <a:pPr indent="0" lvl="0" marL="0" marR="0" rtl="0" algn="ctr">
              <a:spcBef>
                <a:spcPts val="0"/>
              </a:spcBef>
              <a:spcAft>
                <a:spcPts val="0"/>
              </a:spcAft>
              <a:buNone/>
            </a:pPr>
            <a:r>
              <a:rPr b="1" i="0" lang="es-MX" sz="2000" u="none" cap="none" strike="noStrike">
                <a:solidFill>
                  <a:schemeClr val="dk1"/>
                </a:solidFill>
                <a:latin typeface="Arial Narrow"/>
                <a:ea typeface="Arial Narrow"/>
                <a:cs typeface="Arial Narrow"/>
                <a:sym typeface="Arial Narrow"/>
              </a:rPr>
              <a:t>humedad relativa</a:t>
            </a:r>
            <a:endParaRPr/>
          </a:p>
        </p:txBody>
      </p:sp>
      <p:sp>
        <p:nvSpPr>
          <p:cNvPr id="126" name="Google Shape;126;p4"/>
          <p:cNvSpPr/>
          <p:nvPr/>
        </p:nvSpPr>
        <p:spPr>
          <a:xfrm rot="4078617">
            <a:off x="1543844" y="3479007"/>
            <a:ext cx="990600" cy="277812"/>
          </a:xfrm>
          <a:prstGeom prst="rightArrow">
            <a:avLst>
              <a:gd fmla="val 50000" name="adj1"/>
              <a:gd fmla="val 89143" name="adj2"/>
            </a:avLst>
          </a:prstGeom>
          <a:solidFill>
            <a:srgbClr val="FFFF00"/>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27" name="Google Shape;127;p4"/>
          <p:cNvSpPr txBox="1"/>
          <p:nvPr/>
        </p:nvSpPr>
        <p:spPr>
          <a:xfrm>
            <a:off x="5105400" y="990600"/>
            <a:ext cx="4038600" cy="5521512"/>
          </a:xfrm>
          <a:prstGeom prst="rect">
            <a:avLst/>
          </a:prstGeom>
          <a:noFill/>
          <a:ln>
            <a:noFill/>
          </a:ln>
        </p:spPr>
        <p:txBody>
          <a:bodyPr anchorCtr="0" anchor="t" bIns="45700" lIns="91425" spcFirstLastPara="1" rIns="91425" wrap="square" tIns="45700">
            <a:spAutoFit/>
          </a:bodyPr>
          <a:lstStyle/>
          <a:p>
            <a:pPr indent="-179388" lvl="0" marL="179388" marR="0" rtl="0" algn="l">
              <a:lnSpc>
                <a:spcPct val="90000"/>
              </a:lnSpc>
              <a:spcBef>
                <a:spcPts val="0"/>
              </a:spcBef>
              <a:spcAft>
                <a:spcPts val="0"/>
              </a:spcAft>
              <a:buClr>
                <a:schemeClr val="lt1"/>
              </a:buClr>
              <a:buSzPts val="2800"/>
              <a:buFont typeface="Arial"/>
              <a:buChar char="•"/>
            </a:pPr>
            <a:r>
              <a:rPr b="0" i="0" lang="es-MX" sz="2800" u="none" cap="none" strike="noStrike">
                <a:solidFill>
                  <a:schemeClr val="lt1"/>
                </a:solidFill>
                <a:latin typeface="Arial Narrow"/>
                <a:ea typeface="Arial Narrow"/>
                <a:cs typeface="Arial Narrow"/>
                <a:sym typeface="Arial Narrow"/>
              </a:rPr>
              <a:t>Las EMAS´s proporcionan observaciones de tiempo atmosférico continuas y fiables, generalmente en área remotas. Los datos están disponibles en la página web del BLM, así como numerosos sitios en Internet. Los datos incluyen temperatura del aire, punto de rocío, humedad relativa, velocidad y dirección del viento, y las ráfagas de viento.</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40"/>
          <p:cNvSpPr txBox="1"/>
          <p:nvPr/>
        </p:nvSpPr>
        <p:spPr>
          <a:xfrm>
            <a:off x="304800" y="152400"/>
            <a:ext cx="8839200" cy="1089529"/>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1" i="0" lang="es-MX" sz="3600" u="none" cap="none" strike="noStrike">
                <a:solidFill>
                  <a:srgbClr val="FFFF00"/>
                </a:solidFill>
                <a:latin typeface="Arial Narrow"/>
                <a:ea typeface="Arial Narrow"/>
                <a:cs typeface="Arial Narrow"/>
                <a:sym typeface="Arial Narrow"/>
              </a:rPr>
              <a:t>Midiendo la temperatura de bulbo seco y  bulbo húmedo usando el psicrómetro de honda</a:t>
            </a:r>
            <a:endParaRPr/>
          </a:p>
        </p:txBody>
      </p:sp>
      <p:sp>
        <p:nvSpPr>
          <p:cNvPr id="454" name="Google Shape;454;p40"/>
          <p:cNvSpPr txBox="1"/>
          <p:nvPr/>
        </p:nvSpPr>
        <p:spPr>
          <a:xfrm>
            <a:off x="304800" y="1408093"/>
            <a:ext cx="8839200" cy="78175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Ubíquese en un área abierta lejos de objetos que puedan ser golpeados durante el giro.</a:t>
            </a:r>
            <a:endParaRPr/>
          </a:p>
        </p:txBody>
      </p:sp>
      <p:sp>
        <p:nvSpPr>
          <p:cNvPr id="455" name="Google Shape;455;p40"/>
          <p:cNvSpPr txBox="1"/>
          <p:nvPr/>
        </p:nvSpPr>
        <p:spPr>
          <a:xfrm>
            <a:off x="304800" y="2362200"/>
            <a:ext cx="8839200" cy="78175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Colóquese de cara al viento de forma que evite exponer los termómetros a su calor corporal y a la luz solar directa.  </a:t>
            </a:r>
            <a:endParaRPr/>
          </a:p>
        </p:txBody>
      </p:sp>
      <p:sp>
        <p:nvSpPr>
          <p:cNvPr id="456" name="Google Shape;456;p40"/>
          <p:cNvSpPr txBox="1"/>
          <p:nvPr/>
        </p:nvSpPr>
        <p:spPr>
          <a:xfrm>
            <a:off x="304800" y="3505200"/>
            <a:ext cx="8839200" cy="78175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Sature la tela del bulbo húmedo con agua limpia, destilada o libre de minerales. Asegúrese de saturarlo completamente. </a:t>
            </a:r>
            <a:endParaRPr/>
          </a:p>
        </p:txBody>
      </p:sp>
      <p:sp>
        <p:nvSpPr>
          <p:cNvPr id="457" name="Google Shape;457;p40"/>
          <p:cNvSpPr txBox="1"/>
          <p:nvPr/>
        </p:nvSpPr>
        <p:spPr>
          <a:xfrm>
            <a:off x="304800" y="4724400"/>
            <a:ext cx="8839200" cy="181588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Mantenga su antebrazo paralelo al suelo, ventile  el psicrómetro haciéndolo girar a una distancia del brazo despegado del cuerpo a una velocidad constante. Girar demasiado rápido causará que la tela del del bulbo húmedo se seque prematuramente.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5"/>
                                        </p:tgtEl>
                                        <p:attrNameLst>
                                          <p:attrName>style.visibility</p:attrName>
                                        </p:attrNameLst>
                                      </p:cBhvr>
                                      <p:to>
                                        <p:strVal val="visible"/>
                                      </p:to>
                                    </p:set>
                                    <p:animEffect filter="fade" transition="in">
                                      <p:cBhvr>
                                        <p:cTn dur="500"/>
                                        <p:tgtEl>
                                          <p:spTgt spid="4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6"/>
                                        </p:tgtEl>
                                        <p:attrNameLst>
                                          <p:attrName>style.visibility</p:attrName>
                                        </p:attrNameLst>
                                      </p:cBhvr>
                                      <p:to>
                                        <p:strVal val="visible"/>
                                      </p:to>
                                    </p:set>
                                    <p:animEffect filter="fade" transition="in">
                                      <p:cBhvr>
                                        <p:cTn dur="500"/>
                                        <p:tgtEl>
                                          <p:spTgt spid="4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500"/>
                                        <p:tgtEl>
                                          <p:spTgt spid="4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100054"/>
            </a:gs>
            <a:gs pos="100000">
              <a:srgbClr val="000010"/>
            </a:gs>
          </a:gsLst>
          <a:path path="circle">
            <a:fillToRect b="50%" l="50%" r="50%" t="50%"/>
          </a:path>
          <a:tileRect/>
        </a:gradFill>
      </p:bgPr>
    </p:bg>
    <p:spTree>
      <p:nvGrpSpPr>
        <p:cNvPr id="461" name="Shape 461"/>
        <p:cNvGrpSpPr/>
        <p:nvPr/>
      </p:nvGrpSpPr>
      <p:grpSpPr>
        <a:xfrm>
          <a:off x="0" y="0"/>
          <a:ext cx="0" cy="0"/>
          <a:chOff x="0" y="0"/>
          <a:chExt cx="0" cy="0"/>
        </a:xfrm>
      </p:grpSpPr>
      <p:sp>
        <p:nvSpPr>
          <p:cNvPr id="462" name="Google Shape;462;p41"/>
          <p:cNvSpPr/>
          <p:nvPr/>
        </p:nvSpPr>
        <p:spPr>
          <a:xfrm>
            <a:off x="381000" y="533400"/>
            <a:ext cx="8610600" cy="1384995"/>
          </a:xfrm>
          <a:prstGeom prst="rect">
            <a:avLst/>
          </a:prstGeom>
          <a:noFill/>
          <a:ln>
            <a:noFill/>
          </a:ln>
        </p:spPr>
        <p:txBody>
          <a:bodyPr anchorCtr="0" anchor="t" bIns="45700" lIns="91425" spcFirstLastPara="1" rIns="91425" wrap="square" tIns="45700">
            <a:spAutoFit/>
          </a:bodyPr>
          <a:lstStyle/>
          <a:p>
            <a:pPr indent="-339725" lvl="0" marL="339725" marR="0" rtl="0" algn="just">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Haga girar el psicrómetro utilizando una acción suave de la muñeca sin parar durante un minuto. Anote la temperatura de bulbo húmedo.</a:t>
            </a:r>
            <a:endParaRPr b="0" i="0" sz="2800" u="none" cap="none" strike="noStrike">
              <a:solidFill>
                <a:schemeClr val="lt1"/>
              </a:solidFill>
              <a:latin typeface="Arial Narrow"/>
              <a:ea typeface="Arial Narrow"/>
              <a:cs typeface="Arial Narrow"/>
              <a:sym typeface="Arial Narrow"/>
            </a:endParaRPr>
          </a:p>
        </p:txBody>
      </p:sp>
      <p:sp>
        <p:nvSpPr>
          <p:cNvPr id="463" name="Google Shape;463;p41"/>
          <p:cNvSpPr/>
          <p:nvPr/>
        </p:nvSpPr>
        <p:spPr>
          <a:xfrm>
            <a:off x="228600" y="1981200"/>
            <a:ext cx="8763000" cy="2677656"/>
          </a:xfrm>
          <a:prstGeom prst="rect">
            <a:avLst/>
          </a:prstGeom>
          <a:noFill/>
          <a:ln>
            <a:noFill/>
          </a:ln>
        </p:spPr>
        <p:txBody>
          <a:bodyPr anchorCtr="0" anchor="t" bIns="45700" lIns="91425" spcFirstLastPara="1" rIns="91425" wrap="square" tIns="45700">
            <a:spAutoFit/>
          </a:bodyPr>
          <a:lstStyle/>
          <a:p>
            <a:pPr indent="-339725" lvl="0" marL="339725" marR="0" rtl="0" algn="just">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Continúe girando durante otros 30 segundos, y entonces tome una segunda lectura del bulbo húmedo. Si esta temperatura es más baja que la primera lectura, siga girando y lea el termómetro del bulbo húmedo cada cinco a diez segundos hasta que no baje más. Registre esta temperatura de bulbo húmedo más baja. </a:t>
            </a:r>
            <a:endParaRPr/>
          </a:p>
        </p:txBody>
      </p:sp>
      <p:sp>
        <p:nvSpPr>
          <p:cNvPr id="464" name="Google Shape;464;p41"/>
          <p:cNvSpPr txBox="1"/>
          <p:nvPr/>
        </p:nvSpPr>
        <p:spPr>
          <a:xfrm>
            <a:off x="381000" y="4724400"/>
            <a:ext cx="7053534" cy="523220"/>
          </a:xfrm>
          <a:prstGeom prst="rect">
            <a:avLst/>
          </a:prstGeom>
          <a:noFill/>
          <a:ln>
            <a:noFill/>
          </a:ln>
        </p:spPr>
        <p:txBody>
          <a:bodyPr anchorCtr="0" anchor="t" bIns="45700" lIns="91425" spcFirstLastPara="1" rIns="91425" wrap="square" tIns="45700">
            <a:spAutoFit/>
          </a:bodyPr>
          <a:lstStyle/>
          <a:p>
            <a:pPr indent="-339725" lvl="0" marL="339725" marR="0" rtl="0" algn="just">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Ahora lea y registre la temperatura de bulbo seco.</a:t>
            </a:r>
            <a:endParaRPr b="0" i="0" sz="2800" u="none" cap="none" strike="noStrike">
              <a:solidFill>
                <a:schemeClr val="lt1"/>
              </a:solidFill>
              <a:latin typeface="Arial Narrow"/>
              <a:ea typeface="Arial Narrow"/>
              <a:cs typeface="Arial Narrow"/>
              <a:sym typeface="Arial Narrow"/>
            </a:endParaRPr>
          </a:p>
        </p:txBody>
      </p:sp>
      <p:sp>
        <p:nvSpPr>
          <p:cNvPr id="465" name="Google Shape;465;p41"/>
          <p:cNvSpPr txBox="1"/>
          <p:nvPr/>
        </p:nvSpPr>
        <p:spPr>
          <a:xfrm>
            <a:off x="381000" y="5334000"/>
            <a:ext cx="8610600" cy="954107"/>
          </a:xfrm>
          <a:prstGeom prst="rect">
            <a:avLst/>
          </a:prstGeom>
          <a:noFill/>
          <a:ln>
            <a:noFill/>
          </a:ln>
        </p:spPr>
        <p:txBody>
          <a:bodyPr anchorCtr="0" anchor="t" bIns="45700" lIns="91425" spcFirstLastPara="1" rIns="91425" wrap="square" tIns="45700">
            <a:spAutoFit/>
          </a:bodyPr>
          <a:lstStyle/>
          <a:p>
            <a:pPr indent="-339725" lvl="0" marL="339725" marR="0" rtl="0" algn="just">
              <a:spcBef>
                <a:spcPts val="0"/>
              </a:spcBef>
              <a:spcAft>
                <a:spcPts val="0"/>
              </a:spcAft>
              <a:buClr>
                <a:schemeClr val="lt1"/>
              </a:buClr>
              <a:buSzPts val="2800"/>
              <a:buFont typeface="Arial Narrow"/>
              <a:buChar char="•"/>
            </a:pPr>
            <a:r>
              <a:rPr b="0" i="0" lang="es-MX" sz="2800" u="none" cap="none" strike="noStrike">
                <a:solidFill>
                  <a:schemeClr val="lt1"/>
                </a:solidFill>
                <a:latin typeface="Arial Narrow"/>
                <a:ea typeface="Arial Narrow"/>
                <a:cs typeface="Arial Narrow"/>
                <a:sym typeface="Arial Narrow"/>
              </a:rPr>
              <a:t>Finalmente, determine la humedad relativa y punto de rocío utilizando la tabla psicrométrica apropiada para su altitud.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3"/>
                                        </p:tgtEl>
                                        <p:attrNameLst>
                                          <p:attrName>style.visibility</p:attrName>
                                        </p:attrNameLst>
                                      </p:cBhvr>
                                      <p:to>
                                        <p:strVal val="visible"/>
                                      </p:to>
                                    </p:set>
                                    <p:animEffect filter="fade" transition="in">
                                      <p:cBhvr>
                                        <p:cTn dur="500"/>
                                        <p:tgtEl>
                                          <p:spTgt spid="4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4"/>
                                        </p:tgtEl>
                                        <p:attrNameLst>
                                          <p:attrName>style.visibility</p:attrName>
                                        </p:attrNameLst>
                                      </p:cBhvr>
                                      <p:to>
                                        <p:strVal val="visible"/>
                                      </p:to>
                                    </p:set>
                                    <p:animEffect filter="fade" transition="in">
                                      <p:cBhvr>
                                        <p:cTn dur="500"/>
                                        <p:tgtEl>
                                          <p:spTgt spid="4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5"/>
                                        </p:tgtEl>
                                        <p:attrNameLst>
                                          <p:attrName>style.visibility</p:attrName>
                                        </p:attrNameLst>
                                      </p:cBhvr>
                                      <p:to>
                                        <p:strVal val="visible"/>
                                      </p:to>
                                    </p:set>
                                    <p:animEffect filter="fade" transition="in">
                                      <p:cBhvr>
                                        <p:cTn dur="500"/>
                                        <p:tgtEl>
                                          <p:spTgt spid="4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42"/>
          <p:cNvSpPr txBox="1"/>
          <p:nvPr/>
        </p:nvSpPr>
        <p:spPr>
          <a:xfrm>
            <a:off x="0" y="2438400"/>
            <a:ext cx="9144000" cy="2086725"/>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3600" u="none" cap="none" strike="noStrike">
                <a:solidFill>
                  <a:schemeClr val="lt1"/>
                </a:solidFill>
                <a:latin typeface="Arial"/>
                <a:ea typeface="Arial"/>
                <a:cs typeface="Arial"/>
                <a:sym typeface="Arial"/>
              </a:rPr>
              <a:t>No saturar completamente la tela de muselina resultaría en una</a:t>
            </a:r>
            <a:endParaRPr/>
          </a:p>
          <a:p>
            <a:pPr indent="0" lvl="0" marL="0" marR="0" rtl="0" algn="ctr">
              <a:lnSpc>
                <a:spcPct val="90000"/>
              </a:lnSpc>
              <a:spcBef>
                <a:spcPts val="0"/>
              </a:spcBef>
              <a:spcAft>
                <a:spcPts val="0"/>
              </a:spcAft>
              <a:buNone/>
            </a:pPr>
            <a:r>
              <a:rPr b="0" i="0" lang="es-MX" sz="3600" u="none" cap="none" strike="noStrike">
                <a:solidFill>
                  <a:schemeClr val="lt1"/>
                </a:solidFill>
                <a:latin typeface="Arial"/>
                <a:ea typeface="Arial"/>
                <a:cs typeface="Arial"/>
                <a:sym typeface="Arial"/>
              </a:rPr>
              <a:t>temperatura de bulbo húmedo</a:t>
            </a:r>
            <a:endParaRPr/>
          </a:p>
          <a:p>
            <a:pPr indent="0" lvl="0" marL="0" marR="0" rtl="0" algn="ctr">
              <a:lnSpc>
                <a:spcPct val="90000"/>
              </a:lnSpc>
              <a:spcBef>
                <a:spcPts val="0"/>
              </a:spcBef>
              <a:spcAft>
                <a:spcPts val="0"/>
              </a:spcAft>
              <a:buNone/>
            </a:pPr>
            <a:r>
              <a:rPr b="0" i="0" lang="es-MX" sz="3600" u="sng" cap="none" strike="noStrike">
                <a:solidFill>
                  <a:schemeClr val="lt1"/>
                </a:solidFill>
                <a:latin typeface="Arial"/>
                <a:ea typeface="Arial"/>
                <a:cs typeface="Arial"/>
                <a:sym typeface="Arial"/>
              </a:rPr>
              <a:t>demasiado alta.</a:t>
            </a:r>
            <a:endParaRPr/>
          </a:p>
        </p:txBody>
      </p:sp>
      <p:sp>
        <p:nvSpPr>
          <p:cNvPr id="471" name="Google Shape;471;p42"/>
          <p:cNvSpPr txBox="1"/>
          <p:nvPr/>
        </p:nvSpPr>
        <p:spPr>
          <a:xfrm>
            <a:off x="2895600" y="1447800"/>
            <a:ext cx="3035300" cy="7080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000" u="none" cap="none" strike="noStrike">
                <a:solidFill>
                  <a:srgbClr val="FFFF00"/>
                </a:solidFill>
                <a:latin typeface="Arial"/>
                <a:ea typeface="Arial"/>
                <a:cs typeface="Arial"/>
                <a:sym typeface="Arial"/>
              </a:rPr>
              <a:t>Recuerde…</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43"/>
          <p:cNvSpPr txBox="1"/>
          <p:nvPr/>
        </p:nvSpPr>
        <p:spPr>
          <a:xfrm>
            <a:off x="3733800" y="1012825"/>
            <a:ext cx="5181600" cy="4819781"/>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0" i="0" lang="es-MX" sz="3200" u="none" cap="none" strike="noStrike">
                <a:solidFill>
                  <a:schemeClr val="lt1"/>
                </a:solidFill>
                <a:latin typeface="Arial"/>
                <a:ea typeface="Arial"/>
                <a:cs typeface="Arial"/>
                <a:sym typeface="Arial"/>
              </a:rPr>
              <a:t>El psicrómetro de honda</a:t>
            </a:r>
            <a:endParaRPr/>
          </a:p>
          <a:p>
            <a:pPr indent="0" lvl="0" marL="0" marR="0" rtl="0" algn="ctr">
              <a:lnSpc>
                <a:spcPct val="80000"/>
              </a:lnSpc>
              <a:spcBef>
                <a:spcPts val="0"/>
              </a:spcBef>
              <a:spcAft>
                <a:spcPts val="0"/>
              </a:spcAft>
              <a:buNone/>
            </a:pPr>
            <a:r>
              <a:rPr b="0" i="0" lang="es-MX" sz="3200" u="none" cap="none" strike="noStrike">
                <a:solidFill>
                  <a:schemeClr val="lt1"/>
                </a:solidFill>
                <a:latin typeface="Arial"/>
                <a:ea typeface="Arial"/>
                <a:cs typeface="Arial"/>
                <a:sym typeface="Arial"/>
              </a:rPr>
              <a:t>también debe utilizarse</a:t>
            </a:r>
            <a:endParaRPr/>
          </a:p>
          <a:p>
            <a:pPr indent="0" lvl="0" marL="0" marR="0" rtl="0" algn="ctr">
              <a:lnSpc>
                <a:spcPct val="80000"/>
              </a:lnSpc>
              <a:spcBef>
                <a:spcPts val="0"/>
              </a:spcBef>
              <a:spcAft>
                <a:spcPts val="0"/>
              </a:spcAft>
              <a:buNone/>
            </a:pPr>
            <a:r>
              <a:rPr b="0" i="0" lang="es-MX" sz="3200" u="none" cap="none" strike="noStrike">
                <a:solidFill>
                  <a:schemeClr val="lt1"/>
                </a:solidFill>
                <a:latin typeface="Arial"/>
                <a:ea typeface="Arial"/>
                <a:cs typeface="Arial"/>
                <a:sym typeface="Arial"/>
              </a:rPr>
              <a:t>para comprobar la precisión de todos los medidores manuales; particularmente cuando se utilizan en condiciones meteorológicas extremas (por ejemplo, cuando está hace mucho calor, mucho frío, está muy seco o muy húmedo).</a:t>
            </a:r>
            <a:endParaRPr b="1" i="0" sz="3200" u="none" cap="none" strike="noStrike">
              <a:solidFill>
                <a:schemeClr val="lt1"/>
              </a:solidFill>
              <a:latin typeface="Arial"/>
              <a:ea typeface="Arial"/>
              <a:cs typeface="Arial"/>
              <a:sym typeface="Arial"/>
            </a:endParaRPr>
          </a:p>
        </p:txBody>
      </p:sp>
      <p:pic>
        <p:nvPicPr>
          <p:cNvPr descr="psychrometer diagram 03'" id="478" name="Google Shape;478;p43"/>
          <p:cNvPicPr preferRelativeResize="0"/>
          <p:nvPr>
            <p:ph idx="1" type="body"/>
          </p:nvPr>
        </p:nvPicPr>
        <p:blipFill rotWithShape="1">
          <a:blip r:embed="rId3">
            <a:alphaModFix/>
          </a:blip>
          <a:srcRect b="0" l="0" r="0" t="0"/>
          <a:stretch/>
        </p:blipFill>
        <p:spPr>
          <a:xfrm>
            <a:off x="457200" y="381000"/>
            <a:ext cx="3124200" cy="6172200"/>
          </a:xfrm>
          <a:prstGeom prst="rect">
            <a:avLst/>
          </a:prstGeom>
          <a:noFill/>
          <a:ln>
            <a:noFill/>
          </a:ln>
        </p:spPr>
      </p:pic>
      <p:sp>
        <p:nvSpPr>
          <p:cNvPr id="479" name="Google Shape;479;p43"/>
          <p:cNvSpPr txBox="1"/>
          <p:nvPr/>
        </p:nvSpPr>
        <p:spPr>
          <a:xfrm>
            <a:off x="2057400" y="1143000"/>
            <a:ext cx="1371600" cy="70802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000" u="none" cap="none" strike="noStrike">
                <a:solidFill>
                  <a:schemeClr val="dk1"/>
                </a:solidFill>
                <a:latin typeface="Arial"/>
                <a:ea typeface="Arial"/>
                <a:cs typeface="Arial"/>
                <a:sym typeface="Arial"/>
              </a:rPr>
              <a:t>    Mango       giratorio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44"/>
          <p:cNvSpPr txBox="1"/>
          <p:nvPr/>
        </p:nvSpPr>
        <p:spPr>
          <a:xfrm>
            <a:off x="304800" y="1676400"/>
            <a:ext cx="8534400" cy="31700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MX" sz="4000">
                <a:solidFill>
                  <a:srgbClr val="FFFF00"/>
                </a:solidFill>
                <a:latin typeface="Arial"/>
                <a:ea typeface="Arial"/>
                <a:cs typeface="Arial"/>
                <a:sym typeface="Arial"/>
              </a:rPr>
              <a:t>Determinando la velocidad del viento a </a:t>
            </a:r>
            <a:endParaRPr/>
          </a:p>
          <a:p>
            <a:pPr indent="0" lvl="0" marL="0" marR="0" rtl="0" algn="ctr">
              <a:spcBef>
                <a:spcPts val="0"/>
              </a:spcBef>
              <a:spcAft>
                <a:spcPts val="0"/>
              </a:spcAft>
              <a:buNone/>
            </a:pPr>
            <a:r>
              <a:rPr b="1" lang="es-MX" sz="4000">
                <a:solidFill>
                  <a:srgbClr val="FFFF00"/>
                </a:solidFill>
                <a:latin typeface="Arial"/>
                <a:ea typeface="Arial"/>
                <a:cs typeface="Arial"/>
                <a:sym typeface="Arial"/>
              </a:rPr>
              <a:t>nivel del ojo</a:t>
            </a:r>
            <a:endParaRPr/>
          </a:p>
          <a:p>
            <a:pPr indent="0" lvl="0" marL="0" marR="0" rtl="0" algn="ctr">
              <a:spcBef>
                <a:spcPts val="0"/>
              </a:spcBef>
              <a:spcAft>
                <a:spcPts val="0"/>
              </a:spcAft>
              <a:buNone/>
            </a:pPr>
            <a:r>
              <a:rPr b="1" lang="es-MX" sz="4000">
                <a:solidFill>
                  <a:srgbClr val="FFFF00"/>
                </a:solidFill>
                <a:latin typeface="Arial"/>
                <a:ea typeface="Arial"/>
                <a:cs typeface="Arial"/>
                <a:sym typeface="Arial"/>
              </a:rPr>
              <a:t>utilizando el anemómetro</a:t>
            </a:r>
            <a:endParaRPr/>
          </a:p>
          <a:p>
            <a:pPr indent="0" lvl="0" marL="0" marR="0" rtl="0" algn="ctr">
              <a:spcBef>
                <a:spcPts val="0"/>
              </a:spcBef>
              <a:spcAft>
                <a:spcPts val="0"/>
              </a:spcAft>
              <a:buNone/>
            </a:pPr>
            <a:r>
              <a:rPr b="1" lang="es-MX" sz="4000">
                <a:solidFill>
                  <a:srgbClr val="FFFF00"/>
                </a:solidFill>
                <a:latin typeface="Arial"/>
                <a:ea typeface="Arial"/>
                <a:cs typeface="Arial"/>
                <a:sym typeface="Arial"/>
              </a:rPr>
              <a:t>del estuche meteorológico portátil</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pic>
        <p:nvPicPr>
          <p:cNvPr id="489" name="Google Shape;489;p45"/>
          <p:cNvPicPr preferRelativeResize="0"/>
          <p:nvPr/>
        </p:nvPicPr>
        <p:blipFill rotWithShape="1">
          <a:blip r:embed="rId3">
            <a:alphaModFix/>
          </a:blip>
          <a:srcRect b="0" l="0" r="0" t="0"/>
          <a:stretch/>
        </p:blipFill>
        <p:spPr>
          <a:xfrm>
            <a:off x="309689" y="457200"/>
            <a:ext cx="4390771" cy="5867400"/>
          </a:xfrm>
          <a:prstGeom prst="rect">
            <a:avLst/>
          </a:prstGeom>
          <a:noFill/>
          <a:ln>
            <a:noFill/>
          </a:ln>
        </p:spPr>
      </p:pic>
      <p:sp>
        <p:nvSpPr>
          <p:cNvPr id="490" name="Google Shape;490;p45"/>
          <p:cNvSpPr txBox="1"/>
          <p:nvPr/>
        </p:nvSpPr>
        <p:spPr>
          <a:xfrm>
            <a:off x="4876800" y="470118"/>
            <a:ext cx="4267200" cy="181588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Dé la cara al viento y sosteniendo el anemómetro con el brazo extendido a nivel del ojo.</a:t>
            </a:r>
            <a:endParaRPr/>
          </a:p>
        </p:txBody>
      </p:sp>
      <p:sp>
        <p:nvSpPr>
          <p:cNvPr id="491" name="Google Shape;491;p45"/>
          <p:cNvSpPr txBox="1"/>
          <p:nvPr/>
        </p:nvSpPr>
        <p:spPr>
          <a:xfrm>
            <a:off x="4800600" y="2286000"/>
            <a:ext cx="4343400" cy="2505301"/>
          </a:xfrm>
          <a:prstGeom prst="rect">
            <a:avLst/>
          </a:prstGeom>
          <a:noFill/>
          <a:ln>
            <a:noFill/>
          </a:ln>
        </p:spPr>
        <p:txBody>
          <a:bodyPr anchorCtr="0" anchor="t" bIns="45700" lIns="91425" spcFirstLastPara="1" rIns="91425" wrap="square" tIns="45700">
            <a:spAutoFit/>
          </a:bodyPr>
          <a:lstStyle/>
          <a:p>
            <a:pPr indent="-398463" lvl="0" marL="398463"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Sostenga el anemómetro sobre la parte media, cuidando de no  bloquear los dos orificios en la parte inferior o el orificio en la parte superior.</a:t>
            </a:r>
            <a:endParaRPr/>
          </a:p>
        </p:txBody>
      </p:sp>
      <p:sp>
        <p:nvSpPr>
          <p:cNvPr id="492" name="Google Shape;492;p45"/>
          <p:cNvSpPr txBox="1"/>
          <p:nvPr/>
        </p:nvSpPr>
        <p:spPr>
          <a:xfrm>
            <a:off x="4800600" y="3733800"/>
            <a:ext cx="184150" cy="5191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800">
              <a:solidFill>
                <a:schemeClr val="lt1"/>
              </a:solidFill>
              <a:latin typeface="Arial Narrow"/>
              <a:ea typeface="Arial Narrow"/>
              <a:cs typeface="Arial Narrow"/>
              <a:sym typeface="Arial Narrow"/>
            </a:endParaRPr>
          </a:p>
        </p:txBody>
      </p:sp>
      <p:sp>
        <p:nvSpPr>
          <p:cNvPr id="493" name="Google Shape;493;p45"/>
          <p:cNvSpPr txBox="1"/>
          <p:nvPr/>
        </p:nvSpPr>
        <p:spPr>
          <a:xfrm>
            <a:off x="4876800" y="4953000"/>
            <a:ext cx="4267200" cy="1471172"/>
          </a:xfrm>
          <a:prstGeom prst="rect">
            <a:avLst/>
          </a:prstGeom>
          <a:noFill/>
          <a:ln>
            <a:noFill/>
          </a:ln>
        </p:spPr>
        <p:txBody>
          <a:bodyPr anchorCtr="0" anchor="t" bIns="45700" lIns="91425" spcFirstLastPara="1" rIns="91425" wrap="square" tIns="45700">
            <a:spAutoFit/>
          </a:bodyPr>
          <a:lstStyle/>
          <a:p>
            <a:pPr indent="-398463" lvl="0" marL="398463"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Revise para ver si la pequeña bola blanca en el tubo está moviendo libremente.</a:t>
            </a:r>
            <a:endParaRPr/>
          </a:p>
        </p:txBody>
      </p:sp>
      <p:sp>
        <p:nvSpPr>
          <p:cNvPr id="494" name="Google Shape;494;p45"/>
          <p:cNvSpPr txBox="1"/>
          <p:nvPr/>
        </p:nvSpPr>
        <p:spPr>
          <a:xfrm>
            <a:off x="304800" y="457200"/>
            <a:ext cx="2590800" cy="437043"/>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None/>
            </a:pPr>
            <a:r>
              <a:rPr b="0" lang="es-MX" sz="2800">
                <a:solidFill>
                  <a:schemeClr val="lt1"/>
                </a:solidFill>
                <a:latin typeface="Arial"/>
                <a:ea typeface="Arial"/>
                <a:cs typeface="Arial"/>
                <a:sym typeface="Arial"/>
              </a:rPr>
              <a:t>Anemómetro</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100054"/>
            </a:gs>
            <a:gs pos="100000">
              <a:srgbClr val="000010"/>
            </a:gs>
          </a:gsLst>
          <a:path path="circle">
            <a:fillToRect b="50%" l="50%" r="50%" t="50%"/>
          </a:path>
          <a:tileRect/>
        </a:gradFill>
      </p:bgPr>
    </p:bg>
    <p:spTree>
      <p:nvGrpSpPr>
        <p:cNvPr id="498" name="Shape 498"/>
        <p:cNvGrpSpPr/>
        <p:nvPr/>
      </p:nvGrpSpPr>
      <p:grpSpPr>
        <a:xfrm>
          <a:off x="0" y="0"/>
          <a:ext cx="0" cy="0"/>
          <a:chOff x="0" y="0"/>
          <a:chExt cx="0" cy="0"/>
        </a:xfrm>
      </p:grpSpPr>
      <p:pic>
        <p:nvPicPr>
          <p:cNvPr id="499" name="Google Shape;499;p46"/>
          <p:cNvPicPr preferRelativeResize="0"/>
          <p:nvPr>
            <p:ph idx="1" type="body"/>
          </p:nvPr>
        </p:nvPicPr>
        <p:blipFill rotWithShape="1">
          <a:blip r:embed="rId3">
            <a:alphaModFix/>
          </a:blip>
          <a:srcRect b="0" l="0" r="0" t="0"/>
          <a:stretch/>
        </p:blipFill>
        <p:spPr>
          <a:xfrm>
            <a:off x="917067" y="304800"/>
            <a:ext cx="3271266" cy="6172200"/>
          </a:xfrm>
          <a:prstGeom prst="rect">
            <a:avLst/>
          </a:prstGeom>
          <a:noFill/>
          <a:ln>
            <a:noFill/>
          </a:ln>
        </p:spPr>
      </p:pic>
      <p:cxnSp>
        <p:nvCxnSpPr>
          <p:cNvPr id="500" name="Google Shape;500;p46"/>
          <p:cNvCxnSpPr/>
          <p:nvPr/>
        </p:nvCxnSpPr>
        <p:spPr>
          <a:xfrm>
            <a:off x="304800" y="3429000"/>
            <a:ext cx="609600" cy="0"/>
          </a:xfrm>
          <a:prstGeom prst="straightConnector1">
            <a:avLst/>
          </a:prstGeom>
          <a:noFill/>
          <a:ln cap="flat" cmpd="sng" w="203200">
            <a:solidFill>
              <a:srgbClr val="FFFF00"/>
            </a:solidFill>
            <a:prstDash val="solid"/>
            <a:round/>
            <a:headEnd len="med" w="med" type="none"/>
            <a:tailEnd len="med" w="med" type="triangle"/>
          </a:ln>
        </p:spPr>
      </p:cxnSp>
      <p:cxnSp>
        <p:nvCxnSpPr>
          <p:cNvPr id="501" name="Google Shape;501;p46"/>
          <p:cNvCxnSpPr/>
          <p:nvPr/>
        </p:nvCxnSpPr>
        <p:spPr>
          <a:xfrm rot="10800000">
            <a:off x="3200400" y="3505200"/>
            <a:ext cx="838200" cy="0"/>
          </a:xfrm>
          <a:prstGeom prst="straightConnector1">
            <a:avLst/>
          </a:prstGeom>
          <a:noFill/>
          <a:ln cap="flat" cmpd="sng" w="203200">
            <a:solidFill>
              <a:schemeClr val="dk1"/>
            </a:solidFill>
            <a:prstDash val="solid"/>
            <a:round/>
            <a:headEnd len="med" w="med" type="none"/>
            <a:tailEnd len="med" w="med" type="triangle"/>
          </a:ln>
        </p:spPr>
      </p:cxnSp>
      <p:cxnSp>
        <p:nvCxnSpPr>
          <p:cNvPr id="502" name="Google Shape;502;p46"/>
          <p:cNvCxnSpPr/>
          <p:nvPr/>
        </p:nvCxnSpPr>
        <p:spPr>
          <a:xfrm>
            <a:off x="990600" y="381000"/>
            <a:ext cx="914400" cy="304800"/>
          </a:xfrm>
          <a:prstGeom prst="straightConnector1">
            <a:avLst/>
          </a:prstGeom>
          <a:noFill/>
          <a:ln cap="flat" cmpd="sng" w="142875">
            <a:solidFill>
              <a:srgbClr val="000000"/>
            </a:solidFill>
            <a:prstDash val="solid"/>
            <a:round/>
            <a:headEnd len="med" w="med" type="none"/>
            <a:tailEnd len="med" w="med" type="triangle"/>
          </a:ln>
        </p:spPr>
      </p:cxnSp>
      <p:sp>
        <p:nvSpPr>
          <p:cNvPr id="503" name="Google Shape;503;p46"/>
          <p:cNvSpPr txBox="1"/>
          <p:nvPr/>
        </p:nvSpPr>
        <p:spPr>
          <a:xfrm>
            <a:off x="4343400" y="152400"/>
            <a:ext cx="4572000" cy="3194721"/>
          </a:xfrm>
          <a:prstGeom prst="rect">
            <a:avLst/>
          </a:prstGeom>
          <a:noFill/>
          <a:ln>
            <a:noFill/>
          </a:ln>
        </p:spPr>
        <p:txBody>
          <a:bodyPr anchorCtr="0" anchor="t" bIns="45700" lIns="91425" spcFirstLastPara="1" rIns="91425" wrap="square" tIns="45700">
            <a:spAutoFit/>
          </a:bodyPr>
          <a:lstStyle/>
          <a:p>
            <a:pPr indent="-457200" lvl="0" marL="457200"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En caso afirmativo, ahora determine la velocidad promedio del viento durante un minuto observando el movimiento de la bola entre 0 y 16 kph.</a:t>
            </a:r>
            <a:r>
              <a:rPr b="0" lang="es-MX" sz="2800">
                <a:solidFill>
                  <a:srgbClr val="FFFF00"/>
                </a:solidFill>
                <a:latin typeface="Arial"/>
                <a:ea typeface="Arial"/>
                <a:cs typeface="Arial"/>
                <a:sym typeface="Arial"/>
              </a:rPr>
              <a:t> </a:t>
            </a:r>
            <a:r>
              <a:rPr b="0" lang="es-MX" sz="2800">
                <a:solidFill>
                  <a:schemeClr val="lt1"/>
                </a:solidFill>
                <a:latin typeface="Arial"/>
                <a:ea typeface="Arial"/>
                <a:cs typeface="Arial"/>
                <a:sym typeface="Arial"/>
              </a:rPr>
              <a:t>Use la escala de velocidad baja a la izquierda.</a:t>
            </a:r>
            <a:r>
              <a:rPr b="1" lang="es-MX" sz="2800">
                <a:solidFill>
                  <a:schemeClr val="lt1"/>
                </a:solidFill>
                <a:latin typeface="Arial"/>
                <a:ea typeface="Arial"/>
                <a:cs typeface="Arial"/>
                <a:sym typeface="Arial"/>
              </a:rPr>
              <a:t>  </a:t>
            </a:r>
            <a:endParaRPr/>
          </a:p>
        </p:txBody>
      </p:sp>
      <p:sp>
        <p:nvSpPr>
          <p:cNvPr id="504" name="Google Shape;504;p46"/>
          <p:cNvSpPr txBox="1"/>
          <p:nvPr/>
        </p:nvSpPr>
        <p:spPr>
          <a:xfrm>
            <a:off x="4343400" y="3919537"/>
            <a:ext cx="4800600" cy="2505301"/>
          </a:xfrm>
          <a:prstGeom prst="rect">
            <a:avLst/>
          </a:prstGeom>
          <a:noFill/>
          <a:ln>
            <a:noFill/>
          </a:ln>
        </p:spPr>
        <p:txBody>
          <a:bodyPr anchorCtr="0" anchor="t" bIns="45700" lIns="91425" spcFirstLastPara="1" rIns="91425" wrap="square" tIns="45700">
            <a:spAutoFit/>
          </a:bodyPr>
          <a:lstStyle/>
          <a:p>
            <a:pPr indent="-398463" lvl="0" marL="398463"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Si la bola se eleva cerca de 16 kph</a:t>
            </a:r>
            <a:r>
              <a:rPr b="0" lang="es-MX" sz="2800">
                <a:solidFill>
                  <a:srgbClr val="FFFF00"/>
                </a:solidFill>
                <a:latin typeface="Arial"/>
                <a:ea typeface="Arial"/>
                <a:cs typeface="Arial"/>
                <a:sym typeface="Arial"/>
              </a:rPr>
              <a:t> </a:t>
            </a:r>
            <a:r>
              <a:rPr b="0" lang="es-MX" sz="2800">
                <a:solidFill>
                  <a:schemeClr val="lt1"/>
                </a:solidFill>
                <a:latin typeface="Arial"/>
                <a:ea typeface="Arial"/>
                <a:cs typeface="Arial"/>
                <a:sym typeface="Arial"/>
              </a:rPr>
              <a:t>en la escala de la izquierda, cubra el tubo rojo de la parte alta con su dedo y lea en la escala de velocidad del viento alta en el lado derecho.</a:t>
            </a:r>
            <a:endParaRPr b="0" sz="2800">
              <a:solidFill>
                <a:schemeClr val="lt1"/>
              </a:solidFill>
              <a:latin typeface="Arial Narrow"/>
              <a:ea typeface="Arial Narrow"/>
              <a:cs typeface="Arial Narrow"/>
              <a:sym typeface="Arial Narrow"/>
            </a:endParaRPr>
          </a:p>
        </p:txBody>
      </p:sp>
      <p:sp>
        <p:nvSpPr>
          <p:cNvPr id="505" name="Google Shape;505;p46"/>
          <p:cNvSpPr txBox="1"/>
          <p:nvPr/>
        </p:nvSpPr>
        <p:spPr>
          <a:xfrm>
            <a:off x="1661808" y="5496128"/>
            <a:ext cx="268288"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0</a:t>
            </a:r>
            <a:endParaRPr/>
          </a:p>
        </p:txBody>
      </p:sp>
      <p:sp>
        <p:nvSpPr>
          <p:cNvPr id="506" name="Google Shape;506;p46"/>
          <p:cNvSpPr txBox="1"/>
          <p:nvPr/>
        </p:nvSpPr>
        <p:spPr>
          <a:xfrm>
            <a:off x="1548320" y="1674914"/>
            <a:ext cx="354012"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16</a:t>
            </a:r>
            <a:endParaRPr/>
          </a:p>
        </p:txBody>
      </p:sp>
      <p:sp>
        <p:nvSpPr>
          <p:cNvPr id="507" name="Google Shape;507;p46"/>
          <p:cNvSpPr txBox="1"/>
          <p:nvPr/>
        </p:nvSpPr>
        <p:spPr>
          <a:xfrm>
            <a:off x="1571016" y="2128736"/>
            <a:ext cx="355600"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14</a:t>
            </a:r>
            <a:endParaRPr/>
          </a:p>
        </p:txBody>
      </p:sp>
      <p:sp>
        <p:nvSpPr>
          <p:cNvPr id="508" name="Google Shape;508;p46"/>
          <p:cNvSpPr txBox="1"/>
          <p:nvPr/>
        </p:nvSpPr>
        <p:spPr>
          <a:xfrm>
            <a:off x="1572064" y="2629509"/>
            <a:ext cx="354012"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12</a:t>
            </a:r>
            <a:endParaRPr/>
          </a:p>
        </p:txBody>
      </p:sp>
      <p:sp>
        <p:nvSpPr>
          <p:cNvPr id="509" name="Google Shape;509;p46"/>
          <p:cNvSpPr txBox="1"/>
          <p:nvPr/>
        </p:nvSpPr>
        <p:spPr>
          <a:xfrm>
            <a:off x="1553184" y="3133319"/>
            <a:ext cx="355600"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10</a:t>
            </a:r>
            <a:endParaRPr/>
          </a:p>
        </p:txBody>
      </p:sp>
      <p:sp>
        <p:nvSpPr>
          <p:cNvPr id="510" name="Google Shape;510;p46"/>
          <p:cNvSpPr txBox="1"/>
          <p:nvPr/>
        </p:nvSpPr>
        <p:spPr>
          <a:xfrm>
            <a:off x="1639989" y="3604031"/>
            <a:ext cx="269875"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8</a:t>
            </a:r>
            <a:endParaRPr/>
          </a:p>
        </p:txBody>
      </p:sp>
      <p:sp>
        <p:nvSpPr>
          <p:cNvPr id="511" name="Google Shape;511;p46"/>
          <p:cNvSpPr txBox="1"/>
          <p:nvPr/>
        </p:nvSpPr>
        <p:spPr>
          <a:xfrm>
            <a:off x="1636749" y="4089603"/>
            <a:ext cx="269875"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6</a:t>
            </a:r>
            <a:endParaRPr/>
          </a:p>
        </p:txBody>
      </p:sp>
      <p:sp>
        <p:nvSpPr>
          <p:cNvPr id="512" name="Google Shape;512;p46"/>
          <p:cNvSpPr txBox="1"/>
          <p:nvPr/>
        </p:nvSpPr>
        <p:spPr>
          <a:xfrm>
            <a:off x="1649717" y="4589767"/>
            <a:ext cx="269875"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4</a:t>
            </a:r>
            <a:endParaRPr/>
          </a:p>
        </p:txBody>
      </p:sp>
      <p:sp>
        <p:nvSpPr>
          <p:cNvPr id="513" name="Google Shape;513;p46"/>
          <p:cNvSpPr txBox="1"/>
          <p:nvPr/>
        </p:nvSpPr>
        <p:spPr>
          <a:xfrm>
            <a:off x="1656169" y="5072976"/>
            <a:ext cx="268287"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2</a:t>
            </a:r>
            <a:endParaRPr/>
          </a:p>
        </p:txBody>
      </p:sp>
      <p:sp>
        <p:nvSpPr>
          <p:cNvPr id="514" name="Google Shape;514;p46"/>
          <p:cNvSpPr txBox="1"/>
          <p:nvPr/>
        </p:nvSpPr>
        <p:spPr>
          <a:xfrm>
            <a:off x="2228205" y="4876800"/>
            <a:ext cx="355600"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16</a:t>
            </a:r>
            <a:endParaRPr/>
          </a:p>
        </p:txBody>
      </p:sp>
      <p:sp>
        <p:nvSpPr>
          <p:cNvPr id="515" name="Google Shape;515;p46"/>
          <p:cNvSpPr txBox="1"/>
          <p:nvPr/>
        </p:nvSpPr>
        <p:spPr>
          <a:xfrm>
            <a:off x="2233881" y="4153103"/>
            <a:ext cx="354012"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32</a:t>
            </a:r>
            <a:endParaRPr/>
          </a:p>
        </p:txBody>
      </p:sp>
      <p:sp>
        <p:nvSpPr>
          <p:cNvPr id="516" name="Google Shape;516;p46"/>
          <p:cNvSpPr txBox="1"/>
          <p:nvPr/>
        </p:nvSpPr>
        <p:spPr>
          <a:xfrm>
            <a:off x="2224392" y="3499727"/>
            <a:ext cx="354013"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48</a:t>
            </a:r>
            <a:endParaRPr/>
          </a:p>
        </p:txBody>
      </p:sp>
      <p:sp>
        <p:nvSpPr>
          <p:cNvPr id="517" name="Google Shape;517;p46"/>
          <p:cNvSpPr txBox="1"/>
          <p:nvPr/>
        </p:nvSpPr>
        <p:spPr>
          <a:xfrm>
            <a:off x="2242224" y="2904719"/>
            <a:ext cx="354013"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64</a:t>
            </a:r>
            <a:endParaRPr/>
          </a:p>
        </p:txBody>
      </p:sp>
      <p:sp>
        <p:nvSpPr>
          <p:cNvPr id="518" name="Google Shape;518;p46"/>
          <p:cNvSpPr txBox="1"/>
          <p:nvPr/>
        </p:nvSpPr>
        <p:spPr>
          <a:xfrm>
            <a:off x="2233982" y="2341258"/>
            <a:ext cx="354013" cy="2778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80</a:t>
            </a:r>
            <a:endParaRPr/>
          </a:p>
        </p:txBody>
      </p:sp>
      <p:sp>
        <p:nvSpPr>
          <p:cNvPr id="519" name="Google Shape;519;p46"/>
          <p:cNvSpPr txBox="1"/>
          <p:nvPr/>
        </p:nvSpPr>
        <p:spPr>
          <a:xfrm>
            <a:off x="2232496" y="1819072"/>
            <a:ext cx="354013" cy="2762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C00000"/>
                </a:solidFill>
                <a:latin typeface="Arial"/>
                <a:ea typeface="Arial"/>
                <a:cs typeface="Arial"/>
                <a:sym typeface="Arial"/>
              </a:rPr>
              <a:t>96</a:t>
            </a:r>
            <a:endParaRPr/>
          </a:p>
        </p:txBody>
      </p:sp>
      <p:sp>
        <p:nvSpPr>
          <p:cNvPr id="520" name="Google Shape;520;p46"/>
          <p:cNvSpPr txBox="1"/>
          <p:nvPr/>
        </p:nvSpPr>
        <p:spPr>
          <a:xfrm>
            <a:off x="2362201" y="315243"/>
            <a:ext cx="1752599"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rgbClr val="7373D1"/>
                </a:solidFill>
                <a:latin typeface="Arial"/>
                <a:ea typeface="Arial"/>
                <a:cs typeface="Arial"/>
                <a:sym typeface="Arial"/>
              </a:rPr>
              <a:t>Cubrir con el dedo</a:t>
            </a:r>
            <a:endParaRPr/>
          </a:p>
          <a:p>
            <a:pPr indent="0" lvl="0" marL="0" marR="0" rtl="0" algn="l">
              <a:spcBef>
                <a:spcPts val="0"/>
              </a:spcBef>
              <a:spcAft>
                <a:spcPts val="0"/>
              </a:spcAft>
              <a:buNone/>
            </a:pPr>
            <a:r>
              <a:rPr b="1" lang="es-MX" sz="1200">
                <a:solidFill>
                  <a:srgbClr val="7373D1"/>
                </a:solidFill>
                <a:latin typeface="Arial"/>
                <a:ea typeface="Arial"/>
                <a:cs typeface="Arial"/>
                <a:sym typeface="Arial"/>
              </a:rPr>
              <a:t>para leer la escala </a:t>
            </a:r>
            <a:endParaRPr/>
          </a:p>
          <a:p>
            <a:pPr indent="0" lvl="0" marL="0" marR="0" rtl="0" algn="l">
              <a:spcBef>
                <a:spcPts val="0"/>
              </a:spcBef>
              <a:spcAft>
                <a:spcPts val="0"/>
              </a:spcAft>
              <a:buNone/>
            </a:pPr>
            <a:r>
              <a:rPr b="1" lang="es-MX" sz="1200">
                <a:solidFill>
                  <a:srgbClr val="7373D1"/>
                </a:solidFill>
                <a:latin typeface="Arial"/>
                <a:ea typeface="Arial"/>
                <a:cs typeface="Arial"/>
                <a:sym typeface="Arial"/>
              </a:rPr>
              <a:t>derecha de velocidad alta del viento</a:t>
            </a:r>
            <a:endParaRPr/>
          </a:p>
        </p:txBody>
      </p:sp>
      <p:sp>
        <p:nvSpPr>
          <p:cNvPr id="521" name="Google Shape;521;p46"/>
          <p:cNvSpPr txBox="1"/>
          <p:nvPr/>
        </p:nvSpPr>
        <p:spPr>
          <a:xfrm rot="-5400000">
            <a:off x="119571" y="3543271"/>
            <a:ext cx="199605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accent2"/>
                </a:solidFill>
                <a:latin typeface="Arial"/>
                <a:ea typeface="Arial"/>
                <a:cs typeface="Arial"/>
                <a:sym typeface="Arial"/>
              </a:rPr>
              <a:t>Escala baja kph</a:t>
            </a:r>
            <a:endParaRPr/>
          </a:p>
        </p:txBody>
      </p:sp>
      <p:sp>
        <p:nvSpPr>
          <p:cNvPr id="522" name="Google Shape;522;p46"/>
          <p:cNvSpPr txBox="1"/>
          <p:nvPr/>
        </p:nvSpPr>
        <p:spPr>
          <a:xfrm rot="5400000">
            <a:off x="2047937" y="3523427"/>
            <a:ext cx="192392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accent2"/>
                </a:solidFill>
                <a:latin typeface="Arial"/>
                <a:ea typeface="Arial"/>
                <a:cs typeface="Arial"/>
                <a:sym typeface="Arial"/>
              </a:rPr>
              <a:t>Escala alta kph</a:t>
            </a:r>
            <a:endParaRPr/>
          </a:p>
        </p:txBody>
      </p:sp>
      <p:sp>
        <p:nvSpPr>
          <p:cNvPr id="523" name="Google Shape;523;p46"/>
          <p:cNvSpPr txBox="1"/>
          <p:nvPr/>
        </p:nvSpPr>
        <p:spPr>
          <a:xfrm>
            <a:off x="2150758" y="6048984"/>
            <a:ext cx="166423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200">
                <a:solidFill>
                  <a:schemeClr val="accent2"/>
                </a:solidFill>
                <a:latin typeface="Arial"/>
                <a:ea typeface="Arial"/>
                <a:cs typeface="Arial"/>
                <a:sym typeface="Arial"/>
              </a:rPr>
              <a:t>Bola plastica blanca</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00"/>
                                        </p:tgtEl>
                                        <p:attrNameLst>
                                          <p:attrName>style.visibility</p:attrName>
                                        </p:attrNameLst>
                                      </p:cBhvr>
                                      <p:to>
                                        <p:strVal val="visible"/>
                                      </p:to>
                                    </p:set>
                                    <p:animEffect filter="fade" transition="in">
                                      <p:cBhvr>
                                        <p:cTn dur="500"/>
                                        <p:tgtEl>
                                          <p:spTgt spid="500"/>
                                        </p:tgtEl>
                                      </p:cBhvr>
                                    </p:animEffect>
                                  </p:childTnLst>
                                </p:cTn>
                              </p:par>
                              <p:par>
                                <p:cTn fill="hold" nodeType="withEffect" presetClass="entr" presetID="10" presetSubtype="0">
                                  <p:stCondLst>
                                    <p:cond delay="0"/>
                                  </p:stCondLst>
                                  <p:childTnLst>
                                    <p:set>
                                      <p:cBhvr>
                                        <p:cTn dur="1" fill="hold">
                                          <p:stCondLst>
                                            <p:cond delay="0"/>
                                          </p:stCondLst>
                                        </p:cTn>
                                        <p:tgtEl>
                                          <p:spTgt spid="502"/>
                                        </p:tgtEl>
                                        <p:attrNameLst>
                                          <p:attrName>style.visibility</p:attrName>
                                        </p:attrNameLst>
                                      </p:cBhvr>
                                      <p:to>
                                        <p:strVal val="visible"/>
                                      </p:to>
                                    </p:set>
                                    <p:animEffect filter="fade" transition="in">
                                      <p:cBhvr>
                                        <p:cTn dur="500"/>
                                        <p:tgtEl>
                                          <p:spTgt spid="502"/>
                                        </p:tgtEl>
                                      </p:cBhvr>
                                    </p:animEffect>
                                  </p:childTnLst>
                                </p:cTn>
                              </p:par>
                              <p:par>
                                <p:cTn fill="hold" nodeType="withEffect" presetClass="entr" presetID="10" presetSubtype="0">
                                  <p:stCondLst>
                                    <p:cond delay="0"/>
                                  </p:stCondLst>
                                  <p:childTnLst>
                                    <p:set>
                                      <p:cBhvr>
                                        <p:cTn dur="1" fill="hold">
                                          <p:stCondLst>
                                            <p:cond delay="0"/>
                                          </p:stCondLst>
                                        </p:cTn>
                                        <p:tgtEl>
                                          <p:spTgt spid="501"/>
                                        </p:tgtEl>
                                        <p:attrNameLst>
                                          <p:attrName>style.visibility</p:attrName>
                                        </p:attrNameLst>
                                      </p:cBhvr>
                                      <p:to>
                                        <p:strVal val="visible"/>
                                      </p:to>
                                    </p:set>
                                    <p:animEffect filter="fade" transition="in">
                                      <p:cBhvr>
                                        <p:cTn dur="500"/>
                                        <p:tgtEl>
                                          <p:spTgt spid="5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pic>
        <p:nvPicPr>
          <p:cNvPr descr="Compass for Unit 9" id="528" name="Google Shape;528;p47"/>
          <p:cNvPicPr preferRelativeResize="0"/>
          <p:nvPr>
            <p:ph idx="1" type="body"/>
          </p:nvPr>
        </p:nvPicPr>
        <p:blipFill rotWithShape="1">
          <a:blip r:embed="rId3">
            <a:alphaModFix/>
          </a:blip>
          <a:srcRect b="0" l="0" r="0" t="0"/>
          <a:stretch/>
        </p:blipFill>
        <p:spPr>
          <a:xfrm>
            <a:off x="381000" y="381000"/>
            <a:ext cx="4038600" cy="6096000"/>
          </a:xfrm>
          <a:prstGeom prst="rect">
            <a:avLst/>
          </a:prstGeom>
          <a:noFill/>
          <a:ln>
            <a:noFill/>
          </a:ln>
        </p:spPr>
      </p:pic>
      <p:sp>
        <p:nvSpPr>
          <p:cNvPr id="529" name="Google Shape;529;p47"/>
          <p:cNvSpPr txBox="1"/>
          <p:nvPr/>
        </p:nvSpPr>
        <p:spPr>
          <a:xfrm>
            <a:off x="4572000" y="381000"/>
            <a:ext cx="4572000" cy="6413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MX" sz="3600">
                <a:solidFill>
                  <a:srgbClr val="FFFF00"/>
                </a:solidFill>
                <a:latin typeface="Arial"/>
                <a:ea typeface="Arial"/>
                <a:cs typeface="Arial"/>
                <a:sym typeface="Arial"/>
              </a:rPr>
              <a:t>Usando la brújula</a:t>
            </a:r>
            <a:endParaRPr/>
          </a:p>
        </p:txBody>
      </p:sp>
      <p:sp>
        <p:nvSpPr>
          <p:cNvPr id="530" name="Google Shape;530;p47"/>
          <p:cNvSpPr txBox="1"/>
          <p:nvPr/>
        </p:nvSpPr>
        <p:spPr>
          <a:xfrm>
            <a:off x="4572000" y="1066800"/>
            <a:ext cx="4572000" cy="147117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Asegúrese de orientar correctamente la brújula al norte “verdadero" de su localización.</a:t>
            </a:r>
            <a:endParaRPr/>
          </a:p>
        </p:txBody>
      </p:sp>
      <p:sp>
        <p:nvSpPr>
          <p:cNvPr id="531" name="Google Shape;531;p47"/>
          <p:cNvSpPr txBox="1"/>
          <p:nvPr/>
        </p:nvSpPr>
        <p:spPr>
          <a:xfrm>
            <a:off x="4572000" y="2819400"/>
            <a:ext cx="4572000" cy="1471613"/>
          </a:xfrm>
          <a:prstGeom prst="rect">
            <a:avLst/>
          </a:prstGeom>
          <a:noFill/>
          <a:ln>
            <a:noFill/>
          </a:ln>
        </p:spPr>
        <p:txBody>
          <a:bodyPr anchorCtr="0" anchor="t" bIns="45700" lIns="91425" spcFirstLastPara="1" rIns="91425" wrap="square" tIns="45700">
            <a:spAutoFit/>
          </a:bodyPr>
          <a:lstStyle/>
          <a:p>
            <a:pPr indent="-339725" lvl="0" marL="339725" marR="0" rtl="0" algn="l">
              <a:lnSpc>
                <a:spcPct val="80000"/>
              </a:lnSpc>
              <a:spcBef>
                <a:spcPts val="0"/>
              </a:spcBef>
              <a:spcAft>
                <a:spcPts val="0"/>
              </a:spcAft>
              <a:buClr>
                <a:schemeClr val="lt1"/>
              </a:buClr>
              <a:buSzPts val="2800"/>
              <a:buFont typeface="Arial"/>
              <a:buChar char="•"/>
            </a:pPr>
            <a:r>
              <a:rPr b="0" lang="es-MX" sz="2800">
                <a:solidFill>
                  <a:schemeClr val="lt1"/>
                </a:solidFill>
                <a:latin typeface="Arial"/>
                <a:ea typeface="Arial"/>
                <a:cs typeface="Arial"/>
                <a:sym typeface="Arial"/>
              </a:rPr>
              <a:t>Tome una lectura en el punto cardinal más cercano (N, NE, E, SE, S, SO, O, NO).</a:t>
            </a:r>
            <a:endParaRPr/>
          </a:p>
        </p:txBody>
      </p:sp>
      <p:sp>
        <p:nvSpPr>
          <p:cNvPr id="532" name="Google Shape;532;p47"/>
          <p:cNvSpPr txBox="1"/>
          <p:nvPr/>
        </p:nvSpPr>
        <p:spPr>
          <a:xfrm>
            <a:off x="4419600" y="4724400"/>
            <a:ext cx="4724400" cy="1422400"/>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0" lang="es-MX" sz="3600">
                <a:solidFill>
                  <a:srgbClr val="FFFF00"/>
                </a:solidFill>
                <a:latin typeface="Arial Narrow"/>
                <a:ea typeface="Arial Narrow"/>
                <a:cs typeface="Arial Narrow"/>
                <a:sym typeface="Arial Narrow"/>
              </a:rPr>
              <a:t>Recuerde, la dirección del viento es la dirección de </a:t>
            </a:r>
            <a:r>
              <a:rPr b="0" lang="es-MX" sz="3600" u="sng">
                <a:solidFill>
                  <a:srgbClr val="FFFF00"/>
                </a:solidFill>
                <a:latin typeface="Arial Narrow"/>
                <a:ea typeface="Arial Narrow"/>
                <a:cs typeface="Arial Narrow"/>
                <a:sym typeface="Arial Narrow"/>
              </a:rPr>
              <a:t>donde viene </a:t>
            </a:r>
            <a:r>
              <a:rPr b="0" lang="es-MX" sz="3600">
                <a:solidFill>
                  <a:srgbClr val="FFFF00"/>
                </a:solidFill>
                <a:latin typeface="Arial Narrow"/>
                <a:ea typeface="Arial Narrow"/>
                <a:cs typeface="Arial Narrow"/>
                <a:sym typeface="Arial Narrow"/>
              </a:rPr>
              <a:t>el viento.</a:t>
            </a:r>
            <a:endParaRPr b="0" i="1" sz="3600" u="sng">
              <a:solidFill>
                <a:srgbClr val="FFFF00"/>
              </a:solidFill>
              <a:latin typeface="Arial Narrow"/>
              <a:ea typeface="Arial Narrow"/>
              <a:cs typeface="Arial Narrow"/>
              <a:sym typeface="Arial Narrow"/>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32"/>
                                        </p:tgtEl>
                                        <p:attrNameLst>
                                          <p:attrName>style.visibility</p:attrName>
                                        </p:attrNameLst>
                                      </p:cBhvr>
                                      <p:to>
                                        <p:strVal val="visible"/>
                                      </p:to>
                                    </p:set>
                                    <p:anim calcmode="lin" valueType="num">
                                      <p:cBhvr additive="base">
                                        <p:cTn dur="500"/>
                                        <p:tgtEl>
                                          <p:spTgt spid="532"/>
                                        </p:tgtEl>
                                        <p:attrNameLst>
                                          <p:attrName>ppt_w</p:attrName>
                                        </p:attrNameLst>
                                      </p:cBhvr>
                                      <p:tavLst>
                                        <p:tav fmla="" tm="0">
                                          <p:val>
                                            <p:strVal val="0"/>
                                          </p:val>
                                        </p:tav>
                                        <p:tav fmla="" tm="100000">
                                          <p:val>
                                            <p:strVal val="#ppt_w"/>
                                          </p:val>
                                        </p:tav>
                                      </p:tavLst>
                                    </p:anim>
                                    <p:anim calcmode="lin" valueType="num">
                                      <p:cBhvr additive="base">
                                        <p:cTn dur="500"/>
                                        <p:tgtEl>
                                          <p:spTgt spid="53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pic>
        <p:nvPicPr>
          <p:cNvPr descr="Observation Book Cover" id="537" name="Google Shape;537;p48"/>
          <p:cNvPicPr preferRelativeResize="0"/>
          <p:nvPr>
            <p:ph idx="1" type="body"/>
          </p:nvPr>
        </p:nvPicPr>
        <p:blipFill rotWithShape="1">
          <a:blip r:embed="rId3">
            <a:alphaModFix/>
          </a:blip>
          <a:srcRect b="0" l="0" r="0" t="0"/>
          <a:stretch/>
        </p:blipFill>
        <p:spPr>
          <a:xfrm>
            <a:off x="381000" y="1066800"/>
            <a:ext cx="8382000" cy="5440363"/>
          </a:xfrm>
          <a:prstGeom prst="rect">
            <a:avLst/>
          </a:prstGeom>
          <a:noFill/>
          <a:ln>
            <a:noFill/>
          </a:ln>
        </p:spPr>
      </p:pic>
      <p:sp>
        <p:nvSpPr>
          <p:cNvPr id="538" name="Google Shape;538;p48"/>
          <p:cNvSpPr txBox="1"/>
          <p:nvPr/>
        </p:nvSpPr>
        <p:spPr>
          <a:xfrm>
            <a:off x="33866" y="42334"/>
            <a:ext cx="9067800"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MX" sz="3200">
                <a:solidFill>
                  <a:srgbClr val="FFFF00"/>
                </a:solidFill>
                <a:latin typeface="Arial"/>
                <a:ea typeface="Arial"/>
                <a:cs typeface="Arial"/>
                <a:sym typeface="Arial"/>
              </a:rPr>
              <a:t>Registrando sus observaciones meteorológicas</a:t>
            </a:r>
            <a:endParaRPr b="1" sz="3200">
              <a:solidFill>
                <a:srgbClr val="FFFF00"/>
              </a:solidFill>
              <a:latin typeface="Arial"/>
              <a:ea typeface="Arial"/>
              <a:cs typeface="Arial"/>
              <a:sym typeface="Arial"/>
            </a:endParaRPr>
          </a:p>
        </p:txBody>
      </p:sp>
      <p:sp>
        <p:nvSpPr>
          <p:cNvPr id="539" name="Google Shape;539;p48"/>
          <p:cNvSpPr txBox="1"/>
          <p:nvPr/>
        </p:nvSpPr>
        <p:spPr>
          <a:xfrm>
            <a:off x="1583267" y="3395134"/>
            <a:ext cx="6240413" cy="369332"/>
          </a:xfrm>
          <a:prstGeom prst="rect">
            <a:avLst/>
          </a:prstGeom>
          <a:solidFill>
            <a:srgbClr val="CEC5A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800">
                <a:solidFill>
                  <a:schemeClr val="accent2"/>
                </a:solidFill>
                <a:latin typeface="Arial"/>
                <a:ea typeface="Arial"/>
                <a:cs typeface="Arial"/>
                <a:sym typeface="Arial"/>
              </a:rPr>
              <a:t>Cuadernillo del observador de la meteorología del fuego</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dk1"/>
            </a:gs>
            <a:gs pos="50000">
              <a:srgbClr val="0070C0"/>
            </a:gs>
            <a:gs pos="100000">
              <a:srgbClr val="000010"/>
            </a:gs>
          </a:gsLst>
          <a:lin ang="5400000" scaled="0"/>
        </a:gradFill>
      </p:bgPr>
    </p:bg>
    <p:spTree>
      <p:nvGrpSpPr>
        <p:cNvPr id="543" name="Shape 543"/>
        <p:cNvGrpSpPr/>
        <p:nvPr/>
      </p:nvGrpSpPr>
      <p:grpSpPr>
        <a:xfrm>
          <a:off x="0" y="0"/>
          <a:ext cx="0" cy="0"/>
          <a:chOff x="0" y="0"/>
          <a:chExt cx="0" cy="0"/>
        </a:xfrm>
      </p:grpSpPr>
      <p:pic>
        <p:nvPicPr>
          <p:cNvPr descr="Observation sheet" id="544" name="Google Shape;544;p49"/>
          <p:cNvPicPr preferRelativeResize="0"/>
          <p:nvPr>
            <p:ph idx="1" type="body"/>
          </p:nvPr>
        </p:nvPicPr>
        <p:blipFill rotWithShape="1">
          <a:blip r:embed="rId3">
            <a:alphaModFix/>
          </a:blip>
          <a:srcRect b="0" l="0" r="0" t="0"/>
          <a:stretch/>
        </p:blipFill>
        <p:spPr>
          <a:xfrm>
            <a:off x="381000" y="1143000"/>
            <a:ext cx="8229600" cy="5135563"/>
          </a:xfrm>
          <a:prstGeom prst="rect">
            <a:avLst/>
          </a:prstGeom>
          <a:noFill/>
          <a:ln cap="flat" cmpd="sng" w="12700">
            <a:solidFill>
              <a:srgbClr val="000000"/>
            </a:solidFill>
            <a:prstDash val="solid"/>
            <a:round/>
            <a:headEnd len="sm" w="sm" type="none"/>
            <a:tailEnd len="sm" w="sm" type="none"/>
          </a:ln>
        </p:spPr>
      </p:pic>
      <p:sp>
        <p:nvSpPr>
          <p:cNvPr id="545" name="Google Shape;545;p49"/>
          <p:cNvSpPr txBox="1"/>
          <p:nvPr/>
        </p:nvSpPr>
        <p:spPr>
          <a:xfrm>
            <a:off x="381000" y="304800"/>
            <a:ext cx="8623300" cy="6461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3600">
                <a:solidFill>
                  <a:schemeClr val="lt1"/>
                </a:solidFill>
                <a:latin typeface="Arial"/>
                <a:ea typeface="Arial"/>
                <a:cs typeface="Arial"/>
                <a:sym typeface="Arial"/>
              </a:rPr>
              <a:t>Llenado del formato de observaciones</a:t>
            </a:r>
            <a:endParaRPr b="1" sz="3600">
              <a:solidFill>
                <a:schemeClr val="lt1"/>
              </a:solidFill>
              <a:latin typeface="Arial"/>
              <a:ea typeface="Arial"/>
              <a:cs typeface="Arial"/>
              <a:sym typeface="Arial"/>
            </a:endParaRPr>
          </a:p>
        </p:txBody>
      </p:sp>
      <p:sp>
        <p:nvSpPr>
          <p:cNvPr id="546" name="Google Shape;546;p49"/>
          <p:cNvSpPr txBox="1"/>
          <p:nvPr/>
        </p:nvSpPr>
        <p:spPr>
          <a:xfrm>
            <a:off x="762000" y="1219200"/>
            <a:ext cx="1654175"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2400">
                <a:solidFill>
                  <a:srgbClr val="CC0000"/>
                </a:solidFill>
                <a:latin typeface="Arial"/>
                <a:ea typeface="Arial"/>
                <a:cs typeface="Arial"/>
                <a:sym typeface="Arial"/>
              </a:rPr>
              <a:t>EJEMPLO</a:t>
            </a:r>
            <a:endParaRPr/>
          </a:p>
        </p:txBody>
      </p:sp>
      <p:sp>
        <p:nvSpPr>
          <p:cNvPr id="547" name="Google Shape;547;p49"/>
          <p:cNvSpPr txBox="1"/>
          <p:nvPr/>
        </p:nvSpPr>
        <p:spPr>
          <a:xfrm>
            <a:off x="990600" y="1600200"/>
            <a:ext cx="1406525"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400">
                <a:solidFill>
                  <a:schemeClr val="dk1"/>
                </a:solidFill>
                <a:latin typeface="Arial"/>
                <a:ea typeface="Arial"/>
                <a:cs typeface="Arial"/>
                <a:sym typeface="Arial"/>
              </a:rPr>
              <a:t>08-20-05</a:t>
            </a:r>
            <a:endParaRPr/>
          </a:p>
        </p:txBody>
      </p:sp>
      <p:sp>
        <p:nvSpPr>
          <p:cNvPr id="548" name="Google Shape;548;p49"/>
          <p:cNvSpPr txBox="1"/>
          <p:nvPr/>
        </p:nvSpPr>
        <p:spPr>
          <a:xfrm>
            <a:off x="5342468" y="1600200"/>
            <a:ext cx="137409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400">
                <a:solidFill>
                  <a:schemeClr val="dk1"/>
                </a:solidFill>
                <a:latin typeface="Arial"/>
                <a:ea typeface="Arial"/>
                <a:cs typeface="Arial"/>
                <a:sym typeface="Arial"/>
              </a:rPr>
              <a:t>1615 </a:t>
            </a:r>
            <a:r>
              <a:rPr b="0" lang="es-MX" sz="1100">
                <a:solidFill>
                  <a:schemeClr val="dk1"/>
                </a:solidFill>
                <a:latin typeface="Arial"/>
                <a:ea typeface="Arial"/>
                <a:cs typeface="Arial"/>
                <a:sym typeface="Arial"/>
              </a:rPr>
              <a:t>msnm</a:t>
            </a:r>
            <a:endParaRPr b="0" sz="2400">
              <a:solidFill>
                <a:schemeClr val="dk1"/>
              </a:solidFill>
              <a:latin typeface="Arial"/>
              <a:ea typeface="Arial"/>
              <a:cs typeface="Arial"/>
              <a:sym typeface="Arial"/>
            </a:endParaRPr>
          </a:p>
        </p:txBody>
      </p:sp>
      <p:sp>
        <p:nvSpPr>
          <p:cNvPr id="549" name="Google Shape;549;p49"/>
          <p:cNvSpPr/>
          <p:nvPr/>
        </p:nvSpPr>
        <p:spPr>
          <a:xfrm>
            <a:off x="7391400" y="1600200"/>
            <a:ext cx="381000" cy="3810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2400">
              <a:solidFill>
                <a:schemeClr val="lt1"/>
              </a:solidFill>
              <a:latin typeface="Arial"/>
              <a:ea typeface="Arial"/>
              <a:cs typeface="Arial"/>
              <a:sym typeface="Arial"/>
            </a:endParaRPr>
          </a:p>
        </p:txBody>
      </p:sp>
      <p:sp>
        <p:nvSpPr>
          <p:cNvPr id="550" name="Google Shape;550;p49"/>
          <p:cNvSpPr txBox="1"/>
          <p:nvPr/>
        </p:nvSpPr>
        <p:spPr>
          <a:xfrm>
            <a:off x="7391400" y="1600200"/>
            <a:ext cx="352425" cy="30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1400">
                <a:solidFill>
                  <a:schemeClr val="dk1"/>
                </a:solidFill>
                <a:latin typeface="Arial"/>
                <a:ea typeface="Arial"/>
                <a:cs typeface="Arial"/>
                <a:sym typeface="Arial"/>
              </a:rPr>
              <a:t>W</a:t>
            </a:r>
            <a:endParaRPr/>
          </a:p>
        </p:txBody>
      </p:sp>
      <p:sp>
        <p:nvSpPr>
          <p:cNvPr id="551" name="Google Shape;551;p49"/>
          <p:cNvSpPr txBox="1"/>
          <p:nvPr/>
        </p:nvSpPr>
        <p:spPr>
          <a:xfrm>
            <a:off x="609600" y="2084457"/>
            <a:ext cx="1922321" cy="3539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1700">
                <a:solidFill>
                  <a:schemeClr val="dk1"/>
                </a:solidFill>
                <a:latin typeface="Arial"/>
                <a:ea typeface="Arial"/>
                <a:cs typeface="Arial"/>
                <a:sym typeface="Arial"/>
              </a:rPr>
              <a:t>Mitad de la ladera</a:t>
            </a:r>
            <a:endParaRPr/>
          </a:p>
        </p:txBody>
      </p:sp>
      <p:sp>
        <p:nvSpPr>
          <p:cNvPr id="552" name="Google Shape;552;p49"/>
          <p:cNvSpPr txBox="1"/>
          <p:nvPr/>
        </p:nvSpPr>
        <p:spPr>
          <a:xfrm>
            <a:off x="669925" y="3059113"/>
            <a:ext cx="749300" cy="396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1430</a:t>
            </a:r>
            <a:endParaRPr/>
          </a:p>
        </p:txBody>
      </p:sp>
      <p:sp>
        <p:nvSpPr>
          <p:cNvPr id="553" name="Google Shape;553;p49"/>
          <p:cNvSpPr txBox="1"/>
          <p:nvPr/>
        </p:nvSpPr>
        <p:spPr>
          <a:xfrm>
            <a:off x="1447800" y="3048000"/>
            <a:ext cx="184150" cy="396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0" sz="2000">
              <a:solidFill>
                <a:schemeClr val="dk1"/>
              </a:solidFill>
              <a:latin typeface="Arial"/>
              <a:ea typeface="Arial"/>
              <a:cs typeface="Arial"/>
              <a:sym typeface="Arial"/>
            </a:endParaRPr>
          </a:p>
        </p:txBody>
      </p:sp>
      <p:sp>
        <p:nvSpPr>
          <p:cNvPr id="554" name="Google Shape;554;p49"/>
          <p:cNvSpPr txBox="1"/>
          <p:nvPr/>
        </p:nvSpPr>
        <p:spPr>
          <a:xfrm>
            <a:off x="1447800" y="3048000"/>
            <a:ext cx="469900" cy="4000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31</a:t>
            </a:r>
            <a:endParaRPr/>
          </a:p>
        </p:txBody>
      </p:sp>
      <p:sp>
        <p:nvSpPr>
          <p:cNvPr id="555" name="Google Shape;555;p49"/>
          <p:cNvSpPr txBox="1"/>
          <p:nvPr/>
        </p:nvSpPr>
        <p:spPr>
          <a:xfrm>
            <a:off x="1905000" y="3048000"/>
            <a:ext cx="469900" cy="4000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12</a:t>
            </a:r>
            <a:endParaRPr/>
          </a:p>
        </p:txBody>
      </p:sp>
      <p:sp>
        <p:nvSpPr>
          <p:cNvPr id="556" name="Google Shape;556;p49"/>
          <p:cNvSpPr txBox="1"/>
          <p:nvPr/>
        </p:nvSpPr>
        <p:spPr>
          <a:xfrm>
            <a:off x="2438400" y="3048000"/>
            <a:ext cx="692150" cy="396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11%</a:t>
            </a:r>
            <a:endParaRPr/>
          </a:p>
        </p:txBody>
      </p:sp>
      <p:sp>
        <p:nvSpPr>
          <p:cNvPr id="557" name="Google Shape;557;p49"/>
          <p:cNvSpPr txBox="1"/>
          <p:nvPr/>
        </p:nvSpPr>
        <p:spPr>
          <a:xfrm>
            <a:off x="3191935" y="3048000"/>
            <a:ext cx="469900" cy="4000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12</a:t>
            </a:r>
            <a:endParaRPr/>
          </a:p>
        </p:txBody>
      </p:sp>
      <p:sp>
        <p:nvSpPr>
          <p:cNvPr id="558" name="Google Shape;558;p49"/>
          <p:cNvSpPr txBox="1"/>
          <p:nvPr/>
        </p:nvSpPr>
        <p:spPr>
          <a:xfrm>
            <a:off x="3805373" y="3048000"/>
            <a:ext cx="55496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SO</a:t>
            </a:r>
            <a:endParaRPr/>
          </a:p>
        </p:txBody>
      </p:sp>
      <p:sp>
        <p:nvSpPr>
          <p:cNvPr id="559" name="Google Shape;559;p49"/>
          <p:cNvSpPr txBox="1"/>
          <p:nvPr/>
        </p:nvSpPr>
        <p:spPr>
          <a:xfrm>
            <a:off x="4495800" y="3048000"/>
            <a:ext cx="350448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Rachas de 32 kph, remolinos</a:t>
            </a:r>
            <a:endParaRPr/>
          </a:p>
        </p:txBody>
      </p:sp>
      <p:sp>
        <p:nvSpPr>
          <p:cNvPr id="560" name="Google Shape;560;p49"/>
          <p:cNvSpPr txBox="1"/>
          <p:nvPr/>
        </p:nvSpPr>
        <p:spPr>
          <a:xfrm>
            <a:off x="4465638" y="3819525"/>
            <a:ext cx="358944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Cumulonimbus y rayos al NO.</a:t>
            </a:r>
            <a:endParaRPr/>
          </a:p>
        </p:txBody>
      </p:sp>
      <p:sp>
        <p:nvSpPr>
          <p:cNvPr id="561" name="Google Shape;561;p49"/>
          <p:cNvSpPr txBox="1"/>
          <p:nvPr/>
        </p:nvSpPr>
        <p:spPr>
          <a:xfrm>
            <a:off x="4465638" y="3422650"/>
            <a:ext cx="125226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000">
                <a:solidFill>
                  <a:schemeClr val="dk1"/>
                </a:solidFill>
                <a:latin typeface="Arial"/>
                <a:ea typeface="Arial"/>
                <a:cs typeface="Arial"/>
                <a:sym typeface="Arial"/>
              </a:rPr>
              <a:t>de fuego.</a:t>
            </a:r>
            <a:endParaRPr/>
          </a:p>
        </p:txBody>
      </p:sp>
      <p:sp>
        <p:nvSpPr>
          <p:cNvPr id="562" name="Google Shape;562;p49"/>
          <p:cNvSpPr txBox="1"/>
          <p:nvPr/>
        </p:nvSpPr>
        <p:spPr>
          <a:xfrm>
            <a:off x="2819400" y="1600200"/>
            <a:ext cx="2743200"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400">
                <a:solidFill>
                  <a:schemeClr val="dk1"/>
                </a:solidFill>
                <a:latin typeface="Arial"/>
                <a:ea typeface="Arial"/>
                <a:cs typeface="Arial"/>
                <a:sym typeface="Arial"/>
              </a:rPr>
              <a:t>Sunny Ridge Fire</a:t>
            </a:r>
            <a:endParaRPr/>
          </a:p>
        </p:txBody>
      </p:sp>
      <p:sp>
        <p:nvSpPr>
          <p:cNvPr id="563" name="Google Shape;563;p49"/>
          <p:cNvSpPr txBox="1"/>
          <p:nvPr/>
        </p:nvSpPr>
        <p:spPr>
          <a:xfrm>
            <a:off x="2955925" y="2020888"/>
            <a:ext cx="2401888"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s-MX" sz="2400">
                <a:solidFill>
                  <a:schemeClr val="dk1"/>
                </a:solidFill>
                <a:latin typeface="Arial"/>
                <a:ea typeface="Arial"/>
                <a:cs typeface="Arial"/>
                <a:sym typeface="Arial"/>
              </a:rPr>
              <a:t>PJ and</a:t>
            </a:r>
            <a:r>
              <a:rPr b="0" lang="es-MX" sz="2000">
                <a:solidFill>
                  <a:schemeClr val="dk1"/>
                </a:solidFill>
                <a:latin typeface="Arial"/>
                <a:ea typeface="Arial"/>
                <a:cs typeface="Arial"/>
                <a:sym typeface="Arial"/>
              </a:rPr>
              <a:t> Scrub Oak</a:t>
            </a:r>
            <a:endParaRPr b="0" sz="2400">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7"/>
                                        </p:tgtEl>
                                        <p:attrNameLst>
                                          <p:attrName>style.visibility</p:attrName>
                                        </p:attrNameLst>
                                      </p:cBhvr>
                                      <p:to>
                                        <p:strVal val="visible"/>
                                      </p:to>
                                    </p:set>
                                    <p:animEffect filter="fade" transition="in">
                                      <p:cBhvr>
                                        <p:cTn dur="500"/>
                                        <p:tgtEl>
                                          <p:spTgt spid="5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8"/>
                                        </p:tgtEl>
                                        <p:attrNameLst>
                                          <p:attrName>style.visibility</p:attrName>
                                        </p:attrNameLst>
                                      </p:cBhvr>
                                      <p:to>
                                        <p:strVal val="visible"/>
                                      </p:to>
                                    </p:set>
                                    <p:animEffect filter="fade" transition="in">
                                      <p:cBhvr>
                                        <p:cTn dur="500"/>
                                        <p:tgtEl>
                                          <p:spTgt spid="5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0"/>
                                        </p:tgtEl>
                                        <p:attrNameLst>
                                          <p:attrName>style.visibility</p:attrName>
                                        </p:attrNameLst>
                                      </p:cBhvr>
                                      <p:to>
                                        <p:strVal val="visible"/>
                                      </p:to>
                                    </p:set>
                                    <p:animEffect filter="fade" transition="in">
                                      <p:cBhvr>
                                        <p:cTn dur="500"/>
                                        <p:tgtEl>
                                          <p:spTgt spid="5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9"/>
                                        </p:tgtEl>
                                        <p:attrNameLst>
                                          <p:attrName>style.visibility</p:attrName>
                                        </p:attrNameLst>
                                      </p:cBhvr>
                                      <p:to>
                                        <p:strVal val="visible"/>
                                      </p:to>
                                    </p:set>
                                    <p:animEffect filter="fade" transition="in">
                                      <p:cBhvr>
                                        <p:cTn dur="500"/>
                                        <p:tgtEl>
                                          <p:spTgt spid="5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1"/>
                                        </p:tgtEl>
                                        <p:attrNameLst>
                                          <p:attrName>style.visibility</p:attrName>
                                        </p:attrNameLst>
                                      </p:cBhvr>
                                      <p:to>
                                        <p:strVal val="visible"/>
                                      </p:to>
                                    </p:set>
                                    <p:animEffect filter="fade" transition="in">
                                      <p:cBhvr>
                                        <p:cTn dur="500"/>
                                        <p:tgtEl>
                                          <p:spTgt spid="5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2"/>
                                        </p:tgtEl>
                                        <p:attrNameLst>
                                          <p:attrName>style.visibility</p:attrName>
                                        </p:attrNameLst>
                                      </p:cBhvr>
                                      <p:to>
                                        <p:strVal val="visible"/>
                                      </p:to>
                                    </p:set>
                                    <p:animEffect filter="fade" transition="in">
                                      <p:cBhvr>
                                        <p:cTn dur="500"/>
                                        <p:tgtEl>
                                          <p:spTgt spid="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4"/>
                                        </p:tgtEl>
                                        <p:attrNameLst>
                                          <p:attrName>style.visibility</p:attrName>
                                        </p:attrNameLst>
                                      </p:cBhvr>
                                      <p:to>
                                        <p:strVal val="visible"/>
                                      </p:to>
                                    </p:set>
                                    <p:animEffect filter="fade" transition="in">
                                      <p:cBhvr>
                                        <p:cTn dur="500"/>
                                        <p:tgtEl>
                                          <p:spTgt spid="5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5"/>
                                        </p:tgtEl>
                                        <p:attrNameLst>
                                          <p:attrName>style.visibility</p:attrName>
                                        </p:attrNameLst>
                                      </p:cBhvr>
                                      <p:to>
                                        <p:strVal val="visible"/>
                                      </p:to>
                                    </p:set>
                                    <p:animEffect filter="fade" transition="in">
                                      <p:cBhvr>
                                        <p:cTn dur="500"/>
                                        <p:tgtEl>
                                          <p:spTgt spid="5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6"/>
                                        </p:tgtEl>
                                        <p:attrNameLst>
                                          <p:attrName>style.visibility</p:attrName>
                                        </p:attrNameLst>
                                      </p:cBhvr>
                                      <p:to>
                                        <p:strVal val="visible"/>
                                      </p:to>
                                    </p:set>
                                    <p:animEffect filter="fade" transition="in">
                                      <p:cBhvr>
                                        <p:cTn dur="500"/>
                                        <p:tgtEl>
                                          <p:spTgt spid="5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7"/>
                                        </p:tgtEl>
                                        <p:attrNameLst>
                                          <p:attrName>style.visibility</p:attrName>
                                        </p:attrNameLst>
                                      </p:cBhvr>
                                      <p:to>
                                        <p:strVal val="visible"/>
                                      </p:to>
                                    </p:set>
                                    <p:animEffect filter="fade" transition="in">
                                      <p:cBhvr>
                                        <p:cTn dur="500"/>
                                        <p:tgtEl>
                                          <p:spTgt spid="5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8"/>
                                        </p:tgtEl>
                                        <p:attrNameLst>
                                          <p:attrName>style.visibility</p:attrName>
                                        </p:attrNameLst>
                                      </p:cBhvr>
                                      <p:to>
                                        <p:strVal val="visible"/>
                                      </p:to>
                                    </p:set>
                                    <p:animEffect filter="fade" transition="in">
                                      <p:cBhvr>
                                        <p:cTn dur="500"/>
                                        <p:tgtEl>
                                          <p:spTgt spid="5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9"/>
                                        </p:tgtEl>
                                        <p:attrNameLst>
                                          <p:attrName>style.visibility</p:attrName>
                                        </p:attrNameLst>
                                      </p:cBhvr>
                                      <p:to>
                                        <p:strVal val="visible"/>
                                      </p:to>
                                    </p:set>
                                    <p:animEffect filter="fade" transition="in">
                                      <p:cBhvr>
                                        <p:cTn dur="80"/>
                                        <p:tgtEl>
                                          <p:spTgt spid="5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0"/>
                                        </p:tgtEl>
                                        <p:attrNameLst>
                                          <p:attrName>style.visibility</p:attrName>
                                        </p:attrNameLst>
                                      </p:cBhvr>
                                      <p:to>
                                        <p:strVal val="visible"/>
                                      </p:to>
                                    </p:set>
                                    <p:animEffect filter="fade" transition="in">
                                      <p:cBhvr>
                                        <p:cTn dur="80"/>
                                        <p:tgtEl>
                                          <p:spTgt spid="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1"/>
                                        </p:tgtEl>
                                        <p:attrNameLst>
                                          <p:attrName>style.visibility</p:attrName>
                                        </p:attrNameLst>
                                      </p:cBhvr>
                                      <p:to>
                                        <p:strVal val="visible"/>
                                      </p:to>
                                    </p:set>
                                    <p:animEffect filter="fade" transition="in">
                                      <p:cBhvr>
                                        <p:cTn dur="80"/>
                                        <p:tgtEl>
                                          <p:spTgt spid="5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2"/>
                                        </p:tgtEl>
                                        <p:attrNameLst>
                                          <p:attrName>style.visibility</p:attrName>
                                        </p:attrNameLst>
                                      </p:cBhvr>
                                      <p:to>
                                        <p:strVal val="visible"/>
                                      </p:to>
                                    </p:set>
                                    <p:animEffect filter="fade" transition="in">
                                      <p:cBhvr>
                                        <p:cTn dur="500"/>
                                        <p:tgtEl>
                                          <p:spTgt spid="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3"/>
                                        </p:tgtEl>
                                        <p:attrNameLst>
                                          <p:attrName>style.visibility</p:attrName>
                                        </p:attrNameLst>
                                      </p:cBhvr>
                                      <p:to>
                                        <p:strVal val="visible"/>
                                      </p:to>
                                    </p:set>
                                    <p:animEffect filter="fade" transition="in">
                                      <p:cBhvr>
                                        <p:cTn dur="500"/>
                                        <p:tgtEl>
                                          <p:spTgt spid="5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pic>
        <p:nvPicPr>
          <p:cNvPr descr="RAWS-redman-farmington-utah" id="132" name="Google Shape;132;p5"/>
          <p:cNvPicPr preferRelativeResize="0"/>
          <p:nvPr>
            <p:ph idx="1" type="body"/>
          </p:nvPr>
        </p:nvPicPr>
        <p:blipFill rotWithShape="1">
          <a:blip r:embed="rId3">
            <a:alphaModFix/>
          </a:blip>
          <a:srcRect b="0" l="0" r="0" t="0"/>
          <a:stretch/>
        </p:blipFill>
        <p:spPr>
          <a:xfrm>
            <a:off x="304800" y="1143000"/>
            <a:ext cx="4800600" cy="4800600"/>
          </a:xfrm>
          <a:prstGeom prst="rect">
            <a:avLst/>
          </a:prstGeom>
          <a:noFill/>
          <a:ln>
            <a:noFill/>
          </a:ln>
        </p:spPr>
      </p:pic>
      <p:sp>
        <p:nvSpPr>
          <p:cNvPr id="133" name="Google Shape;133;p5"/>
          <p:cNvSpPr txBox="1"/>
          <p:nvPr/>
        </p:nvSpPr>
        <p:spPr>
          <a:xfrm>
            <a:off x="477838" y="222250"/>
            <a:ext cx="8520281"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600" u="none" cap="none" strike="noStrike">
                <a:solidFill>
                  <a:srgbClr val="FFFF00"/>
                </a:solidFill>
                <a:latin typeface="Arial"/>
                <a:ea typeface="Arial"/>
                <a:cs typeface="Arial"/>
                <a:sym typeface="Arial"/>
              </a:rPr>
              <a:t>Estaciones meteorológicas portátiles </a:t>
            </a:r>
            <a:endParaRPr/>
          </a:p>
        </p:txBody>
      </p:sp>
      <p:sp>
        <p:nvSpPr>
          <p:cNvPr id="134" name="Google Shape;134;p5"/>
          <p:cNvSpPr txBox="1"/>
          <p:nvPr/>
        </p:nvSpPr>
        <p:spPr>
          <a:xfrm>
            <a:off x="5105400" y="838200"/>
            <a:ext cx="4038600" cy="2751522"/>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2400" u="none" cap="none" strike="noStrike">
                <a:solidFill>
                  <a:schemeClr val="lt1"/>
                </a:solidFill>
                <a:latin typeface="Arial"/>
                <a:ea typeface="Arial"/>
                <a:cs typeface="Arial"/>
                <a:sym typeface="Arial"/>
              </a:rPr>
              <a:t>Estas estaciones meteorológicas ligeras y portátiles, normalmente son montadas y supervisadas por los meteorólogos de incidente (METI) del SMN asignados a los incendios forestales. </a:t>
            </a:r>
            <a:endParaRPr/>
          </a:p>
        </p:txBody>
      </p:sp>
      <p:sp>
        <p:nvSpPr>
          <p:cNvPr id="135" name="Google Shape;135;p5"/>
          <p:cNvSpPr txBox="1"/>
          <p:nvPr/>
        </p:nvSpPr>
        <p:spPr>
          <a:xfrm>
            <a:off x="288925" y="138113"/>
            <a:ext cx="184150" cy="5191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i="0" sz="2800" u="none" cap="none" strike="noStrike">
              <a:solidFill>
                <a:schemeClr val="lt1"/>
              </a:solidFill>
              <a:latin typeface="Arial Narrow"/>
              <a:ea typeface="Arial Narrow"/>
              <a:cs typeface="Arial Narrow"/>
              <a:sym typeface="Arial Narrow"/>
            </a:endParaRPr>
          </a:p>
        </p:txBody>
      </p:sp>
      <p:sp>
        <p:nvSpPr>
          <p:cNvPr id="136" name="Google Shape;136;p5"/>
          <p:cNvSpPr txBox="1"/>
          <p:nvPr/>
        </p:nvSpPr>
        <p:spPr>
          <a:xfrm>
            <a:off x="5105400" y="3657600"/>
            <a:ext cx="4038600" cy="3083921"/>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0" i="0" lang="es-MX" sz="2400" u="none" cap="none" strike="noStrike">
                <a:solidFill>
                  <a:schemeClr val="lt1"/>
                </a:solidFill>
                <a:latin typeface="Arial"/>
                <a:ea typeface="Arial"/>
                <a:cs typeface="Arial"/>
                <a:sym typeface="Arial"/>
              </a:rPr>
              <a:t>Los datos obtenidos de</a:t>
            </a:r>
            <a:endParaRPr/>
          </a:p>
          <a:p>
            <a:pPr indent="0" lvl="0" marL="0" marR="0" rtl="0" algn="ctr">
              <a:lnSpc>
                <a:spcPct val="90000"/>
              </a:lnSpc>
              <a:spcBef>
                <a:spcPts val="0"/>
              </a:spcBef>
              <a:spcAft>
                <a:spcPts val="0"/>
              </a:spcAft>
              <a:buNone/>
            </a:pPr>
            <a:r>
              <a:rPr b="0" i="0" lang="es-MX" sz="2400" u="none" cap="none" strike="noStrike">
                <a:solidFill>
                  <a:schemeClr val="lt1"/>
                </a:solidFill>
                <a:latin typeface="Arial"/>
                <a:ea typeface="Arial"/>
                <a:cs typeface="Arial"/>
                <a:sym typeface="Arial"/>
              </a:rPr>
              <a:t>estas unidades son utilizados para preparar los pronósticos meteorológicos de fuego, y para informar al ACF y al otro personal del incendio sobre cambios en las condiciones meteorológicas locales.</a:t>
            </a:r>
            <a:endParaRPr/>
          </a:p>
        </p:txBody>
      </p:sp>
      <p:sp>
        <p:nvSpPr>
          <p:cNvPr id="137" name="Google Shape;137;p5"/>
          <p:cNvSpPr txBox="1"/>
          <p:nvPr/>
        </p:nvSpPr>
        <p:spPr>
          <a:xfrm>
            <a:off x="276225" y="1219200"/>
            <a:ext cx="2695575" cy="457200"/>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s-MX" sz="1600" u="none" cap="none" strike="noStrike">
                <a:solidFill>
                  <a:schemeClr val="lt1"/>
                </a:solidFill>
                <a:latin typeface="Arial"/>
                <a:ea typeface="Arial"/>
                <a:cs typeface="Arial"/>
                <a:sym typeface="Arial"/>
              </a:rPr>
              <a:t>Estación meteorológica </a:t>
            </a:r>
            <a:endParaRPr/>
          </a:p>
          <a:p>
            <a:pPr indent="0" lvl="0" marL="0" marR="0" rtl="0" algn="ctr">
              <a:spcBef>
                <a:spcPts val="0"/>
              </a:spcBef>
              <a:spcAft>
                <a:spcPts val="0"/>
              </a:spcAft>
              <a:buNone/>
            </a:pPr>
            <a:r>
              <a:rPr b="1" i="0" lang="es-MX" sz="1600" u="none" cap="none" strike="noStrike">
                <a:solidFill>
                  <a:schemeClr val="lt1"/>
                </a:solidFill>
                <a:latin typeface="Arial"/>
                <a:ea typeface="Arial"/>
                <a:cs typeface="Arial"/>
                <a:sym typeface="Arial"/>
              </a:rPr>
              <a:t>portátil</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pic>
        <p:nvPicPr>
          <p:cNvPr id="569" name="Google Shape;569;p50"/>
          <p:cNvPicPr preferRelativeResize="0"/>
          <p:nvPr/>
        </p:nvPicPr>
        <p:blipFill rotWithShape="1">
          <a:blip r:embed="rId3">
            <a:alphaModFix/>
          </a:blip>
          <a:srcRect b="0" l="0" r="0" t="0"/>
          <a:stretch/>
        </p:blipFill>
        <p:spPr>
          <a:xfrm>
            <a:off x="360680" y="381000"/>
            <a:ext cx="4612640" cy="6096000"/>
          </a:xfrm>
          <a:prstGeom prst="rect">
            <a:avLst/>
          </a:prstGeom>
          <a:noFill/>
          <a:ln>
            <a:noFill/>
          </a:ln>
        </p:spPr>
      </p:pic>
      <p:sp>
        <p:nvSpPr>
          <p:cNvPr id="570" name="Google Shape;570;p50"/>
          <p:cNvSpPr txBox="1"/>
          <p:nvPr/>
        </p:nvSpPr>
        <p:spPr>
          <a:xfrm>
            <a:off x="5029200" y="1295400"/>
            <a:ext cx="4114800" cy="2751522"/>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1" lang="es-MX" sz="3600">
                <a:solidFill>
                  <a:srgbClr val="FFFF00"/>
                </a:solidFill>
                <a:latin typeface="Arial"/>
                <a:ea typeface="Arial"/>
                <a:cs typeface="Arial"/>
                <a:sym typeface="Arial"/>
              </a:rPr>
              <a:t>Mantenimiento</a:t>
            </a:r>
            <a:endParaRPr/>
          </a:p>
          <a:p>
            <a:pPr indent="0" lvl="0" marL="0" marR="0" rtl="0" algn="ctr">
              <a:lnSpc>
                <a:spcPct val="80000"/>
              </a:lnSpc>
              <a:spcBef>
                <a:spcPts val="0"/>
              </a:spcBef>
              <a:spcAft>
                <a:spcPts val="0"/>
              </a:spcAft>
              <a:buNone/>
            </a:pPr>
            <a:r>
              <a:rPr b="1" lang="es-MX" sz="3600">
                <a:solidFill>
                  <a:srgbClr val="FFFF00"/>
                </a:solidFill>
                <a:latin typeface="Arial"/>
                <a:ea typeface="Arial"/>
                <a:cs typeface="Arial"/>
                <a:sym typeface="Arial"/>
              </a:rPr>
              <a:t>y</a:t>
            </a:r>
            <a:endParaRPr/>
          </a:p>
          <a:p>
            <a:pPr indent="0" lvl="0" marL="0" marR="0" rtl="0" algn="ctr">
              <a:lnSpc>
                <a:spcPct val="80000"/>
              </a:lnSpc>
              <a:spcBef>
                <a:spcPts val="0"/>
              </a:spcBef>
              <a:spcAft>
                <a:spcPts val="0"/>
              </a:spcAft>
              <a:buNone/>
            </a:pPr>
            <a:r>
              <a:rPr b="1" lang="es-MX" sz="3600">
                <a:solidFill>
                  <a:srgbClr val="FFFF00"/>
                </a:solidFill>
                <a:latin typeface="Arial"/>
                <a:ea typeface="Arial"/>
                <a:cs typeface="Arial"/>
                <a:sym typeface="Arial"/>
              </a:rPr>
              <a:t>uso</a:t>
            </a:r>
            <a:endParaRPr/>
          </a:p>
          <a:p>
            <a:pPr indent="0" lvl="0" marL="0" marR="0" rtl="0" algn="ctr">
              <a:lnSpc>
                <a:spcPct val="80000"/>
              </a:lnSpc>
              <a:spcBef>
                <a:spcPts val="0"/>
              </a:spcBef>
              <a:spcAft>
                <a:spcPts val="0"/>
              </a:spcAft>
              <a:buNone/>
            </a:pPr>
            <a:r>
              <a:rPr b="1" lang="es-MX" sz="3600">
                <a:solidFill>
                  <a:srgbClr val="FFFF00"/>
                </a:solidFill>
                <a:latin typeface="Arial"/>
                <a:ea typeface="Arial"/>
                <a:cs typeface="Arial"/>
                <a:sym typeface="Arial"/>
              </a:rPr>
              <a:t>del estuche</a:t>
            </a:r>
            <a:endParaRPr/>
          </a:p>
          <a:p>
            <a:pPr indent="0" lvl="0" marL="0" marR="0" rtl="0" algn="ctr">
              <a:lnSpc>
                <a:spcPct val="80000"/>
              </a:lnSpc>
              <a:spcBef>
                <a:spcPts val="0"/>
              </a:spcBef>
              <a:spcAft>
                <a:spcPts val="0"/>
              </a:spcAft>
              <a:buNone/>
            </a:pPr>
            <a:r>
              <a:rPr b="1" lang="es-MX" sz="3600">
                <a:solidFill>
                  <a:srgbClr val="FFFF00"/>
                </a:solidFill>
                <a:latin typeface="Arial"/>
                <a:ea typeface="Arial"/>
                <a:cs typeface="Arial"/>
                <a:sym typeface="Arial"/>
              </a:rPr>
              <a:t>Meteorológico protátil</a:t>
            </a:r>
            <a:endParaRPr/>
          </a:p>
        </p:txBody>
      </p:sp>
      <p:sp>
        <p:nvSpPr>
          <p:cNvPr id="571" name="Google Shape;571;p50"/>
          <p:cNvSpPr txBox="1"/>
          <p:nvPr/>
        </p:nvSpPr>
        <p:spPr>
          <a:xfrm>
            <a:off x="5105400" y="4114800"/>
            <a:ext cx="4038600" cy="2185988"/>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None/>
            </a:pPr>
            <a:r>
              <a:rPr b="1" lang="es-MX" sz="4000">
                <a:solidFill>
                  <a:schemeClr val="lt1"/>
                </a:solidFill>
                <a:latin typeface="Arial"/>
                <a:ea typeface="Arial"/>
                <a:cs typeface="Arial"/>
                <a:sym typeface="Arial"/>
              </a:rPr>
              <a:t>Ejercicio </a:t>
            </a:r>
            <a:endParaRPr/>
          </a:p>
          <a:p>
            <a:pPr indent="0" lvl="0" marL="0" marR="0" rtl="0" algn="ctr">
              <a:lnSpc>
                <a:spcPct val="80000"/>
              </a:lnSpc>
              <a:spcBef>
                <a:spcPts val="0"/>
              </a:spcBef>
              <a:spcAft>
                <a:spcPts val="0"/>
              </a:spcAft>
              <a:buNone/>
            </a:pPr>
            <a:r>
              <a:rPr b="1" lang="es-MX" sz="4000">
                <a:solidFill>
                  <a:schemeClr val="lt1"/>
                </a:solidFill>
                <a:latin typeface="Arial"/>
                <a:ea typeface="Arial"/>
                <a:cs typeface="Arial"/>
                <a:sym typeface="Arial"/>
              </a:rPr>
              <a:t>de </a:t>
            </a:r>
            <a:endParaRPr/>
          </a:p>
          <a:p>
            <a:pPr indent="0" lvl="0" marL="0" marR="0" rtl="0" algn="ctr">
              <a:lnSpc>
                <a:spcPct val="80000"/>
              </a:lnSpc>
              <a:spcBef>
                <a:spcPts val="0"/>
              </a:spcBef>
              <a:spcAft>
                <a:spcPts val="0"/>
              </a:spcAft>
              <a:buNone/>
            </a:pPr>
            <a:r>
              <a:rPr b="1" lang="es-MX" sz="4000">
                <a:solidFill>
                  <a:schemeClr val="lt1"/>
                </a:solidFill>
                <a:latin typeface="Arial"/>
                <a:ea typeface="Arial"/>
                <a:cs typeface="Arial"/>
                <a:sym typeface="Arial"/>
              </a:rPr>
              <a:t>campo</a:t>
            </a:r>
            <a:endParaRPr/>
          </a:p>
          <a:p>
            <a:pPr indent="0" lvl="0" marL="0" marR="0" rtl="0" algn="ctr">
              <a:spcBef>
                <a:spcPts val="0"/>
              </a:spcBef>
              <a:spcAft>
                <a:spcPts val="0"/>
              </a:spcAft>
              <a:buNone/>
            </a:pPr>
            <a:r>
              <a:t/>
            </a:r>
            <a:endParaRPr b="1" sz="4000">
              <a:solidFill>
                <a:schemeClr val="lt1"/>
              </a:solidFill>
              <a:latin typeface="Arial"/>
              <a:ea typeface="Arial"/>
              <a:cs typeface="Arial"/>
              <a:sym typeface="Arial"/>
            </a:endParaRPr>
          </a:p>
        </p:txBody>
      </p:sp>
      <p:sp>
        <p:nvSpPr>
          <p:cNvPr id="572" name="Google Shape;572;p50"/>
          <p:cNvSpPr txBox="1"/>
          <p:nvPr/>
        </p:nvSpPr>
        <p:spPr>
          <a:xfrm>
            <a:off x="397933" y="465665"/>
            <a:ext cx="4495800" cy="86793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1" lang="es-MX" sz="2800">
                <a:solidFill>
                  <a:schemeClr val="dk1"/>
                </a:solidFill>
                <a:latin typeface="Times New Roman"/>
                <a:ea typeface="Times New Roman"/>
                <a:cs typeface="Times New Roman"/>
                <a:sym typeface="Times New Roman"/>
              </a:rPr>
              <a:t>El estuche meteorológico</a:t>
            </a:r>
            <a:endParaRPr/>
          </a:p>
          <a:p>
            <a:pPr indent="0" lvl="0" marL="0" marR="0" rtl="0" algn="ctr">
              <a:lnSpc>
                <a:spcPct val="90000"/>
              </a:lnSpc>
              <a:spcBef>
                <a:spcPts val="0"/>
              </a:spcBef>
              <a:spcAft>
                <a:spcPts val="0"/>
              </a:spcAft>
              <a:buNone/>
            </a:pPr>
            <a:r>
              <a:rPr b="1" lang="es-MX" sz="2800">
                <a:solidFill>
                  <a:schemeClr val="dk1"/>
                </a:solidFill>
                <a:latin typeface="Times New Roman"/>
                <a:ea typeface="Times New Roman"/>
                <a:cs typeface="Times New Roman"/>
                <a:sym typeface="Times New Roman"/>
              </a:rPr>
              <a:t>portátil</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100054"/>
            </a:gs>
            <a:gs pos="100000">
              <a:srgbClr val="000010"/>
            </a:gs>
          </a:gsLst>
          <a:lin ang="5400000" scaled="0"/>
        </a:gradFill>
      </p:bgPr>
    </p:bg>
    <p:spTree>
      <p:nvGrpSpPr>
        <p:cNvPr id="576" name="Shape 576"/>
        <p:cNvGrpSpPr/>
        <p:nvPr/>
      </p:nvGrpSpPr>
      <p:grpSpPr>
        <a:xfrm>
          <a:off x="0" y="0"/>
          <a:ext cx="0" cy="0"/>
          <a:chOff x="0" y="0"/>
          <a:chExt cx="0" cy="0"/>
        </a:xfrm>
      </p:grpSpPr>
      <p:sp>
        <p:nvSpPr>
          <p:cNvPr id="577" name="Google Shape;577;p51"/>
          <p:cNvSpPr txBox="1"/>
          <p:nvPr/>
        </p:nvSpPr>
        <p:spPr>
          <a:xfrm>
            <a:off x="304800" y="1547813"/>
            <a:ext cx="8610600" cy="519112"/>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None/>
            </a:pPr>
            <a:r>
              <a:t/>
            </a:r>
            <a:endParaRPr b="1" sz="2800">
              <a:solidFill>
                <a:schemeClr val="lt1"/>
              </a:solidFill>
              <a:latin typeface="Arial"/>
              <a:ea typeface="Arial"/>
              <a:cs typeface="Arial"/>
              <a:sym typeface="Arial"/>
            </a:endParaRPr>
          </a:p>
        </p:txBody>
      </p:sp>
      <p:sp>
        <p:nvSpPr>
          <p:cNvPr id="578" name="Google Shape;578;p51"/>
          <p:cNvSpPr txBox="1"/>
          <p:nvPr/>
        </p:nvSpPr>
        <p:spPr>
          <a:xfrm>
            <a:off x="304800" y="1143000"/>
            <a:ext cx="8610600" cy="5262979"/>
          </a:xfrm>
          <a:prstGeom prst="rect">
            <a:avLst/>
          </a:prstGeom>
          <a:noFill/>
          <a:ln>
            <a:noFill/>
          </a:ln>
        </p:spPr>
        <p:txBody>
          <a:bodyPr anchorCtr="0" anchor="t" bIns="45700" lIns="91425" spcFirstLastPara="1" rIns="91425" wrap="square" tIns="45700">
            <a:spAutoFit/>
          </a:bodyPr>
          <a:lstStyle/>
          <a:p>
            <a:pPr indent="-398463" lvl="0" marL="398463" marR="0" rtl="0" algn="just">
              <a:spcBef>
                <a:spcPts val="0"/>
              </a:spcBef>
              <a:spcAft>
                <a:spcPts val="0"/>
              </a:spcAft>
              <a:buNone/>
            </a:pPr>
            <a:r>
              <a:rPr b="0" lang="es-MX" sz="2800">
                <a:solidFill>
                  <a:schemeClr val="lt1"/>
                </a:solidFill>
                <a:latin typeface="Arial"/>
                <a:ea typeface="Arial"/>
                <a:cs typeface="Arial"/>
                <a:sym typeface="Arial"/>
              </a:rPr>
              <a:t>1. Describir cuándo, con qué frecuencia y dónde realizar observaciones de tiempo atmosférico en incendios forestales.</a:t>
            </a:r>
            <a:endParaRPr/>
          </a:p>
          <a:p>
            <a:pPr indent="-398463" lvl="0" marL="398463" marR="0" rtl="0" algn="just">
              <a:spcBef>
                <a:spcPts val="2800"/>
              </a:spcBef>
              <a:spcAft>
                <a:spcPts val="0"/>
              </a:spcAft>
              <a:buNone/>
            </a:pPr>
            <a:r>
              <a:rPr b="0" lang="es-MX" sz="2800">
                <a:solidFill>
                  <a:schemeClr val="lt1"/>
                </a:solidFill>
                <a:latin typeface="Arial"/>
                <a:ea typeface="Arial"/>
                <a:cs typeface="Arial"/>
                <a:sym typeface="Arial"/>
              </a:rPr>
              <a:t>2. Describir la importancia de tener observadores de campo u otro personal de incendios asignado como vigilantes para las condiciones meteorológicas y de comportamiento de los incendios forestales potencialmente peligrosas.</a:t>
            </a:r>
            <a:endParaRPr/>
          </a:p>
          <a:p>
            <a:pPr indent="-398463" lvl="0" marL="398463" marR="0" rtl="0" algn="just">
              <a:spcBef>
                <a:spcPts val="2800"/>
              </a:spcBef>
              <a:spcAft>
                <a:spcPts val="0"/>
              </a:spcAft>
              <a:buNone/>
            </a:pPr>
            <a:r>
              <a:rPr b="0" lang="es-MX" sz="2800">
                <a:solidFill>
                  <a:schemeClr val="lt1"/>
                </a:solidFill>
                <a:latin typeface="Arial"/>
                <a:ea typeface="Arial"/>
                <a:cs typeface="Arial"/>
                <a:sym typeface="Arial"/>
              </a:rPr>
              <a:t>3. Demostrar el uso correcto y mantenimiento del estuche meteorológico portátil en el campo.</a:t>
            </a:r>
            <a:endParaRPr/>
          </a:p>
        </p:txBody>
      </p:sp>
      <p:sp>
        <p:nvSpPr>
          <p:cNvPr id="579" name="Google Shape;579;p51"/>
          <p:cNvSpPr txBox="1"/>
          <p:nvPr/>
        </p:nvSpPr>
        <p:spPr>
          <a:xfrm>
            <a:off x="1295400" y="304800"/>
            <a:ext cx="6680034"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MX" sz="4400">
                <a:solidFill>
                  <a:schemeClr val="lt1"/>
                </a:solidFill>
                <a:latin typeface="Arial"/>
                <a:ea typeface="Arial"/>
                <a:cs typeface="Arial"/>
                <a:sym typeface="Arial"/>
              </a:rPr>
              <a:t>Objetivos de la unidad 9</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6"/>
          <p:cNvSpPr txBox="1"/>
          <p:nvPr/>
        </p:nvSpPr>
        <p:spPr>
          <a:xfrm>
            <a:off x="5334000" y="1905000"/>
            <a:ext cx="3810000" cy="41544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s-MX" sz="2400" u="none" cap="none" strike="noStrike">
                <a:solidFill>
                  <a:schemeClr val="lt1"/>
                </a:solidFill>
                <a:latin typeface="Arial"/>
                <a:ea typeface="Arial"/>
                <a:cs typeface="Arial"/>
                <a:sym typeface="Arial"/>
              </a:rPr>
              <a:t>Lo suficientemente pequeños para ser portátiles y ser utilizados por los observadores de campo.</a:t>
            </a:r>
            <a:endParaRPr/>
          </a:p>
          <a:p>
            <a:pPr indent="0" lvl="0" marL="0" marR="0" rtl="0" algn="l">
              <a:spcBef>
                <a:spcPts val="0"/>
              </a:spcBef>
              <a:spcAft>
                <a:spcPts val="0"/>
              </a:spcAft>
              <a:buNone/>
            </a:pPr>
            <a:r>
              <a:t/>
            </a:r>
            <a:endParaRPr b="0" i="0" sz="2400" u="none" cap="none" strike="noStrike">
              <a:solidFill>
                <a:schemeClr val="lt1"/>
              </a:solidFill>
              <a:latin typeface="Arial"/>
              <a:ea typeface="Arial"/>
              <a:cs typeface="Arial"/>
              <a:sym typeface="Arial"/>
            </a:endParaRPr>
          </a:p>
          <a:p>
            <a:pPr indent="0" lvl="0" marL="0" marR="0" rtl="0" algn="l">
              <a:spcBef>
                <a:spcPts val="0"/>
              </a:spcBef>
              <a:spcAft>
                <a:spcPts val="0"/>
              </a:spcAft>
              <a:buNone/>
            </a:pPr>
            <a:r>
              <a:rPr b="0" i="0" lang="es-MX" sz="2400" u="none" cap="none" strike="noStrike">
                <a:solidFill>
                  <a:schemeClr val="lt1"/>
                </a:solidFill>
                <a:latin typeface="Arial"/>
                <a:ea typeface="Arial"/>
                <a:cs typeface="Arial"/>
                <a:sym typeface="Arial"/>
              </a:rPr>
              <a:t>Pueden medir la velocidad del viento y la temperatura a nivel de los ojos, así como calcular la humedad relativa.</a:t>
            </a:r>
            <a:endParaRPr b="0" i="0" sz="2400" u="none" cap="none" strike="noStrike">
              <a:solidFill>
                <a:schemeClr val="lt1"/>
              </a:solidFill>
              <a:latin typeface="Arial"/>
              <a:ea typeface="Arial"/>
              <a:cs typeface="Arial"/>
              <a:sym typeface="Arial"/>
            </a:endParaRPr>
          </a:p>
        </p:txBody>
      </p:sp>
      <p:sp>
        <p:nvSpPr>
          <p:cNvPr id="144" name="Google Shape;144;p6"/>
          <p:cNvSpPr txBox="1"/>
          <p:nvPr/>
        </p:nvSpPr>
        <p:spPr>
          <a:xfrm>
            <a:off x="955744" y="228600"/>
            <a:ext cx="7340471" cy="1089529"/>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None/>
            </a:pPr>
            <a:r>
              <a:rPr b="1" i="0" lang="es-MX" sz="3600" u="none" cap="none" strike="noStrike">
                <a:solidFill>
                  <a:srgbClr val="FFFF00"/>
                </a:solidFill>
                <a:latin typeface="Arial"/>
                <a:ea typeface="Arial"/>
                <a:cs typeface="Arial"/>
                <a:sym typeface="Arial"/>
              </a:rPr>
              <a:t>Estuche meteorológico portátil</a:t>
            </a:r>
            <a:endParaRPr/>
          </a:p>
          <a:p>
            <a:pPr indent="0" lvl="0" marL="0" marR="0" rtl="0" algn="ctr">
              <a:lnSpc>
                <a:spcPct val="90000"/>
              </a:lnSpc>
              <a:spcBef>
                <a:spcPts val="0"/>
              </a:spcBef>
              <a:spcAft>
                <a:spcPts val="0"/>
              </a:spcAft>
              <a:buNone/>
            </a:pPr>
            <a:r>
              <a:rPr b="1" i="0" lang="es-MX" sz="3600" u="none" cap="none" strike="noStrike">
                <a:solidFill>
                  <a:srgbClr val="FFFF00"/>
                </a:solidFill>
                <a:latin typeface="Arial"/>
                <a:ea typeface="Arial"/>
                <a:cs typeface="Arial"/>
                <a:sym typeface="Arial"/>
              </a:rPr>
              <a:t>y equipo manual de observación</a:t>
            </a:r>
            <a:endParaRPr/>
          </a:p>
        </p:txBody>
      </p:sp>
      <p:pic>
        <p:nvPicPr>
          <p:cNvPr descr="belt_weather_kit2" id="145" name="Google Shape;145;p6"/>
          <p:cNvPicPr preferRelativeResize="0"/>
          <p:nvPr/>
        </p:nvPicPr>
        <p:blipFill rotWithShape="1">
          <a:blip r:embed="rId3">
            <a:alphaModFix/>
          </a:blip>
          <a:srcRect b="0" l="0" r="0" t="0"/>
          <a:stretch/>
        </p:blipFill>
        <p:spPr>
          <a:xfrm>
            <a:off x="152400" y="2133600"/>
            <a:ext cx="5029200" cy="33512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7"/>
          <p:cNvSpPr txBox="1"/>
          <p:nvPr/>
        </p:nvSpPr>
        <p:spPr>
          <a:xfrm>
            <a:off x="2729989" y="1219200"/>
            <a:ext cx="3684022"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400" u="none" cap="none" strike="noStrike">
                <a:solidFill>
                  <a:srgbClr val="FFFF00"/>
                </a:solidFill>
                <a:latin typeface="Arial Narrow"/>
                <a:ea typeface="Arial Narrow"/>
                <a:cs typeface="Arial Narrow"/>
                <a:sym typeface="Arial Narrow"/>
              </a:rPr>
              <a:t>Escala Beaufort</a:t>
            </a:r>
            <a:endParaRPr/>
          </a:p>
        </p:txBody>
      </p:sp>
      <p:sp>
        <p:nvSpPr>
          <p:cNvPr id="151" name="Google Shape;151;p7"/>
          <p:cNvSpPr txBox="1"/>
          <p:nvPr/>
        </p:nvSpPr>
        <p:spPr>
          <a:xfrm>
            <a:off x="533400" y="2286000"/>
            <a:ext cx="8153400" cy="230832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MX" sz="3600" u="none" cap="none" strike="noStrike">
                <a:solidFill>
                  <a:schemeClr val="lt1"/>
                </a:solidFill>
                <a:latin typeface="Arial Narrow"/>
                <a:ea typeface="Arial Narrow"/>
                <a:cs typeface="Arial Narrow"/>
                <a:sym typeface="Arial Narrow"/>
              </a:rPr>
              <a:t>Si no tienes acceso a un anemómetro o medidor manual de viento, los vientos superficiales pueden ser estimados usando la escala Beaufort.</a:t>
            </a:r>
            <a:r>
              <a:rPr b="1" i="0" lang="es-MX" sz="3600" u="none" cap="none" strike="noStrike">
                <a:solidFill>
                  <a:schemeClr val="lt1"/>
                </a:solidFill>
                <a:latin typeface="Arial Narrow"/>
                <a:ea typeface="Arial Narrow"/>
                <a:cs typeface="Arial Narrow"/>
                <a:sym typeface="Arial Narrow"/>
              </a:rPr>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8"/>
          <p:cNvSpPr txBox="1"/>
          <p:nvPr/>
        </p:nvSpPr>
        <p:spPr>
          <a:xfrm>
            <a:off x="1600200" y="0"/>
            <a:ext cx="5843266"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400" u="none" cap="none" strike="noStrike">
                <a:solidFill>
                  <a:srgbClr val="FFFF00"/>
                </a:solidFill>
                <a:latin typeface="Arial Narrow"/>
                <a:ea typeface="Arial Narrow"/>
                <a:cs typeface="Arial Narrow"/>
                <a:sym typeface="Arial Narrow"/>
              </a:rPr>
              <a:t>Escala de viento Beaufort</a:t>
            </a:r>
            <a:endParaRPr/>
          </a:p>
        </p:txBody>
      </p:sp>
      <p:sp>
        <p:nvSpPr>
          <p:cNvPr id="157" name="Google Shape;157;p8"/>
          <p:cNvSpPr txBox="1"/>
          <p:nvPr/>
        </p:nvSpPr>
        <p:spPr>
          <a:xfrm>
            <a:off x="1524000" y="685800"/>
            <a:ext cx="6184706"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lt1"/>
                </a:solidFill>
                <a:latin typeface="Arial Narrow"/>
                <a:ea typeface="Arial Narrow"/>
                <a:cs typeface="Arial Narrow"/>
                <a:sym typeface="Arial Narrow"/>
              </a:rPr>
              <a:t>Estimación de los vientos a 6 m (kph)</a:t>
            </a:r>
            <a:endParaRPr/>
          </a:p>
        </p:txBody>
      </p:sp>
      <p:sp>
        <p:nvSpPr>
          <p:cNvPr id="158" name="Google Shape;158;p8"/>
          <p:cNvSpPr/>
          <p:nvPr/>
        </p:nvSpPr>
        <p:spPr>
          <a:xfrm>
            <a:off x="381000" y="1371600"/>
            <a:ext cx="8458200" cy="528320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59" name="Google Shape;159;p8"/>
          <p:cNvSpPr/>
          <p:nvPr/>
        </p:nvSpPr>
        <p:spPr>
          <a:xfrm>
            <a:off x="381000" y="1371600"/>
            <a:ext cx="838200" cy="5284575"/>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60" name="Google Shape;160;p8"/>
          <p:cNvSpPr/>
          <p:nvPr/>
        </p:nvSpPr>
        <p:spPr>
          <a:xfrm>
            <a:off x="381000" y="1371600"/>
            <a:ext cx="8458200" cy="76200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61" name="Google Shape;161;p8"/>
          <p:cNvSpPr txBox="1"/>
          <p:nvPr/>
        </p:nvSpPr>
        <p:spPr>
          <a:xfrm>
            <a:off x="384100" y="1371600"/>
            <a:ext cx="80342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000" u="none" cap="none" strike="noStrike">
                <a:solidFill>
                  <a:schemeClr val="lt1"/>
                </a:solidFill>
                <a:latin typeface="Arial Narrow"/>
                <a:ea typeface="Arial Narrow"/>
                <a:cs typeface="Arial Narrow"/>
                <a:sym typeface="Arial Narrow"/>
              </a:rPr>
              <a:t>Vel.</a:t>
            </a:r>
            <a:endParaRPr/>
          </a:p>
          <a:p>
            <a:pPr indent="0" lvl="0" marL="0" marR="0" rtl="0" algn="ctr">
              <a:spcBef>
                <a:spcPts val="0"/>
              </a:spcBef>
              <a:spcAft>
                <a:spcPts val="0"/>
              </a:spcAft>
              <a:buNone/>
            </a:pPr>
            <a:r>
              <a:rPr b="1" i="0" lang="es-MX" sz="2000" u="none" cap="none" strike="noStrike">
                <a:solidFill>
                  <a:schemeClr val="lt1"/>
                </a:solidFill>
                <a:latin typeface="Arial Narrow"/>
                <a:ea typeface="Arial Narrow"/>
                <a:cs typeface="Arial Narrow"/>
                <a:sym typeface="Arial Narrow"/>
              </a:rPr>
              <a:t>viento</a:t>
            </a:r>
            <a:endParaRPr/>
          </a:p>
        </p:txBody>
      </p:sp>
      <p:sp>
        <p:nvSpPr>
          <p:cNvPr id="162" name="Google Shape;162;p8"/>
          <p:cNvSpPr txBox="1"/>
          <p:nvPr/>
        </p:nvSpPr>
        <p:spPr>
          <a:xfrm>
            <a:off x="3581400" y="1462088"/>
            <a:ext cx="2430463" cy="584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lt1"/>
                </a:solidFill>
                <a:latin typeface="Arial Narrow"/>
                <a:ea typeface="Arial Narrow"/>
                <a:cs typeface="Arial Narrow"/>
                <a:sym typeface="Arial Narrow"/>
              </a:rPr>
              <a:t>Nomenclatura</a:t>
            </a:r>
            <a:endParaRPr/>
          </a:p>
        </p:txBody>
      </p:sp>
      <p:sp>
        <p:nvSpPr>
          <p:cNvPr id="163" name="Google Shape;163;p8"/>
          <p:cNvSpPr txBox="1"/>
          <p:nvPr/>
        </p:nvSpPr>
        <p:spPr>
          <a:xfrm>
            <a:off x="533400" y="2362200"/>
            <a:ext cx="51969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&lt;5</a:t>
            </a:r>
            <a:endParaRPr/>
          </a:p>
        </p:txBody>
      </p:sp>
      <p:sp>
        <p:nvSpPr>
          <p:cNvPr id="164" name="Google Shape;164;p8"/>
          <p:cNvSpPr txBox="1"/>
          <p:nvPr/>
        </p:nvSpPr>
        <p:spPr>
          <a:xfrm>
            <a:off x="1219201" y="2133600"/>
            <a:ext cx="7696199" cy="978729"/>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Muy ligero – El humo se eleva casi verticalmente Las hojas del álamo (</a:t>
            </a:r>
            <a:r>
              <a:rPr b="0" i="1" lang="es-MX" sz="1600" u="none" cap="none" strike="noStrike">
                <a:solidFill>
                  <a:schemeClr val="lt1"/>
                </a:solidFill>
                <a:latin typeface="Arial Narrow"/>
                <a:ea typeface="Arial Narrow"/>
                <a:cs typeface="Arial Narrow"/>
                <a:sym typeface="Arial Narrow"/>
              </a:rPr>
              <a:t>Populus tremuloides</a:t>
            </a:r>
            <a:r>
              <a:rPr b="0" i="0" lang="es-MX" sz="1600" u="none" cap="none" strike="noStrike">
                <a:solidFill>
                  <a:schemeClr val="lt1"/>
                </a:solidFill>
                <a:latin typeface="Arial Narrow"/>
                <a:ea typeface="Arial Narrow"/>
                <a:cs typeface="Arial Narrow"/>
                <a:sym typeface="Arial Narrow"/>
              </a:rPr>
              <a:t>) están en constante movimiento; las ramas pequeñas. de los arbustos se balancean; las ramas finas y ramillas de los árboles se mueven suavemente; los pastos altos y hierba se balancean y se doblan con el viento; las veletas de viento apenas se mueven.</a:t>
            </a:r>
            <a:endParaRPr b="0" i="0" sz="1600" u="none" cap="none" strike="noStrike">
              <a:solidFill>
                <a:schemeClr val="lt1"/>
              </a:solidFill>
              <a:latin typeface="Arial Narrow"/>
              <a:ea typeface="Arial Narrow"/>
              <a:cs typeface="Arial Narrow"/>
              <a:sym typeface="Arial Narrow"/>
            </a:endParaRPr>
          </a:p>
        </p:txBody>
      </p:sp>
      <p:sp>
        <p:nvSpPr>
          <p:cNvPr id="165" name="Google Shape;165;p8"/>
          <p:cNvSpPr txBox="1"/>
          <p:nvPr/>
        </p:nvSpPr>
        <p:spPr>
          <a:xfrm>
            <a:off x="1219200" y="3099858"/>
            <a:ext cx="7620000" cy="75713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Ligero – Los árboles del tamaño de un poste a campo abierto se balancean suavemente; el viento se siente claramente en la cara; los trozos de papel sueltos se mueven; el viento ondea una bandera pequeña.</a:t>
            </a:r>
            <a:endParaRPr b="0" i="0" sz="1600" u="none" cap="none" strike="noStrike">
              <a:solidFill>
                <a:schemeClr val="lt1"/>
              </a:solidFill>
              <a:latin typeface="Arial Narrow"/>
              <a:ea typeface="Arial Narrow"/>
              <a:cs typeface="Arial Narrow"/>
              <a:sym typeface="Arial Narrow"/>
            </a:endParaRPr>
          </a:p>
        </p:txBody>
      </p:sp>
      <p:sp>
        <p:nvSpPr>
          <p:cNvPr id="166" name="Google Shape;166;p8"/>
          <p:cNvSpPr txBox="1"/>
          <p:nvPr/>
        </p:nvSpPr>
        <p:spPr>
          <a:xfrm>
            <a:off x="1203325" y="3821871"/>
            <a:ext cx="7559675" cy="978729"/>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Brisa suave – Los árboles del tamaño de un poste a campo abierto se balancean muy notablemente; las ramas grandes de estos árboles a campo abierto se sacuden; las copas de los árboles en sitios densos se balancean; el viento estira una bandera pequeña; se forman algunas olas en los lagos.</a:t>
            </a:r>
            <a:endParaRPr b="0" i="0" sz="1600" u="none" cap="none" strike="noStrike">
              <a:solidFill>
                <a:schemeClr val="lt1"/>
              </a:solidFill>
              <a:latin typeface="Arial Narrow"/>
              <a:ea typeface="Arial Narrow"/>
              <a:cs typeface="Arial Narrow"/>
              <a:sym typeface="Arial Narrow"/>
            </a:endParaRPr>
          </a:p>
        </p:txBody>
      </p:sp>
      <p:sp>
        <p:nvSpPr>
          <p:cNvPr id="167" name="Google Shape;167;p8"/>
          <p:cNvSpPr txBox="1"/>
          <p:nvPr/>
        </p:nvSpPr>
        <p:spPr>
          <a:xfrm>
            <a:off x="1219200" y="4798469"/>
            <a:ext cx="7620000" cy="75713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Brisa moderada – Los árboles del tamaño de un poste a campo abierto se balancean violentamente; los árboles completos en sitios densos se balancean notablemente; el polvo se levanta en los caminos.</a:t>
            </a:r>
            <a:endParaRPr b="0" i="0" sz="1600" u="none" cap="none" strike="noStrike">
              <a:solidFill>
                <a:schemeClr val="lt1"/>
              </a:solidFill>
              <a:latin typeface="Arial Narrow"/>
              <a:ea typeface="Arial Narrow"/>
              <a:cs typeface="Arial Narrow"/>
              <a:sym typeface="Arial Narrow"/>
            </a:endParaRPr>
          </a:p>
        </p:txBody>
      </p:sp>
      <p:sp>
        <p:nvSpPr>
          <p:cNvPr id="168" name="Google Shape;168;p8"/>
          <p:cNvSpPr txBox="1"/>
          <p:nvPr/>
        </p:nvSpPr>
        <p:spPr>
          <a:xfrm>
            <a:off x="1219200" y="5477268"/>
            <a:ext cx="7529513" cy="535531"/>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Fresco – Las ramas más delgadas de los árboles se rompen. Se siente incomodidad al caminar contra el viento.</a:t>
            </a:r>
            <a:endParaRPr b="0" i="0" sz="1600" u="none" cap="none" strike="noStrike">
              <a:solidFill>
                <a:schemeClr val="lt1"/>
              </a:solidFill>
              <a:latin typeface="Arial Narrow"/>
              <a:ea typeface="Arial Narrow"/>
              <a:cs typeface="Arial Narrow"/>
              <a:sym typeface="Arial Narrow"/>
            </a:endParaRPr>
          </a:p>
        </p:txBody>
      </p:sp>
      <p:sp>
        <p:nvSpPr>
          <p:cNvPr id="169" name="Google Shape;169;p8"/>
          <p:cNvSpPr txBox="1"/>
          <p:nvPr/>
        </p:nvSpPr>
        <p:spPr>
          <a:xfrm>
            <a:off x="1196395" y="5935362"/>
            <a:ext cx="7642805" cy="75713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Fuerte – Los daños en los árboles incrementan con la ruptura ocasional de las copas y ramas expuestas; el avance es obstaculizado cuando se camina contra el viento; daños estructurales ligeros.</a:t>
            </a:r>
            <a:endParaRPr b="0" i="0" sz="1600" u="none" cap="none" strike="noStrike">
              <a:solidFill>
                <a:schemeClr val="lt1"/>
              </a:solidFill>
              <a:latin typeface="Arial Narrow"/>
              <a:ea typeface="Arial Narrow"/>
              <a:cs typeface="Arial Narrow"/>
              <a:sym typeface="Arial Narrow"/>
            </a:endParaRPr>
          </a:p>
        </p:txBody>
      </p:sp>
      <p:sp>
        <p:nvSpPr>
          <p:cNvPr id="170" name="Google Shape;170;p8"/>
          <p:cNvSpPr/>
          <p:nvPr/>
        </p:nvSpPr>
        <p:spPr>
          <a:xfrm>
            <a:off x="381000" y="3105912"/>
            <a:ext cx="8458200" cy="737616"/>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71" name="Google Shape;171;p8"/>
          <p:cNvSpPr/>
          <p:nvPr/>
        </p:nvSpPr>
        <p:spPr>
          <a:xfrm>
            <a:off x="381000" y="4800600"/>
            <a:ext cx="8458200" cy="685801"/>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72" name="Google Shape;172;p8"/>
          <p:cNvSpPr/>
          <p:nvPr/>
        </p:nvSpPr>
        <p:spPr>
          <a:xfrm>
            <a:off x="381000" y="5980671"/>
            <a:ext cx="8458200" cy="67056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73" name="Google Shape;173;p8"/>
          <p:cNvSpPr txBox="1"/>
          <p:nvPr/>
        </p:nvSpPr>
        <p:spPr>
          <a:xfrm>
            <a:off x="430213" y="3276600"/>
            <a:ext cx="519112" cy="3381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6-10</a:t>
            </a:r>
            <a:endParaRPr/>
          </a:p>
        </p:txBody>
      </p:sp>
      <p:sp>
        <p:nvSpPr>
          <p:cNvPr id="174" name="Google Shape;174;p8"/>
          <p:cNvSpPr txBox="1"/>
          <p:nvPr/>
        </p:nvSpPr>
        <p:spPr>
          <a:xfrm>
            <a:off x="314325" y="3948113"/>
            <a:ext cx="96199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1400" u="none" cap="none" strike="noStrike">
                <a:solidFill>
                  <a:schemeClr val="lt1"/>
                </a:solidFill>
                <a:latin typeface="Arial Narrow"/>
                <a:ea typeface="Arial Narrow"/>
                <a:cs typeface="Arial Narrow"/>
                <a:sym typeface="Arial Narrow"/>
              </a:rPr>
              <a:t> </a:t>
            </a:r>
            <a:r>
              <a:rPr b="1" i="0" lang="es-MX" sz="2800" u="none" cap="none" strike="noStrike">
                <a:solidFill>
                  <a:schemeClr val="lt1"/>
                </a:solidFill>
                <a:latin typeface="Arial Narrow"/>
                <a:ea typeface="Arial Narrow"/>
                <a:cs typeface="Arial Narrow"/>
                <a:sym typeface="Arial Narrow"/>
              </a:rPr>
              <a:t>11-20</a:t>
            </a:r>
            <a:endParaRPr/>
          </a:p>
        </p:txBody>
      </p:sp>
      <p:sp>
        <p:nvSpPr>
          <p:cNvPr id="175" name="Google Shape;175;p8"/>
          <p:cNvSpPr txBox="1"/>
          <p:nvPr/>
        </p:nvSpPr>
        <p:spPr>
          <a:xfrm>
            <a:off x="355600" y="4724400"/>
            <a:ext cx="93647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21-30</a:t>
            </a:r>
            <a:endParaRPr/>
          </a:p>
        </p:txBody>
      </p:sp>
      <p:sp>
        <p:nvSpPr>
          <p:cNvPr id="176" name="Google Shape;176;p8"/>
          <p:cNvSpPr txBox="1"/>
          <p:nvPr/>
        </p:nvSpPr>
        <p:spPr>
          <a:xfrm>
            <a:off x="355600" y="5410200"/>
            <a:ext cx="641350" cy="3079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31-40</a:t>
            </a:r>
            <a:endParaRPr/>
          </a:p>
        </p:txBody>
      </p:sp>
      <p:sp>
        <p:nvSpPr>
          <p:cNvPr id="177" name="Google Shape;177;p8"/>
          <p:cNvSpPr txBox="1"/>
          <p:nvPr/>
        </p:nvSpPr>
        <p:spPr>
          <a:xfrm>
            <a:off x="381000" y="6016625"/>
            <a:ext cx="93647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41-50</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9"/>
          <p:cNvSpPr txBox="1"/>
          <p:nvPr/>
        </p:nvSpPr>
        <p:spPr>
          <a:xfrm>
            <a:off x="1597025" y="192088"/>
            <a:ext cx="5843588" cy="768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4400" u="none" cap="none" strike="noStrike">
                <a:solidFill>
                  <a:srgbClr val="FFFF00"/>
                </a:solidFill>
                <a:latin typeface="Arial Narrow"/>
                <a:ea typeface="Arial Narrow"/>
                <a:cs typeface="Arial Narrow"/>
                <a:sym typeface="Arial Narrow"/>
              </a:rPr>
              <a:t>Escala de viento Beaufort</a:t>
            </a:r>
            <a:endParaRPr/>
          </a:p>
        </p:txBody>
      </p:sp>
      <p:sp>
        <p:nvSpPr>
          <p:cNvPr id="183" name="Google Shape;183;p9"/>
          <p:cNvSpPr txBox="1"/>
          <p:nvPr/>
        </p:nvSpPr>
        <p:spPr>
          <a:xfrm>
            <a:off x="1447800" y="868363"/>
            <a:ext cx="642092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lt1"/>
                </a:solidFill>
                <a:latin typeface="Arial Narrow"/>
                <a:ea typeface="Arial Narrow"/>
                <a:cs typeface="Arial Narrow"/>
                <a:sym typeface="Arial Narrow"/>
              </a:rPr>
              <a:t>Estimanción de los vientos a 6 m (kph)</a:t>
            </a:r>
            <a:endParaRPr/>
          </a:p>
        </p:txBody>
      </p:sp>
      <p:sp>
        <p:nvSpPr>
          <p:cNvPr id="184" name="Google Shape;184;p9"/>
          <p:cNvSpPr/>
          <p:nvPr/>
        </p:nvSpPr>
        <p:spPr>
          <a:xfrm>
            <a:off x="381000" y="2057400"/>
            <a:ext cx="8458200" cy="274320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85" name="Google Shape;185;p9"/>
          <p:cNvSpPr/>
          <p:nvPr/>
        </p:nvSpPr>
        <p:spPr>
          <a:xfrm>
            <a:off x="381000" y="2057400"/>
            <a:ext cx="838200" cy="274320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86" name="Google Shape;186;p9"/>
          <p:cNvSpPr/>
          <p:nvPr/>
        </p:nvSpPr>
        <p:spPr>
          <a:xfrm>
            <a:off x="381000" y="2057400"/>
            <a:ext cx="8458200" cy="76200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87" name="Google Shape;187;p9"/>
          <p:cNvSpPr txBox="1"/>
          <p:nvPr/>
        </p:nvSpPr>
        <p:spPr>
          <a:xfrm>
            <a:off x="384100" y="2057400"/>
            <a:ext cx="80342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MX" sz="2000" u="none" cap="none" strike="noStrike">
                <a:solidFill>
                  <a:schemeClr val="lt1"/>
                </a:solidFill>
                <a:latin typeface="Arial Narrow"/>
                <a:ea typeface="Arial Narrow"/>
                <a:cs typeface="Arial Narrow"/>
                <a:sym typeface="Arial Narrow"/>
              </a:rPr>
              <a:t>Vel.</a:t>
            </a:r>
            <a:endParaRPr/>
          </a:p>
          <a:p>
            <a:pPr indent="0" lvl="0" marL="0" marR="0" rtl="0" algn="ctr">
              <a:spcBef>
                <a:spcPts val="0"/>
              </a:spcBef>
              <a:spcAft>
                <a:spcPts val="0"/>
              </a:spcAft>
              <a:buNone/>
            </a:pPr>
            <a:r>
              <a:rPr b="1" i="0" lang="es-MX" sz="2000" u="none" cap="none" strike="noStrike">
                <a:solidFill>
                  <a:schemeClr val="lt1"/>
                </a:solidFill>
                <a:latin typeface="Arial Narrow"/>
                <a:ea typeface="Arial Narrow"/>
                <a:cs typeface="Arial Narrow"/>
                <a:sym typeface="Arial Narrow"/>
              </a:rPr>
              <a:t>viento</a:t>
            </a:r>
            <a:endParaRPr/>
          </a:p>
        </p:txBody>
      </p:sp>
      <p:sp>
        <p:nvSpPr>
          <p:cNvPr id="188" name="Google Shape;188;p9"/>
          <p:cNvSpPr txBox="1"/>
          <p:nvPr/>
        </p:nvSpPr>
        <p:spPr>
          <a:xfrm>
            <a:off x="3581400" y="2147888"/>
            <a:ext cx="2430463" cy="584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3200" u="none" cap="none" strike="noStrike">
                <a:solidFill>
                  <a:schemeClr val="lt1"/>
                </a:solidFill>
                <a:latin typeface="Arial Narrow"/>
                <a:ea typeface="Arial Narrow"/>
                <a:cs typeface="Arial Narrow"/>
                <a:sym typeface="Arial Narrow"/>
              </a:rPr>
              <a:t>Nomenclatura</a:t>
            </a:r>
            <a:endParaRPr/>
          </a:p>
        </p:txBody>
      </p:sp>
      <p:sp>
        <p:nvSpPr>
          <p:cNvPr id="189" name="Google Shape;189;p9"/>
          <p:cNvSpPr txBox="1"/>
          <p:nvPr/>
        </p:nvSpPr>
        <p:spPr>
          <a:xfrm>
            <a:off x="1203325" y="2969669"/>
            <a:ext cx="7559675" cy="535531"/>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Ventarrón moderado – Daño severo a las copas de los árboles; es muy difícil caminar en contra del viento; ocurren daños estructurales significativos.</a:t>
            </a:r>
            <a:endParaRPr b="0" i="0" sz="1600" u="none" cap="none" strike="noStrike">
              <a:solidFill>
                <a:schemeClr val="lt1"/>
              </a:solidFill>
              <a:latin typeface="Arial Narrow"/>
              <a:ea typeface="Arial Narrow"/>
              <a:cs typeface="Arial Narrow"/>
              <a:sym typeface="Arial Narrow"/>
            </a:endParaRPr>
          </a:p>
        </p:txBody>
      </p:sp>
      <p:sp>
        <p:nvSpPr>
          <p:cNvPr id="190" name="Google Shape;190;p9"/>
          <p:cNvSpPr txBox="1"/>
          <p:nvPr/>
        </p:nvSpPr>
        <p:spPr>
          <a:xfrm>
            <a:off x="337458" y="2971800"/>
            <a:ext cx="93647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51-60</a:t>
            </a:r>
            <a:endParaRPr/>
          </a:p>
        </p:txBody>
      </p:sp>
      <p:sp>
        <p:nvSpPr>
          <p:cNvPr id="191" name="Google Shape;191;p9"/>
          <p:cNvSpPr txBox="1"/>
          <p:nvPr/>
        </p:nvSpPr>
        <p:spPr>
          <a:xfrm>
            <a:off x="397329" y="3886200"/>
            <a:ext cx="764953"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800" u="none" cap="none" strike="noStrike">
                <a:solidFill>
                  <a:schemeClr val="lt1"/>
                </a:solidFill>
                <a:latin typeface="Arial Narrow"/>
                <a:ea typeface="Arial Narrow"/>
                <a:cs typeface="Arial Narrow"/>
                <a:sym typeface="Arial Narrow"/>
              </a:rPr>
              <a:t> &gt;60</a:t>
            </a:r>
            <a:endParaRPr/>
          </a:p>
        </p:txBody>
      </p:sp>
      <p:sp>
        <p:nvSpPr>
          <p:cNvPr id="192" name="Google Shape;192;p9"/>
          <p:cNvSpPr/>
          <p:nvPr/>
        </p:nvSpPr>
        <p:spPr>
          <a:xfrm>
            <a:off x="381000" y="3657600"/>
            <a:ext cx="8458200" cy="1143000"/>
          </a:xfrm>
          <a:prstGeom prst="rect">
            <a:avLst/>
          </a:prstGeom>
          <a:no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i="0" sz="2400" u="none" cap="none" strike="noStrike">
              <a:solidFill>
                <a:schemeClr val="lt1"/>
              </a:solidFill>
              <a:latin typeface="Arial"/>
              <a:ea typeface="Arial"/>
              <a:cs typeface="Arial"/>
              <a:sym typeface="Arial"/>
            </a:endParaRPr>
          </a:p>
        </p:txBody>
      </p:sp>
      <p:sp>
        <p:nvSpPr>
          <p:cNvPr id="193" name="Google Shape;193;p9"/>
          <p:cNvSpPr txBox="1"/>
          <p:nvPr/>
        </p:nvSpPr>
        <p:spPr>
          <a:xfrm>
            <a:off x="1257300" y="3814870"/>
            <a:ext cx="7505700" cy="75713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s-MX" sz="1600" u="none" cap="none" strike="noStrike">
                <a:solidFill>
                  <a:schemeClr val="lt1"/>
                </a:solidFill>
                <a:latin typeface="Arial Narrow"/>
                <a:ea typeface="Arial Narrow"/>
                <a:cs typeface="Arial Narrow"/>
                <a:sym typeface="Arial Narrow"/>
              </a:rPr>
              <a:t>Ventarrón fresco – Vientos Santa Ana superficiales fuertes; presión intensa en todos los objetos expuestos, vegetación y edificios; el dosel no ofrece prácticamente ninguna protección; el flujo de viento es sistemático perturbando todo a su paso.</a:t>
            </a:r>
            <a:endParaRPr b="0" i="0" sz="1600" u="none" cap="none" strike="noStrike">
              <a:solidFill>
                <a:schemeClr val="lt1"/>
              </a:solidFill>
              <a:latin typeface="Arial Narrow"/>
              <a:ea typeface="Arial Narrow"/>
              <a:cs typeface="Arial Narrow"/>
              <a:sym typeface="Arial Narrow"/>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2004-03-17T23:20:22Z</dcterms:created>
  <dc:creator>PrometheUs</dc:creator>
</cp:coreProperties>
</file>