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91" saveSubsetFonts="1">
  <p:sldMasterIdLst>
    <p:sldMasterId id="2147483648" r:id="rId1"/>
  </p:sldMasterIdLst>
  <p:notesMasterIdLst>
    <p:notesMasterId r:id="rId47"/>
  </p:notesMasterIdLst>
  <p:sldIdLst>
    <p:sldId id="301" r:id="rId2"/>
    <p:sldId id="533" r:id="rId3"/>
    <p:sldId id="534" r:id="rId4"/>
    <p:sldId id="304" r:id="rId5"/>
    <p:sldId id="307" r:id="rId6"/>
    <p:sldId id="535" r:id="rId7"/>
    <p:sldId id="308" r:id="rId8"/>
    <p:sldId id="548" r:id="rId9"/>
    <p:sldId id="543" r:id="rId10"/>
    <p:sldId id="544" r:id="rId11"/>
    <p:sldId id="536" r:id="rId12"/>
    <p:sldId id="537" r:id="rId13"/>
    <p:sldId id="551" r:id="rId14"/>
    <p:sldId id="369" r:id="rId15"/>
    <p:sldId id="553" r:id="rId16"/>
    <p:sldId id="554" r:id="rId17"/>
    <p:sldId id="555" r:id="rId18"/>
    <p:sldId id="552" r:id="rId19"/>
    <p:sldId id="538" r:id="rId20"/>
    <p:sldId id="565" r:id="rId21"/>
    <p:sldId id="318" r:id="rId22"/>
    <p:sldId id="319" r:id="rId23"/>
    <p:sldId id="562" r:id="rId24"/>
    <p:sldId id="563" r:id="rId25"/>
    <p:sldId id="564" r:id="rId26"/>
    <p:sldId id="348" r:id="rId27"/>
    <p:sldId id="349" r:id="rId28"/>
    <p:sldId id="350" r:id="rId29"/>
    <p:sldId id="323" r:id="rId30"/>
    <p:sldId id="326" r:id="rId31"/>
    <p:sldId id="370" r:id="rId32"/>
    <p:sldId id="561" r:id="rId33"/>
    <p:sldId id="541" r:id="rId34"/>
    <p:sldId id="502" r:id="rId35"/>
    <p:sldId id="355" r:id="rId36"/>
    <p:sldId id="331" r:id="rId37"/>
    <p:sldId id="334" r:id="rId38"/>
    <p:sldId id="335" r:id="rId39"/>
    <p:sldId id="336" r:id="rId40"/>
    <p:sldId id="337" r:id="rId41"/>
    <p:sldId id="338" r:id="rId42"/>
    <p:sldId id="339" r:id="rId43"/>
    <p:sldId id="351" r:id="rId44"/>
    <p:sldId id="566" r:id="rId45"/>
    <p:sldId id="567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2FF"/>
    <a:srgbClr val="963243"/>
    <a:srgbClr val="61AAD3"/>
    <a:srgbClr val="FBFFD9"/>
    <a:srgbClr val="E8EC93"/>
    <a:srgbClr val="ACF9F4"/>
    <a:srgbClr val="545D6E"/>
    <a:srgbClr val="FD0100"/>
    <a:srgbClr val="FC010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4" autoAdjust="0"/>
    <p:restoredTop sz="92701" autoAdjust="0"/>
  </p:normalViewPr>
  <p:slideViewPr>
    <p:cSldViewPr>
      <p:cViewPr>
        <p:scale>
          <a:sx n="66" d="100"/>
          <a:sy n="66" d="100"/>
        </p:scale>
        <p:origin x="6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86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8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8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C823662-E09D-4DC6-9765-B5361CB5A68C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42338E-A36F-4EBD-BCC1-390F480F4E6D}" type="slidenum">
              <a:rPr lang="en-US" altLang="es-MX"/>
              <a:pPr/>
              <a:t>91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5A26A9-D912-4121-8809-265245F060A4}" type="slidenum">
              <a:rPr lang="en-US" altLang="es-MX"/>
              <a:pPr/>
              <a:t>100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D2D330-F193-4802-A9CE-6549DC6BA4D2}" type="slidenum">
              <a:rPr lang="en-US" altLang="es-MX"/>
              <a:pPr/>
              <a:t>101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7E3BC-5B2A-45E9-BE6A-E14B9D027668}" type="slidenum">
              <a:rPr lang="en-US" altLang="es-MX"/>
              <a:pPr/>
              <a:t>102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3C9DD3-A767-4F2C-B317-9095D34392B8}" type="slidenum">
              <a:rPr lang="en-US" altLang="es-MX"/>
              <a:pPr/>
              <a:t>103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4D324B-3890-4429-B7BA-37994FCFECED}" type="slidenum">
              <a:rPr lang="en-US" altLang="es-MX"/>
              <a:pPr/>
              <a:t>104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A1960-B222-4415-8C81-28EF7591202E}" type="slidenum">
              <a:rPr lang="en-US" altLang="es-MX"/>
              <a:pPr/>
              <a:t>105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32B003-B217-4D26-9D8A-6A25F8B5FE90}" type="slidenum">
              <a:rPr lang="en-US" altLang="es-MX"/>
              <a:pPr/>
              <a:t>106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DFE558-2D75-4EFF-8C27-9D2A972C8C7B}" type="slidenum">
              <a:rPr lang="en-US" altLang="es-MX"/>
              <a:pPr/>
              <a:t>107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2F4702-32CF-4867-B8E1-EE06F3DE359D}" type="slidenum">
              <a:rPr lang="en-US" altLang="es-MX"/>
              <a:pPr/>
              <a:t>108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EC0717-AC31-48A4-9930-853FC68F6870}" type="slidenum">
              <a:rPr lang="en-US" altLang="es-MX"/>
              <a:pPr/>
              <a:t>109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56FD2D-D1E2-419D-8889-3571A34008F1}" type="slidenum">
              <a:rPr lang="en-US" altLang="es-MX"/>
              <a:pPr/>
              <a:t>92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0B399C-B083-4FBB-91C9-8FCF2CDFEF11}" type="slidenum">
              <a:rPr lang="en-US" altLang="es-MX"/>
              <a:pPr/>
              <a:t>111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07F19-7435-4281-B01E-8886D678A6CC}" type="slidenum">
              <a:rPr lang="en-US" altLang="es-MX"/>
              <a:pPr/>
              <a:t>112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8D39B-3FAA-44FB-8B1C-76752C3512CB}" type="slidenum">
              <a:rPr lang="en-US" altLang="es-MX"/>
              <a:pPr/>
              <a:t>113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2A42E-012F-49A2-8F2F-A7A17E7FEC4D}" type="slidenum">
              <a:rPr lang="en-US" altLang="es-MX"/>
              <a:pPr/>
              <a:t>114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C3D877-BE6A-456B-A267-FEF1C94B7CF4}" type="slidenum">
              <a:rPr lang="en-US" altLang="es-MX"/>
              <a:pPr/>
              <a:t>115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627E31-709F-435C-8F55-6946C1244A62}" type="slidenum">
              <a:rPr lang="en-US" altLang="es-MX"/>
              <a:pPr/>
              <a:t>116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07E39-7CD8-40D0-A782-25C242358BEB}" type="slidenum">
              <a:rPr lang="en-US" altLang="es-MX"/>
              <a:pPr/>
              <a:t>117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E5693-7D33-4F0F-AD59-E782007892EE}" type="slidenum">
              <a:rPr lang="en-US" altLang="es-MX"/>
              <a:pPr/>
              <a:t>118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7983FC-A69C-40D2-A0C4-BF6FF7808EA1}" type="slidenum">
              <a:rPr lang="en-US" altLang="es-MX"/>
              <a:pPr/>
              <a:t>119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633214-B665-470B-A0FD-D3D46EA901FE}" type="slidenum">
              <a:rPr lang="en-US" altLang="es-MX"/>
              <a:pPr/>
              <a:t>120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39AC4-6545-4987-A2D3-EF4A6134B3D1}" type="slidenum">
              <a:rPr lang="en-US" altLang="es-MX"/>
              <a:pPr/>
              <a:t>93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FCF9BE-FB50-4159-8F89-65D1A4B053DE}" type="slidenum">
              <a:rPr lang="en-US" altLang="es-MX"/>
              <a:pPr/>
              <a:t>121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0B2F87-7E03-47D5-9536-01AD5B6237ED}" type="slidenum">
              <a:rPr lang="en-US" altLang="es-MX"/>
              <a:pPr/>
              <a:t>122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ABDEF-423B-4C42-92E5-407B7A397ABD}" type="slidenum">
              <a:rPr lang="en-US" altLang="es-MX"/>
              <a:pPr/>
              <a:t>123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FB6BA-6EFF-47E9-A055-6678E64619B8}" type="slidenum">
              <a:rPr lang="en-US" altLang="es-MX"/>
              <a:pPr/>
              <a:t>124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7023D4-A43E-4B50-A2FC-96AA49DD40F1}" type="slidenum">
              <a:rPr lang="en-US" altLang="es-MX"/>
              <a:pPr/>
              <a:t>125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7C725-B9E2-48FA-92B8-AFA2F0F4B930}" type="slidenum">
              <a:rPr lang="en-US" altLang="es-MX"/>
              <a:pPr/>
              <a:t>126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9DE48B-8046-464C-AEF5-1542333BC4EC}" type="slidenum">
              <a:rPr lang="en-US" altLang="es-MX"/>
              <a:pPr/>
              <a:t>127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9E5CE-DE99-46D1-818A-1D829CEC0D2B}" type="slidenum">
              <a:rPr lang="en-US" altLang="es-MX"/>
              <a:pPr/>
              <a:t>128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FBB076-BF69-4087-8C0E-FA550ABA1578}" type="slidenum">
              <a:rPr lang="en-US" altLang="es-MX"/>
              <a:pPr/>
              <a:t>129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2B336-9486-4E7F-A043-70640EDDE485}" type="slidenum">
              <a:rPr lang="en-US" altLang="es-MX"/>
              <a:pPr/>
              <a:t>130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97383B-21E9-45C2-A399-42E54B8297A8}" type="slidenum">
              <a:rPr lang="en-US" altLang="es-MX"/>
              <a:pPr/>
              <a:t>94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4BD2F-0681-425C-94AB-C9A008A2D1D0}" type="slidenum">
              <a:rPr lang="en-US" altLang="es-MX"/>
              <a:pPr/>
              <a:t>131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E3808B-6530-44CE-A900-9A7E4091EA6E}" type="slidenum">
              <a:rPr lang="en-US" altLang="es-MX"/>
              <a:pPr/>
              <a:t>132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D7D047-6DD5-4ABE-B057-0BE878D64357}" type="slidenum">
              <a:rPr lang="en-US" altLang="es-MX"/>
              <a:pPr/>
              <a:t>133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1034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CF0B4D5-04CE-42FB-A40D-3B2EC52EFB12}" type="slidenum">
              <a:rPr lang="en-US" altLang="es-MX" sz="1200">
                <a:solidFill>
                  <a:schemeClr val="tx1"/>
                </a:solidFill>
                <a:latin typeface="Arial" charset="0"/>
              </a:rPr>
              <a:pPr algn="r" eaLnBrk="1" hangingPunct="1"/>
              <a:t>134</a:t>
            </a:fld>
            <a:endParaRPr lang="en-US" altLang="es-MX" sz="12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alt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FE69FE-5499-4D39-9613-42A79D448926}" type="slidenum">
              <a:rPr lang="en-US" altLang="es-MX"/>
              <a:pPr/>
              <a:t>95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10656-1F4D-4D98-85D6-097395AF5D7F}" type="slidenum">
              <a:rPr lang="en-US" altLang="es-MX"/>
              <a:pPr/>
              <a:t>96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15022-54BE-487C-A11A-FE59F8064C6B}" type="slidenum">
              <a:rPr lang="en-US" altLang="es-MX"/>
              <a:pPr/>
              <a:t>97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9D366-4F72-4B58-9540-4EB5AA711064}" type="slidenum">
              <a:rPr lang="en-US" altLang="es-MX"/>
              <a:pPr/>
              <a:t>98</a:t>
            </a:fld>
            <a:endParaRPr lang="en-US" alt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D37272-5725-4EB3-ADD4-B9A058654A03}" type="slidenum">
              <a:rPr lang="en-US" altLang="es-MX"/>
              <a:pPr/>
              <a:t>99</a:t>
            </a:fld>
            <a:endParaRPr lang="en-U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DAA3099C-1022-440B-A3ED-55460FA7803D}" type="slidenum">
              <a:rPr lang="en-US" altLang="es-MX" sz="1000">
                <a:solidFill>
                  <a:srgbClr val="DDDDDD"/>
                </a:solidFill>
                <a:latin typeface="Arial" charset="0"/>
              </a:rPr>
              <a:pPr algn="r" eaLnBrk="1" hangingPunct="1"/>
              <a:t>‹Nº›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1029" name="Text Box 8"/>
          <p:cNvSpPr txBox="1">
            <a:spLocks noChangeArrowheads="1"/>
          </p:cNvSpPr>
          <p:nvPr userDrawn="1"/>
        </p:nvSpPr>
        <p:spPr bwMode="auto">
          <a:xfrm>
            <a:off x="19404" y="6465888"/>
            <a:ext cx="1189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defRPr/>
            </a:pPr>
            <a:r>
              <a:rPr lang="es-MX" altLang="es-MX" sz="2000" b="1" noProof="0">
                <a:solidFill>
                  <a:srgbClr val="DDDDDD"/>
                </a:solidFill>
                <a:latin typeface="Times New Roman" panose="02020603050405020304" pitchFamily="18" charset="0"/>
              </a:rPr>
              <a:t>Unidad 6</a:t>
            </a:r>
          </a:p>
        </p:txBody>
      </p:sp>
      <p:sp>
        <p:nvSpPr>
          <p:cNvPr id="1030" name="Text Box 9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1400" b="1" noProof="0" dirty="0">
                <a:solidFill>
                  <a:srgbClr val="DDDDDD"/>
                </a:solidFill>
                <a:latin typeface="Times New Roman" panose="02020603050405020304" pitchFamily="18" charset="0"/>
              </a:rPr>
              <a:t>Estabilidad atmosférica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CB55252-62A2-401F-9EDF-7EBED1174644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F796CA0B-017A-4AE8-ABD1-C366FEAFD95A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6316D12A-2D12-4942-98A4-754E8927C808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0" y="152400"/>
            <a:ext cx="9144000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000" b="1">
                <a:solidFill>
                  <a:srgbClr val="FFFF00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/>
              <a:t> Cuatro procesos de ascenso que pueden causar tormentas</a:t>
            </a:r>
          </a:p>
        </p:txBody>
      </p:sp>
      <p:pic>
        <p:nvPicPr>
          <p:cNvPr id="1536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762761"/>
            <a:ext cx="8839200" cy="578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6-</a:t>
            </a:r>
            <a:fld id="{662D664E-5814-4FCF-855E-12FA791DDA9A}" type="slidenum">
              <a:rPr lang="es-MX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91</a:t>
            </a:fld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15366" name="CuadroTexto 1"/>
          <p:cNvSpPr txBox="1">
            <a:spLocks noChangeArrowheads="1"/>
          </p:cNvSpPr>
          <p:nvPr/>
        </p:nvSpPr>
        <p:spPr bwMode="auto">
          <a:xfrm>
            <a:off x="900848" y="849313"/>
            <a:ext cx="2979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800" b="1" dirty="0">
                <a:solidFill>
                  <a:srgbClr val="090034"/>
                </a:solidFill>
              </a:rPr>
              <a:t> Ascenso térmico (convectivo )</a:t>
            </a:r>
          </a:p>
        </p:txBody>
      </p:sp>
      <p:sp>
        <p:nvSpPr>
          <p:cNvPr id="15367" name="CuadroTexto 6"/>
          <p:cNvSpPr txBox="1">
            <a:spLocks noChangeArrowheads="1"/>
          </p:cNvSpPr>
          <p:nvPr/>
        </p:nvSpPr>
        <p:spPr bwMode="auto">
          <a:xfrm>
            <a:off x="5486400" y="849313"/>
            <a:ext cx="26304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1800" b="1">
                <a:solidFill>
                  <a:srgbClr val="090034"/>
                </a:solidFill>
              </a:defRPr>
            </a:lvl1pPr>
          </a:lstStyle>
          <a:p>
            <a:r>
              <a:rPr lang="es-MX" altLang="es-MX"/>
              <a:t> Ascenso orográfico (terreno ) </a:t>
            </a:r>
          </a:p>
        </p:txBody>
      </p:sp>
      <p:sp>
        <p:nvSpPr>
          <p:cNvPr id="15368" name="CuadroTexto 7"/>
          <p:cNvSpPr txBox="1">
            <a:spLocks noChangeArrowheads="1"/>
          </p:cNvSpPr>
          <p:nvPr/>
        </p:nvSpPr>
        <p:spPr bwMode="auto">
          <a:xfrm>
            <a:off x="114956" y="3852863"/>
            <a:ext cx="4434163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1800" b="1">
                <a:solidFill>
                  <a:srgbClr val="090034"/>
                </a:solidFill>
              </a:defRPr>
            </a:lvl1pPr>
          </a:lstStyle>
          <a:p>
            <a:r>
              <a:rPr lang="es-MX" altLang="es-MX" sz="1700"/>
              <a:t> Ascenso frontal (convergencia de masas de aire )</a:t>
            </a:r>
          </a:p>
        </p:txBody>
      </p:sp>
      <p:sp>
        <p:nvSpPr>
          <p:cNvPr id="15369" name="CuadroTexto 8"/>
          <p:cNvSpPr txBox="1">
            <a:spLocks noChangeArrowheads="1"/>
          </p:cNvSpPr>
          <p:nvPr/>
        </p:nvSpPr>
        <p:spPr bwMode="auto">
          <a:xfrm>
            <a:off x="5147290" y="3852863"/>
            <a:ext cx="31690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1800" b="1">
                <a:solidFill>
                  <a:srgbClr val="090034"/>
                </a:solidFill>
              </a:defRPr>
            </a:lvl1pPr>
          </a:lstStyle>
          <a:p>
            <a:r>
              <a:rPr lang="es-MX" altLang="es-MX" dirty="0"/>
              <a:t> Ascenso por corriente en chorro</a:t>
            </a:r>
          </a:p>
        </p:txBody>
      </p:sp>
      <p:sp>
        <p:nvSpPr>
          <p:cNvPr id="15370" name="CuadroTexto 3"/>
          <p:cNvSpPr txBox="1">
            <a:spLocks noChangeArrowheads="1"/>
          </p:cNvSpPr>
          <p:nvPr/>
        </p:nvSpPr>
        <p:spPr bwMode="auto">
          <a:xfrm>
            <a:off x="2057400" y="1214438"/>
            <a:ext cx="10779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Buen tiempo</a:t>
            </a:r>
          </a:p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Cumulus</a:t>
            </a:r>
          </a:p>
        </p:txBody>
      </p:sp>
      <p:sp>
        <p:nvSpPr>
          <p:cNvPr id="15371" name="CuadroTexto 4"/>
          <p:cNvSpPr txBox="1">
            <a:spLocks noChangeArrowheads="1"/>
          </p:cNvSpPr>
          <p:nvPr/>
        </p:nvSpPr>
        <p:spPr bwMode="auto">
          <a:xfrm>
            <a:off x="312738" y="2286000"/>
            <a:ext cx="16684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Fuerte calentamiento</a:t>
            </a:r>
          </a:p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superficial</a:t>
            </a:r>
          </a:p>
          <a:p>
            <a:pPr algn="ctr" eaLnBrk="1" hangingPunct="1"/>
            <a:endParaRPr lang="es-MX" altLang="es-MX" sz="1400" b="1">
              <a:solidFill>
                <a:srgbClr val="090034"/>
              </a:solidFill>
            </a:endParaRPr>
          </a:p>
        </p:txBody>
      </p:sp>
      <p:sp>
        <p:nvSpPr>
          <p:cNvPr id="15372" name="CuadroTexto 13"/>
          <p:cNvSpPr txBox="1">
            <a:spLocks noChangeArrowheads="1"/>
          </p:cNvSpPr>
          <p:nvPr/>
        </p:nvSpPr>
        <p:spPr bwMode="auto">
          <a:xfrm>
            <a:off x="3211513" y="2314575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Ondas térmicas</a:t>
            </a:r>
          </a:p>
        </p:txBody>
      </p:sp>
      <p:sp>
        <p:nvSpPr>
          <p:cNvPr id="15373" name="CuadroTexto 14"/>
          <p:cNvSpPr txBox="1">
            <a:spLocks noChangeArrowheads="1"/>
          </p:cNvSpPr>
          <p:nvPr/>
        </p:nvSpPr>
        <p:spPr bwMode="auto">
          <a:xfrm>
            <a:off x="1687513" y="3121025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Suelo desnudo</a:t>
            </a:r>
          </a:p>
        </p:txBody>
      </p:sp>
      <p:sp>
        <p:nvSpPr>
          <p:cNvPr id="15374" name="CuadroTexto 15"/>
          <p:cNvSpPr txBox="1">
            <a:spLocks noChangeArrowheads="1"/>
          </p:cNvSpPr>
          <p:nvPr/>
        </p:nvSpPr>
        <p:spPr bwMode="auto">
          <a:xfrm>
            <a:off x="5551488" y="1228725"/>
            <a:ext cx="1154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   Nubes tipo  </a:t>
            </a:r>
          </a:p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Cumulus</a:t>
            </a:r>
          </a:p>
        </p:txBody>
      </p:sp>
      <p:sp>
        <p:nvSpPr>
          <p:cNvPr id="15375" name="CuadroTexto 16"/>
          <p:cNvSpPr txBox="1">
            <a:spLocks noChangeArrowheads="1"/>
          </p:cNvSpPr>
          <p:nvPr/>
        </p:nvSpPr>
        <p:spPr bwMode="auto">
          <a:xfrm>
            <a:off x="8103536" y="1219200"/>
            <a:ext cx="7585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1400" b="1">
                <a:solidFill>
                  <a:srgbClr val="090034"/>
                </a:solidFill>
              </a:defRPr>
            </a:lvl1pPr>
          </a:lstStyle>
          <a:p>
            <a:r>
              <a:rPr lang="es-MX" altLang="es-MX"/>
              <a:t>   Nubes</a:t>
            </a:r>
          </a:p>
          <a:p>
            <a:r>
              <a:rPr lang="es-MX" altLang="es-MX"/>
              <a:t>de onda</a:t>
            </a:r>
          </a:p>
        </p:txBody>
      </p:sp>
      <p:sp>
        <p:nvSpPr>
          <p:cNvPr id="15376" name="CuadroTexto 9"/>
          <p:cNvSpPr txBox="1">
            <a:spLocks noChangeArrowheads="1"/>
          </p:cNvSpPr>
          <p:nvPr/>
        </p:nvSpPr>
        <p:spPr bwMode="auto">
          <a:xfrm>
            <a:off x="4691678" y="2844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200">
                <a:solidFill>
                  <a:srgbClr val="090034"/>
                </a:solidFill>
              </a:rPr>
              <a:t>Flujo ascendente de ladera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269995" y="4246563"/>
            <a:ext cx="81464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b="1" dirty="0">
                <a:solidFill>
                  <a:srgbClr val="090034"/>
                </a:solidFill>
              </a:rPr>
              <a:t>Nubes</a:t>
            </a:r>
          </a:p>
          <a:p>
            <a:pPr algn="ctr" eaLnBrk="1" hangingPunct="1">
              <a:defRPr/>
            </a:pPr>
            <a:r>
              <a:rPr lang="es-MX" sz="1400" b="1" dirty="0">
                <a:solidFill>
                  <a:srgbClr val="090034"/>
                </a:solidFill>
              </a:rPr>
              <a:t>Cumulus</a:t>
            </a:r>
          </a:p>
        </p:txBody>
      </p:sp>
      <p:sp>
        <p:nvSpPr>
          <p:cNvPr id="15378" name="CuadroTexto 19"/>
          <p:cNvSpPr txBox="1">
            <a:spLocks noChangeArrowheads="1"/>
          </p:cNvSpPr>
          <p:nvPr/>
        </p:nvSpPr>
        <p:spPr bwMode="auto">
          <a:xfrm>
            <a:off x="420688" y="4519613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Frente frío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28600" y="5486400"/>
            <a:ext cx="128428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rgbClr val="090034"/>
                </a:solidFill>
              </a:rPr>
              <a:t>Aire frío</a:t>
            </a:r>
          </a:p>
        </p:txBody>
      </p:sp>
      <p:sp>
        <p:nvSpPr>
          <p:cNvPr id="15380" name="CuadroTexto 21"/>
          <p:cNvSpPr txBox="1">
            <a:spLocks noChangeArrowheads="1"/>
          </p:cNvSpPr>
          <p:nvPr/>
        </p:nvSpPr>
        <p:spPr bwMode="auto">
          <a:xfrm>
            <a:off x="3529013" y="4741863"/>
            <a:ext cx="890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Aire </a:t>
            </a:r>
          </a:p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caliente</a:t>
            </a:r>
          </a:p>
        </p:txBody>
      </p:sp>
      <p:sp>
        <p:nvSpPr>
          <p:cNvPr id="15381" name="CuadroTexto 22"/>
          <p:cNvSpPr txBox="1">
            <a:spLocks noChangeArrowheads="1"/>
          </p:cNvSpPr>
          <p:nvPr/>
        </p:nvSpPr>
        <p:spPr bwMode="auto">
          <a:xfrm>
            <a:off x="3059113" y="6053666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Convergencia</a:t>
            </a:r>
          </a:p>
        </p:txBody>
      </p:sp>
      <p:sp>
        <p:nvSpPr>
          <p:cNvPr id="15382" name="CuadroTexto 10"/>
          <p:cNvSpPr txBox="1">
            <a:spLocks noChangeArrowheads="1"/>
          </p:cNvSpPr>
          <p:nvPr/>
        </p:nvSpPr>
        <p:spPr bwMode="auto">
          <a:xfrm>
            <a:off x="6180365" y="4243388"/>
            <a:ext cx="1561646" cy="21544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72000" tIns="0" rIns="72000" bIns="0">
            <a:spAutoFit/>
          </a:bodyPr>
          <a:lstStyle/>
          <a:p>
            <a:pPr algn="ctr" eaLnBrk="1" hangingPunct="1"/>
            <a:r>
              <a:rPr lang="es-MX" altLang="es-MX" sz="1400" b="1">
                <a:solidFill>
                  <a:srgbClr val="090034"/>
                </a:solidFill>
              </a:rPr>
              <a:t>Corriente en chorro</a:t>
            </a:r>
          </a:p>
        </p:txBody>
      </p:sp>
      <p:sp>
        <p:nvSpPr>
          <p:cNvPr id="15383" name="CuadroTexto 12"/>
          <p:cNvSpPr txBox="1">
            <a:spLocks noChangeArrowheads="1"/>
          </p:cNvSpPr>
          <p:nvPr/>
        </p:nvSpPr>
        <p:spPr bwMode="auto">
          <a:xfrm>
            <a:off x="4694238" y="5113338"/>
            <a:ext cx="1485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200" dirty="0">
                <a:solidFill>
                  <a:srgbClr val="090034"/>
                </a:solidFill>
              </a:rPr>
              <a:t>A menudo responsable</a:t>
            </a:r>
          </a:p>
          <a:p>
            <a:pPr algn="ctr" eaLnBrk="1" hangingPunct="1"/>
            <a:r>
              <a:rPr lang="es-MX" altLang="es-MX" sz="1200" dirty="0">
                <a:solidFill>
                  <a:srgbClr val="090034"/>
                </a:solidFill>
              </a:rPr>
              <a:t>Por el rápido desarrollo de nubes</a:t>
            </a:r>
          </a:p>
          <a:p>
            <a:pPr algn="ctr" eaLnBrk="1" hangingPunct="1"/>
            <a:r>
              <a:rPr lang="es-MX" altLang="es-MX" sz="1200" dirty="0">
                <a:solidFill>
                  <a:srgbClr val="090034"/>
                </a:solidFill>
              </a:rPr>
              <a:t>y tormentas</a:t>
            </a:r>
          </a:p>
        </p:txBody>
      </p:sp>
      <p:sp>
        <p:nvSpPr>
          <p:cNvPr id="15384" name="CuadroTexto 26"/>
          <p:cNvSpPr txBox="1">
            <a:spLocks noChangeArrowheads="1"/>
          </p:cNvSpPr>
          <p:nvPr/>
        </p:nvSpPr>
        <p:spPr bwMode="auto">
          <a:xfrm>
            <a:off x="4648200" y="4219575"/>
            <a:ext cx="649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200" b="1">
                <a:solidFill>
                  <a:srgbClr val="090034"/>
                </a:solidFill>
              </a:rPr>
              <a:t>9,000 m</a:t>
            </a:r>
          </a:p>
        </p:txBody>
      </p:sp>
      <p:sp>
        <p:nvSpPr>
          <p:cNvPr id="2" name="CuadroTexto 15">
            <a:extLst>
              <a:ext uri="{FF2B5EF4-FFF2-40B4-BE49-F238E27FC236}">
                <a16:creationId xmlns:a16="http://schemas.microsoft.com/office/drawing/2014/main" id="{39F9FA0C-8D52-45C4-B18C-EFB02C03A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848422"/>
            <a:ext cx="13821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>
                <a:solidFill>
                  <a:srgbClr val="090034"/>
                </a:solidFill>
              </a:rPr>
              <a:t>   Cumulonimbus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33795" name="Picture 4" descr="Rapidly Growing CB 2005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914400"/>
            <a:ext cx="6096000" cy="5638800"/>
          </a:xfrm>
        </p:spPr>
      </p:pic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6491288" y="982663"/>
            <a:ext cx="2667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400" dirty="0">
                <a:latin typeface="Arial" charset="0"/>
              </a:rPr>
              <a:t>Los combatientes de incendios deben estar atentos a cualquier señal visual de una corriente en chorro cercana,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400" dirty="0">
                <a:latin typeface="Arial" charset="0"/>
              </a:rPr>
              <a:t>como las partes altas de las nubes de tormenta eléctrica que son cortadas por los fuertes vientos en lo alto.</a:t>
            </a:r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187325" y="0"/>
            <a:ext cx="81756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Ascenso por corriente en chorro y crecimiento</a:t>
            </a:r>
          </a:p>
          <a:p>
            <a:pPr algn="ctr" eaLnBrk="1" hangingPunct="1"/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de las tormentas eléctricas</a:t>
            </a:r>
          </a:p>
        </p:txBody>
      </p:sp>
      <p:sp>
        <p:nvSpPr>
          <p:cNvPr id="33798" name="Text Box 9"/>
          <p:cNvSpPr txBox="1">
            <a:spLocks noChangeArrowheads="1"/>
          </p:cNvSpPr>
          <p:nvPr/>
        </p:nvSpPr>
        <p:spPr bwMode="auto">
          <a:xfrm>
            <a:off x="1600200" y="3556337"/>
            <a:ext cx="2133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s-MX" altLang="es-MX" sz="2000" b="1" dirty="0">
                <a:solidFill>
                  <a:schemeClr val="tx1"/>
                </a:solidFill>
              </a:rPr>
              <a:t>Rápido desarrollo de tormentas eléctricas</a:t>
            </a:r>
          </a:p>
        </p:txBody>
      </p:sp>
      <p:sp>
        <p:nvSpPr>
          <p:cNvPr id="425995" name="Line 11"/>
          <p:cNvSpPr>
            <a:spLocks noChangeShapeType="1"/>
          </p:cNvSpPr>
          <p:nvPr/>
        </p:nvSpPr>
        <p:spPr bwMode="auto">
          <a:xfrm flipH="1" flipV="1">
            <a:off x="2286000" y="4800600"/>
            <a:ext cx="0" cy="6858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5996" name="Line 12"/>
          <p:cNvSpPr>
            <a:spLocks noChangeShapeType="1"/>
          </p:cNvSpPr>
          <p:nvPr/>
        </p:nvSpPr>
        <p:spPr bwMode="auto">
          <a:xfrm flipH="1" flipV="1">
            <a:off x="2590800" y="4572000"/>
            <a:ext cx="0" cy="6858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5997" name="Line 13"/>
          <p:cNvSpPr>
            <a:spLocks noChangeShapeType="1"/>
          </p:cNvSpPr>
          <p:nvPr/>
        </p:nvSpPr>
        <p:spPr bwMode="auto">
          <a:xfrm flipH="1" flipV="1">
            <a:off x="2895600" y="4800600"/>
            <a:ext cx="0" cy="6858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5998" name="Line 14"/>
          <p:cNvSpPr>
            <a:spLocks noChangeShapeType="1"/>
          </p:cNvSpPr>
          <p:nvPr/>
        </p:nvSpPr>
        <p:spPr bwMode="auto">
          <a:xfrm flipH="1" flipV="1">
            <a:off x="3124200" y="5486400"/>
            <a:ext cx="457200" cy="2286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5999" name="Line 15"/>
          <p:cNvSpPr>
            <a:spLocks noChangeShapeType="1"/>
          </p:cNvSpPr>
          <p:nvPr/>
        </p:nvSpPr>
        <p:spPr bwMode="auto">
          <a:xfrm flipV="1">
            <a:off x="1600200" y="5486400"/>
            <a:ext cx="457200" cy="2286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0" name="Line 16"/>
          <p:cNvSpPr>
            <a:spLocks noChangeShapeType="1"/>
          </p:cNvSpPr>
          <p:nvPr/>
        </p:nvSpPr>
        <p:spPr bwMode="auto">
          <a:xfrm flipV="1">
            <a:off x="2286000" y="2971800"/>
            <a:ext cx="304800" cy="4572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1" name="Line 17"/>
          <p:cNvSpPr>
            <a:spLocks noChangeShapeType="1"/>
          </p:cNvSpPr>
          <p:nvPr/>
        </p:nvSpPr>
        <p:spPr bwMode="auto">
          <a:xfrm flipV="1">
            <a:off x="2590800" y="3048000"/>
            <a:ext cx="304800" cy="3810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2" name="Line 18"/>
          <p:cNvSpPr>
            <a:spLocks noChangeShapeType="1"/>
          </p:cNvSpPr>
          <p:nvPr/>
        </p:nvSpPr>
        <p:spPr bwMode="auto">
          <a:xfrm flipV="1">
            <a:off x="2895600" y="3124200"/>
            <a:ext cx="228600" cy="3048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3" name="Line 19"/>
          <p:cNvSpPr>
            <a:spLocks noChangeShapeType="1"/>
          </p:cNvSpPr>
          <p:nvPr/>
        </p:nvSpPr>
        <p:spPr bwMode="auto">
          <a:xfrm flipV="1">
            <a:off x="3124200" y="2438400"/>
            <a:ext cx="838200" cy="4572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4" name="Line 20"/>
          <p:cNvSpPr>
            <a:spLocks noChangeShapeType="1"/>
          </p:cNvSpPr>
          <p:nvPr/>
        </p:nvSpPr>
        <p:spPr bwMode="auto">
          <a:xfrm flipV="1">
            <a:off x="3276600" y="2667000"/>
            <a:ext cx="838200" cy="4572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5" name="Line 21"/>
          <p:cNvSpPr>
            <a:spLocks noChangeShapeType="1"/>
          </p:cNvSpPr>
          <p:nvPr/>
        </p:nvSpPr>
        <p:spPr bwMode="auto">
          <a:xfrm flipV="1">
            <a:off x="4038600" y="2286000"/>
            <a:ext cx="990600" cy="228600"/>
          </a:xfrm>
          <a:prstGeom prst="line">
            <a:avLst/>
          </a:prstGeom>
          <a:noFill/>
          <a:ln w="6985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es-MX"/>
          </a:p>
        </p:txBody>
      </p:sp>
      <p:sp>
        <p:nvSpPr>
          <p:cNvPr id="426006" name="AutoShape 22"/>
          <p:cNvSpPr>
            <a:spLocks noChangeArrowheads="1"/>
          </p:cNvSpPr>
          <p:nvPr/>
        </p:nvSpPr>
        <p:spPr bwMode="auto">
          <a:xfrm>
            <a:off x="838200" y="1295400"/>
            <a:ext cx="5410200" cy="1219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1942170529 h 21600"/>
              <a:gd name="T4" fmla="*/ 2147483646 w 21600"/>
              <a:gd name="T5" fmla="*/ 2147483646 h 21600"/>
              <a:gd name="T6" fmla="*/ 2147483646 w 21600"/>
              <a:gd name="T7" fmla="*/ 19421705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586 h 21600"/>
              <a:gd name="T14" fmla="*/ 19849 w 21600"/>
              <a:gd name="T15" fmla="*/ 150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113" y="0"/>
                </a:moveTo>
                <a:lnTo>
                  <a:pt x="17113" y="6586"/>
                </a:lnTo>
                <a:lnTo>
                  <a:pt x="3375" y="6586"/>
                </a:lnTo>
                <a:lnTo>
                  <a:pt x="3375" y="15014"/>
                </a:lnTo>
                <a:lnTo>
                  <a:pt x="17113" y="15014"/>
                </a:lnTo>
                <a:lnTo>
                  <a:pt x="17113" y="21600"/>
                </a:lnTo>
                <a:lnTo>
                  <a:pt x="21600" y="10800"/>
                </a:lnTo>
                <a:lnTo>
                  <a:pt x="17113" y="0"/>
                </a:lnTo>
                <a:close/>
              </a:path>
              <a:path w="21600" h="21600">
                <a:moveTo>
                  <a:pt x="1350" y="6586"/>
                </a:moveTo>
                <a:lnTo>
                  <a:pt x="1350" y="15014"/>
                </a:lnTo>
                <a:lnTo>
                  <a:pt x="2700" y="15014"/>
                </a:lnTo>
                <a:lnTo>
                  <a:pt x="2700" y="6586"/>
                </a:lnTo>
                <a:lnTo>
                  <a:pt x="1350" y="6586"/>
                </a:lnTo>
                <a:close/>
              </a:path>
              <a:path w="21600" h="21600">
                <a:moveTo>
                  <a:pt x="0" y="6586"/>
                </a:moveTo>
                <a:lnTo>
                  <a:pt x="0" y="15014"/>
                </a:lnTo>
                <a:lnTo>
                  <a:pt x="675" y="15014"/>
                </a:lnTo>
                <a:lnTo>
                  <a:pt x="675" y="6586"/>
                </a:lnTo>
                <a:lnTo>
                  <a:pt x="0" y="6586"/>
                </a:lnTo>
                <a:close/>
              </a:path>
            </a:pathLst>
          </a:custGeom>
          <a:noFill/>
          <a:ln w="9525">
            <a:solidFill>
              <a:srgbClr val="00005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26007" name="Text Box 23"/>
          <p:cNvSpPr txBox="1">
            <a:spLocks noChangeArrowheads="1"/>
          </p:cNvSpPr>
          <p:nvPr/>
        </p:nvSpPr>
        <p:spPr bwMode="auto">
          <a:xfrm>
            <a:off x="1687513" y="1676400"/>
            <a:ext cx="42306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800" b="1" i="1" dirty="0">
                <a:solidFill>
                  <a:srgbClr val="E00404"/>
                </a:solidFill>
                <a:latin typeface="Times New Roman" pitchFamily="18" charset="0"/>
              </a:rPr>
              <a:t>Cizalla de viento de la corriente en chorro</a:t>
            </a:r>
          </a:p>
        </p:txBody>
      </p:sp>
      <p:sp>
        <p:nvSpPr>
          <p:cNvPr id="3381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6-</a:t>
            </a:r>
            <a:fld id="{375A71D5-7B8D-41F8-9917-BA8EB1FFBB71}" type="slidenum">
              <a:rPr lang="es-MX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100</a:t>
            </a:fld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6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6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6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6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5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5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5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25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25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6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2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2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95" grpId="0" animBg="1"/>
      <p:bldP spid="425996" grpId="0" animBg="1"/>
      <p:bldP spid="425997" grpId="0" animBg="1"/>
      <p:bldP spid="425998" grpId="0" animBg="1"/>
      <p:bldP spid="425999" grpId="0" animBg="1"/>
      <p:bldP spid="426000" grpId="0" animBg="1"/>
      <p:bldP spid="426001" grpId="0" animBg="1"/>
      <p:bldP spid="426002" grpId="0" animBg="1"/>
      <p:bldP spid="426003" grpId="0" animBg="1"/>
      <p:bldP spid="426004" grpId="0" animBg="1"/>
      <p:bldP spid="426005" grpId="0" animBg="1"/>
      <p:bldP spid="426006" grpId="0" animBg="1"/>
      <p:bldP spid="4260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0" y="2438400"/>
            <a:ext cx="9144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  <a:latin typeface="Arial" charset="0"/>
              </a:rPr>
              <a:t>EJERCICIO 5</a:t>
            </a:r>
          </a:p>
          <a:p>
            <a:pPr algn="ctr" eaLnBrk="1" hangingPunct="1">
              <a:lnSpc>
                <a:spcPct val="50000"/>
              </a:lnSpc>
            </a:pPr>
            <a:endParaRPr lang="es-MX" altLang="es-MX" sz="4000" b="1" dirty="0">
              <a:solidFill>
                <a:srgbClr val="000066"/>
              </a:solidFill>
              <a:latin typeface="Arial" charset="0"/>
            </a:endParaRPr>
          </a:p>
          <a:p>
            <a:pPr algn="ctr" eaLnBrk="1" hangingPunct="1"/>
            <a:r>
              <a:rPr lang="es-MX" altLang="es-MX" b="1" dirty="0">
                <a:solidFill>
                  <a:schemeClr val="tx1"/>
                </a:solidFill>
                <a:latin typeface="Arial" charset="0"/>
              </a:rPr>
              <a:t>Procesos de ascenso</a:t>
            </a: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Thunderhead Close 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066800"/>
            <a:ext cx="7848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5689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000" b="1">
                <a:solidFill>
                  <a:srgbClr val="000066"/>
                </a:solidFill>
                <a:latin typeface="Tahoma" pitchFamily="34" charset="0"/>
              </a:rPr>
              <a:t>La tormenta eléctrica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620000" y="6096000"/>
            <a:ext cx="9144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1981200" y="1905000"/>
            <a:ext cx="6172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b="1" dirty="0">
                <a:solidFill>
                  <a:schemeClr val="tx1"/>
                </a:solidFill>
              </a:rPr>
              <a:t>Tormenta local casi siempre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>
                <a:solidFill>
                  <a:schemeClr val="tx1"/>
                </a:solidFill>
              </a:rPr>
              <a:t>producida por una nube Cumulonimbus, y </a:t>
            </a:r>
            <a:r>
              <a:rPr lang="es-MX" altLang="es-MX" b="1" u="sng" dirty="0">
                <a:solidFill>
                  <a:schemeClr val="tx1"/>
                </a:solidFill>
              </a:rPr>
              <a:t>siempre</a:t>
            </a:r>
            <a:r>
              <a:rPr lang="es-MX" altLang="es-MX" b="1" dirty="0">
                <a:solidFill>
                  <a:schemeClr val="tx1"/>
                </a:solidFill>
              </a:rPr>
              <a:t> acompañada por relámpagos y truenos.</a:t>
            </a: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39939" name="Picture 11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" y="311404"/>
            <a:ext cx="8534400" cy="5092192"/>
          </a:xfrm>
        </p:spPr>
      </p:pic>
      <p:sp>
        <p:nvSpPr>
          <p:cNvPr id="39940" name="Text Box 13"/>
          <p:cNvSpPr txBox="1">
            <a:spLocks noChangeArrowheads="1"/>
          </p:cNvSpPr>
          <p:nvPr/>
        </p:nvSpPr>
        <p:spPr bwMode="auto">
          <a:xfrm>
            <a:off x="0" y="5410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3000" dirty="0">
                <a:solidFill>
                  <a:srgbClr val="FFFF00"/>
                </a:solidFill>
              </a:rPr>
              <a:t>Ascenso, inestabilidad </a:t>
            </a:r>
            <a:r>
              <a:rPr lang="es-MX" altLang="es-MX" sz="3000" dirty="0"/>
              <a:t>y </a:t>
            </a:r>
            <a:r>
              <a:rPr lang="es-MX" altLang="es-MX" sz="3000" dirty="0">
                <a:solidFill>
                  <a:srgbClr val="FFFF00"/>
                </a:solidFill>
              </a:rPr>
              <a:t>humedad</a:t>
            </a:r>
            <a:r>
              <a:rPr lang="es-MX" altLang="es-MX" sz="3000" dirty="0"/>
              <a:t> son necesarias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000" dirty="0"/>
              <a:t>para producir una tormenta eléctrica.</a:t>
            </a:r>
            <a:endParaRPr lang="en-US" altLang="es-MX" sz="3000" dirty="0"/>
          </a:p>
        </p:txBody>
      </p:sp>
      <p:sp>
        <p:nvSpPr>
          <p:cNvPr id="39941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DA60EC92-EC77-46E3-8E40-6BCD23F9EB25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103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22412" y="1333500"/>
            <a:ext cx="191110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rgbClr val="002060"/>
                </a:solidFill>
              </a:rPr>
              <a:t>Cúpula del</a:t>
            </a:r>
          </a:p>
          <a:p>
            <a:pPr algn="ctr" eaLnBrk="1" hangingPunct="1">
              <a:defRPr/>
            </a:pPr>
            <a:r>
              <a:rPr lang="es-MX" sz="2000" b="1" dirty="0">
                <a:solidFill>
                  <a:srgbClr val="002060"/>
                </a:solidFill>
              </a:rPr>
              <a:t>yunque de Cirrus</a:t>
            </a:r>
          </a:p>
          <a:p>
            <a:pPr algn="ctr" eaLnBrk="1" hangingPunct="1">
              <a:defRPr/>
            </a:pP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277199" y="762000"/>
            <a:ext cx="192360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rgbClr val="002060"/>
                </a:solidFill>
              </a:rPr>
              <a:t>Yunque de Cirrus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982913" y="1982788"/>
            <a:ext cx="12842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b="1" dirty="0" err="1">
                <a:solidFill>
                  <a:srgbClr val="002060"/>
                </a:solidFill>
              </a:rPr>
              <a:t>Mammatus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055121" y="4157663"/>
            <a:ext cx="32303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dirty="0"/>
              <a:t>Ráfagas flanqueando las nubes frontales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429991" y="3810000"/>
            <a:ext cx="14814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dirty="0"/>
              <a:t> Relámpagos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543800" y="4470399"/>
            <a:ext cx="9779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dirty="0">
                <a:solidFill>
                  <a:srgbClr val="FFFF00"/>
                </a:solidFill>
              </a:rPr>
              <a:t>Columna de</a:t>
            </a:r>
          </a:p>
          <a:p>
            <a:pPr algn="ctr" eaLnBrk="1" hangingPunct="1">
              <a:defRPr/>
            </a:pPr>
            <a:r>
              <a:rPr lang="es-MX" sz="1400" dirty="0">
                <a:solidFill>
                  <a:srgbClr val="FFFF00"/>
                </a:solidFill>
              </a:rPr>
              <a:t>lluvia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553075" y="4419600"/>
            <a:ext cx="9779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dirty="0">
                <a:solidFill>
                  <a:srgbClr val="FFFF00"/>
                </a:solidFill>
              </a:rPr>
              <a:t>Columna de</a:t>
            </a:r>
          </a:p>
          <a:p>
            <a:pPr algn="ctr" eaLnBrk="1" hangingPunct="1">
              <a:defRPr/>
            </a:pPr>
            <a:r>
              <a:rPr lang="es-MX" sz="1400" dirty="0">
                <a:solidFill>
                  <a:srgbClr val="FFFF00"/>
                </a:solidFill>
              </a:rPr>
              <a:t>granizo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09EC51-4E45-4356-8DCB-42CF57684D67}"/>
              </a:ext>
            </a:extLst>
          </p:cNvPr>
          <p:cNvSpPr txBox="1"/>
          <p:nvPr/>
        </p:nvSpPr>
        <p:spPr>
          <a:xfrm>
            <a:off x="6116366" y="2133600"/>
            <a:ext cx="215796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000" b="1">
                <a:solidFill>
                  <a:srgbClr val="963243"/>
                </a:solidFill>
              </a:rPr>
              <a:t>Cumulunimbus (cb)</a:t>
            </a: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-8467" y="609600"/>
            <a:ext cx="9264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b="1" dirty="0">
                <a:solidFill>
                  <a:srgbClr val="000066"/>
                </a:solidFill>
                <a:latin typeface="Arial" charset="0"/>
              </a:rPr>
              <a:t>Las tres etapas de una tormenta eléctrica</a:t>
            </a:r>
          </a:p>
        </p:txBody>
      </p:sp>
      <p:pic>
        <p:nvPicPr>
          <p:cNvPr id="124932" name="Picture 4" descr="Tstorm Stage - Cumu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813" y="1600200"/>
            <a:ext cx="2819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3" name="Picture 5" descr="Tstorm Stage - Ma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3413" y="1600200"/>
            <a:ext cx="281781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4" name="Picture 6" descr="Tstorm Stage - Dissipat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69013" y="1600200"/>
            <a:ext cx="277018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1D03CF26-F580-4CE7-A2F9-E9400CE76BBE}"/>
              </a:ext>
            </a:extLst>
          </p:cNvPr>
          <p:cNvGrpSpPr/>
          <p:nvPr/>
        </p:nvGrpSpPr>
        <p:grpSpPr>
          <a:xfrm>
            <a:off x="380746" y="1764268"/>
            <a:ext cx="2595012" cy="3950732"/>
            <a:chOff x="350838" y="1764268"/>
            <a:chExt cx="2620962" cy="3950732"/>
          </a:xfrm>
        </p:grpSpPr>
        <p:sp>
          <p:nvSpPr>
            <p:cNvPr id="41990" name="CuadroTexto 1"/>
            <p:cNvSpPr txBox="1">
              <a:spLocks noChangeArrowheads="1"/>
            </p:cNvSpPr>
            <p:nvPr/>
          </p:nvSpPr>
          <p:spPr bwMode="auto">
            <a:xfrm>
              <a:off x="562200" y="1764268"/>
              <a:ext cx="2193475" cy="369332"/>
            </a:xfrm>
            <a:prstGeom prst="rect">
              <a:avLst/>
            </a:prstGeom>
            <a:solidFill>
              <a:srgbClr val="FBFFD9"/>
            </a:solidFill>
            <a:ln w="9525">
              <a:noFill/>
              <a:miter lim="800000"/>
              <a:headEnd/>
              <a:tailEnd/>
            </a:ln>
          </p:spPr>
          <p:txBody>
            <a:bodyPr wrap="none" lIns="36000" tIns="0" rIns="36000" bIns="0">
              <a:spAutoFit/>
            </a:bodyPr>
            <a:lstStyle/>
            <a:p>
              <a:pPr algn="ctr" eaLnBrk="1" hangingPunct="1"/>
              <a:r>
                <a:rPr lang="es-MX" altLang="es-MX" sz="2400" b="1" dirty="0">
                  <a:solidFill>
                    <a:schemeClr val="tx1"/>
                  </a:solidFill>
                </a:rPr>
                <a:t>  Etapa Cumulus  </a:t>
              </a:r>
            </a:p>
          </p:txBody>
        </p:sp>
        <p:sp>
          <p:nvSpPr>
            <p:cNvPr id="41991" name="CuadroTexto 2"/>
            <p:cNvSpPr txBox="1">
              <a:spLocks noChangeArrowheads="1"/>
            </p:cNvSpPr>
            <p:nvPr/>
          </p:nvSpPr>
          <p:spPr bwMode="auto">
            <a:xfrm>
              <a:off x="381000" y="2138363"/>
              <a:ext cx="714375" cy="276225"/>
            </a:xfrm>
            <a:prstGeom prst="rect">
              <a:avLst/>
            </a:prstGeom>
            <a:solidFill>
              <a:srgbClr val="FBFFD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dirty="0">
                  <a:solidFill>
                    <a:schemeClr val="tx1"/>
                  </a:solidFill>
                </a:rPr>
                <a:t>12,000 m</a:t>
              </a:r>
            </a:p>
          </p:txBody>
        </p:sp>
        <p:sp>
          <p:nvSpPr>
            <p:cNvPr id="41994" name="CuadroTexto 9"/>
            <p:cNvSpPr txBox="1">
              <a:spLocks noChangeArrowheads="1"/>
            </p:cNvSpPr>
            <p:nvPr/>
          </p:nvSpPr>
          <p:spPr bwMode="auto">
            <a:xfrm>
              <a:off x="415925" y="3771900"/>
              <a:ext cx="642938" cy="276225"/>
            </a:xfrm>
            <a:prstGeom prst="rect">
              <a:avLst/>
            </a:prstGeom>
            <a:solidFill>
              <a:srgbClr val="FBFFD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dirty="0">
                  <a:solidFill>
                    <a:schemeClr val="tx1"/>
                  </a:solidFill>
                </a:rPr>
                <a:t>3,000 m</a:t>
              </a:r>
            </a:p>
          </p:txBody>
        </p:sp>
        <p:sp>
          <p:nvSpPr>
            <p:cNvPr id="41995" name="CuadroTexto 3"/>
            <p:cNvSpPr txBox="1">
              <a:spLocks noChangeArrowheads="1"/>
            </p:cNvSpPr>
            <p:nvPr/>
          </p:nvSpPr>
          <p:spPr bwMode="auto">
            <a:xfrm>
              <a:off x="350838" y="5257800"/>
              <a:ext cx="2620962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algn="ctr" eaLnBrk="1" hangingPunct="1"/>
              <a:r>
                <a:rPr lang="es-MX" altLang="es-MX" sz="1600" b="1">
                  <a:solidFill>
                    <a:schemeClr val="tx1"/>
                  </a:solidFill>
                </a:rPr>
                <a:t>Etapa de corriente ascendente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DB4B1109-112D-458E-BEFD-7DD501F3ED73}"/>
              </a:ext>
            </a:extLst>
          </p:cNvPr>
          <p:cNvGrpSpPr/>
          <p:nvPr/>
        </p:nvGrpSpPr>
        <p:grpSpPr>
          <a:xfrm>
            <a:off x="3283112" y="1708064"/>
            <a:ext cx="2598415" cy="4120872"/>
            <a:chOff x="3308711" y="1721128"/>
            <a:chExt cx="2547216" cy="4120872"/>
          </a:xfrm>
        </p:grpSpPr>
        <p:sp>
          <p:nvSpPr>
            <p:cNvPr id="8" name="CuadroTexto 7"/>
            <p:cNvSpPr txBox="1"/>
            <p:nvPr/>
          </p:nvSpPr>
          <p:spPr>
            <a:xfrm>
              <a:off x="3429000" y="1721128"/>
              <a:ext cx="2288439" cy="369332"/>
            </a:xfrm>
            <a:prstGeom prst="rect">
              <a:avLst/>
            </a:prstGeom>
            <a:solidFill>
              <a:srgbClr val="ACF9F4"/>
            </a:solidFill>
            <a:ln w="9525">
              <a:noFill/>
              <a:miter lim="800000"/>
              <a:headEnd/>
              <a:tailEnd/>
            </a:ln>
          </p:spPr>
          <p:txBody>
            <a:bodyPr wrap="none" lIns="36000" tIns="0" rIns="36000" bIns="0">
              <a:spAutoFit/>
            </a:bodyPr>
            <a:lstStyle>
              <a:defPPr>
                <a:defRPr lang="en-US"/>
              </a:defPPr>
              <a:lvl1pPr algn="ctr" eaLnBrk="1" hangingPunct="1">
                <a:defRPr sz="2400" b="1">
                  <a:solidFill>
                    <a:schemeClr val="tx1"/>
                  </a:solidFill>
                </a:defRPr>
              </a:lvl1pPr>
            </a:lstStyle>
            <a:p>
              <a:r>
                <a:rPr lang="es-MX" dirty="0"/>
                <a:t>  Etapa de madurez  </a:t>
              </a:r>
            </a:p>
          </p:txBody>
        </p:sp>
        <p:sp>
          <p:nvSpPr>
            <p:cNvPr id="41996" name="CuadroTexto 11"/>
            <p:cNvSpPr txBox="1">
              <a:spLocks noChangeArrowheads="1"/>
            </p:cNvSpPr>
            <p:nvPr/>
          </p:nvSpPr>
          <p:spPr bwMode="auto">
            <a:xfrm>
              <a:off x="3308711" y="5257800"/>
              <a:ext cx="2547216" cy="584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600" b="1" dirty="0">
                  <a:solidFill>
                    <a:schemeClr val="tx1"/>
                  </a:solidFill>
                </a:rPr>
                <a:t>Etapa de corriente ascendente y </a:t>
              </a:r>
            </a:p>
            <a:p>
              <a:pPr algn="ctr" eaLnBrk="1" hangingPunct="1"/>
              <a:r>
                <a:rPr lang="es-MX" altLang="es-MX" sz="1600" b="1" dirty="0">
                  <a:solidFill>
                    <a:schemeClr val="tx1"/>
                  </a:solidFill>
                </a:rPr>
                <a:t>descendente</a:t>
              </a: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01CFBA19-D1D3-49DD-9274-B45E84C32D10}"/>
              </a:ext>
            </a:extLst>
          </p:cNvPr>
          <p:cNvGrpSpPr/>
          <p:nvPr/>
        </p:nvGrpSpPr>
        <p:grpSpPr>
          <a:xfrm>
            <a:off x="6185237" y="1714508"/>
            <a:ext cx="2557318" cy="4062837"/>
            <a:chOff x="6185237" y="1714508"/>
            <a:chExt cx="2557318" cy="4062837"/>
          </a:xfrm>
        </p:grpSpPr>
        <p:sp>
          <p:nvSpPr>
            <p:cNvPr id="41993" name="CuadroTexto 8"/>
            <p:cNvSpPr txBox="1">
              <a:spLocks noChangeArrowheads="1"/>
            </p:cNvSpPr>
            <p:nvPr/>
          </p:nvSpPr>
          <p:spPr bwMode="auto">
            <a:xfrm>
              <a:off x="6209520" y="1714508"/>
              <a:ext cx="2491676" cy="369332"/>
            </a:xfrm>
            <a:prstGeom prst="rect">
              <a:avLst/>
            </a:prstGeom>
            <a:solidFill>
              <a:srgbClr val="E8EC9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2400" b="1">
                  <a:solidFill>
                    <a:schemeClr val="tx1"/>
                  </a:solidFill>
                </a:defRPr>
              </a:lvl1pPr>
            </a:lstStyle>
            <a:p>
              <a:r>
                <a:rPr lang="es-MX" altLang="es-MX" dirty="0"/>
                <a:t>  Etapa de disipación</a:t>
              </a:r>
            </a:p>
          </p:txBody>
        </p:sp>
        <p:sp>
          <p:nvSpPr>
            <p:cNvPr id="41997" name="CuadroTexto 12"/>
            <p:cNvSpPr txBox="1">
              <a:spLocks noChangeArrowheads="1"/>
            </p:cNvSpPr>
            <p:nvPr/>
          </p:nvSpPr>
          <p:spPr bwMode="auto">
            <a:xfrm>
              <a:off x="6185237" y="5320145"/>
              <a:ext cx="2557318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noAutofit/>
            </a:bodyPr>
            <a:lstStyle/>
            <a:p>
              <a:pPr algn="ctr" eaLnBrk="1" hangingPunct="1"/>
              <a:r>
                <a:rPr lang="es-MX" altLang="es-MX" sz="1600" b="1" dirty="0">
                  <a:solidFill>
                    <a:schemeClr val="tx1"/>
                  </a:solidFill>
                </a:rPr>
                <a:t>Etapa de corriente descendente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400" b="1">
                <a:solidFill>
                  <a:srgbClr val="000066"/>
                </a:solidFill>
                <a:latin typeface="Arial" charset="0"/>
              </a:rPr>
              <a:t>La etapa Cumulus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04800" y="1676400"/>
            <a:ext cx="85344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342900" indent="-342900" eaLnBrk="1" hangingPunct="1">
              <a:buFontTx/>
              <a:buChar char="•"/>
              <a:defRPr sz="3200" b="1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La etapa inicial de una tormenta eléctrica.</a:t>
            </a:r>
          </a:p>
          <a:p>
            <a:endParaRPr lang="es-MX" altLang="es-MX" dirty="0"/>
          </a:p>
          <a:p>
            <a:r>
              <a:rPr lang="es-MX" altLang="es-MX" dirty="0"/>
              <a:t>La nube crece verticalmente, a menudo con una sola corriente ascendente.</a:t>
            </a:r>
          </a:p>
          <a:p>
            <a:endParaRPr lang="es-MX" altLang="es-MX" dirty="0"/>
          </a:p>
          <a:p>
            <a:r>
              <a:rPr lang="es-MX" altLang="es-MX" dirty="0"/>
              <a:t>La precipitación no se produce durante esta etapa, los vientos arrachados son relativamente comunes.</a:t>
            </a:r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057400" y="304800"/>
            <a:ext cx="476284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400" b="1" dirty="0">
                <a:solidFill>
                  <a:srgbClr val="000066"/>
                </a:solidFill>
              </a:rPr>
              <a:t>La etapa de madurez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87630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342900" indent="-342900" eaLnBrk="1" hangingPunct="1">
              <a:buFontTx/>
              <a:buChar char="•"/>
              <a:defRPr sz="3200" b="1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La etapa más activa del ciclo de la tormenta</a:t>
            </a:r>
          </a:p>
          <a:p>
            <a:pPr eaLnBrk="1" hangingPunct="1">
              <a:lnSpc>
                <a:spcPct val="4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r>
              <a:rPr lang="es-MX" altLang="es-MX" dirty="0"/>
              <a:t>Se observan por primera vez relámpagos y truenos</a:t>
            </a: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4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r>
              <a:rPr lang="es-MX" altLang="es-MX" dirty="0"/>
              <a:t>Fuertes corrientes ascendentes y descendentes</a:t>
            </a: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4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r>
              <a:rPr lang="es-MX" altLang="es-MX" dirty="0"/>
              <a:t>La nube es llamada Cumulonimbus</a:t>
            </a: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4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MX" altLang="es-MX" dirty="0"/>
              <a:t>Las fuertes corrientes descendentes enfriadas por lluvia alcanzan el suelo, pueden extenderse produciendo fuertes vientos, a veces vientos dañinos</a:t>
            </a:r>
            <a:endParaRPr lang="en-US" altLang="es-MX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MX" altLang="es-MX" dirty="0"/>
              <a:t>Los fuertes vientos “de flujo de salida" son llamados frente de rachas</a:t>
            </a:r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0" y="56515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400" b="1">
                <a:solidFill>
                  <a:srgbClr val="000066"/>
                </a:solidFill>
              </a:rPr>
              <a:t>La etapa de disipación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81000" y="1479550"/>
            <a:ext cx="8458200" cy="462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000" indent="-2880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Durante esta etapa final, existen corrientes descendentes en toda la nube Cumulonimbus.</a:t>
            </a:r>
            <a:endParaRPr lang="en-US" altLang="es-MX" sz="3200" b="1" dirty="0">
              <a:solidFill>
                <a:schemeClr val="tx1"/>
              </a:solidFill>
            </a:endParaRPr>
          </a:p>
          <a:p>
            <a:pPr marL="288000" indent="-288000" eaLnBrk="1" hangingPunct="1">
              <a:lnSpc>
                <a:spcPct val="6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marL="288000" indent="-2880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Sin una corriente ascendente que provea a la tormenta eléctrica de una fuente de humedad y  energía, el núcleo de la tormenta colapsa.</a:t>
            </a:r>
          </a:p>
          <a:p>
            <a:pPr marL="288000" indent="-288000" eaLnBrk="1" hangingPunct="1">
              <a:lnSpc>
                <a:spcPct val="60000"/>
              </a:lnSpc>
              <a:buFontTx/>
              <a:buChar char="•"/>
            </a:pPr>
            <a:endParaRPr lang="en-US" altLang="es-MX" sz="3200" b="1" dirty="0">
              <a:solidFill>
                <a:schemeClr val="tx1"/>
              </a:solidFill>
            </a:endParaRPr>
          </a:p>
          <a:p>
            <a:pPr marL="288000" indent="-2880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La nube colapsada puede producir vientos descendentes, frentes de racha, lluvia y relámpagos.</a:t>
            </a: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0" y="838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</a:rPr>
              <a:t>Las tres etapas de la tormenta eléctrica plantean un peligro para el combatiente de incendios</a:t>
            </a:r>
            <a:r>
              <a:rPr lang="en-US" altLang="es-MX" sz="4000" b="1" dirty="0">
                <a:solidFill>
                  <a:srgbClr val="000066"/>
                </a:solidFill>
              </a:rPr>
              <a:t>.</a:t>
            </a:r>
          </a:p>
        </p:txBody>
      </p:sp>
      <p:sp>
        <p:nvSpPr>
          <p:cNvPr id="440326" name="Text Box 6"/>
          <p:cNvSpPr txBox="1">
            <a:spLocks noChangeArrowheads="1"/>
          </p:cNvSpPr>
          <p:nvPr/>
        </p:nvSpPr>
        <p:spPr bwMode="auto">
          <a:xfrm>
            <a:off x="0" y="304800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4000" dirty="0">
                <a:solidFill>
                  <a:schemeClr val="tx1"/>
                </a:solidFill>
              </a:rPr>
              <a:t>Es la </a:t>
            </a:r>
            <a:r>
              <a:rPr lang="es-MX" altLang="es-MX" sz="4000" u="sng" dirty="0">
                <a:solidFill>
                  <a:schemeClr val="tx1"/>
                </a:solidFill>
              </a:rPr>
              <a:t>etapa de madurez</a:t>
            </a:r>
            <a:r>
              <a:rPr lang="es-MX" altLang="es-MX" sz="4000" dirty="0">
                <a:solidFill>
                  <a:schemeClr val="tx1"/>
                </a:solidFill>
              </a:rPr>
              <a:t>, sin embargo,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dirty="0">
                <a:solidFill>
                  <a:schemeClr val="tx1"/>
                </a:solidFill>
              </a:rPr>
              <a:t>la que plantea el mayor riesgo para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dirty="0">
                <a:solidFill>
                  <a:schemeClr val="tx1"/>
                </a:solidFill>
              </a:rPr>
              <a:t>seguridad personal y potencialmente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dirty="0">
                <a:solidFill>
                  <a:schemeClr val="tx1"/>
                </a:solidFill>
              </a:rPr>
              <a:t>  el mayor impacto en el comportamiento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4000" dirty="0">
                <a:solidFill>
                  <a:schemeClr val="tx1"/>
                </a:solidFill>
              </a:rPr>
              <a:t>de los incendios forestales.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3"/>
          <p:cNvSpPr txBox="1">
            <a:spLocks noChangeArrowheads="1"/>
          </p:cNvSpPr>
          <p:nvPr/>
        </p:nvSpPr>
        <p:spPr bwMode="auto">
          <a:xfrm>
            <a:off x="0" y="2286000"/>
            <a:ext cx="9144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000" b="1">
                <a:solidFill>
                  <a:srgbClr val="000066"/>
                </a:solidFill>
                <a:latin typeface="Arial" charset="0"/>
              </a:rPr>
              <a:t>EJERCICIO 6</a:t>
            </a:r>
          </a:p>
          <a:p>
            <a:pPr algn="ctr" eaLnBrk="1" hangingPunct="1">
              <a:lnSpc>
                <a:spcPct val="70000"/>
              </a:lnSpc>
            </a:pPr>
            <a:endParaRPr lang="es-MX" altLang="es-MX" sz="4000" b="1">
              <a:solidFill>
                <a:srgbClr val="000066"/>
              </a:solidFill>
              <a:latin typeface="Arial" charset="0"/>
            </a:endParaRPr>
          </a:p>
          <a:p>
            <a:pPr algn="ctr" eaLnBrk="1" hangingPunct="1"/>
            <a:r>
              <a:rPr lang="es-MX" altLang="es-MX" b="1">
                <a:solidFill>
                  <a:schemeClr val="tx1"/>
                </a:solidFill>
                <a:latin typeface="Arial" charset="0"/>
              </a:rPr>
              <a:t>La tormenta eléctrica y sus etapas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65341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400">
                <a:latin typeface="Arial" charset="0"/>
              </a:rPr>
              <a:t>06-</a:t>
            </a:r>
            <a:fld id="{88DD1C40-1335-4C7C-AEB6-52920E7555CF}" type="slidenum">
              <a:rPr lang="en-US" altLang="es-MX" sz="1400">
                <a:latin typeface="Arial" charset="0"/>
              </a:rPr>
              <a:pPr algn="r" eaLnBrk="1" hangingPunct="1"/>
              <a:t>92</a:t>
            </a:fld>
            <a:r>
              <a:rPr lang="en-US" altLang="es-MX" sz="1400">
                <a:latin typeface="Arial" charset="0"/>
              </a:rPr>
              <a:t>-S290-EP</a:t>
            </a:r>
          </a:p>
        </p:txBody>
      </p:sp>
      <p:pic>
        <p:nvPicPr>
          <p:cNvPr id="17411" name="Picture 2" descr="444 - Convective Lift and Cumu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63" name="AutoShape 3"/>
          <p:cNvSpPr>
            <a:spLocks noChangeArrowheads="1"/>
          </p:cNvSpPr>
          <p:nvPr/>
        </p:nvSpPr>
        <p:spPr bwMode="auto">
          <a:xfrm>
            <a:off x="2133600" y="3352800"/>
            <a:ext cx="381000" cy="2209800"/>
          </a:xfrm>
          <a:prstGeom prst="upArrow">
            <a:avLst>
              <a:gd name="adj1" fmla="val 50000"/>
              <a:gd name="adj2" fmla="val 145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4" name="AutoShape 4"/>
          <p:cNvSpPr>
            <a:spLocks noChangeArrowheads="1"/>
          </p:cNvSpPr>
          <p:nvPr/>
        </p:nvSpPr>
        <p:spPr bwMode="auto">
          <a:xfrm>
            <a:off x="2743200" y="3352800"/>
            <a:ext cx="381000" cy="2209800"/>
          </a:xfrm>
          <a:prstGeom prst="upArrow">
            <a:avLst>
              <a:gd name="adj1" fmla="val 50000"/>
              <a:gd name="adj2" fmla="val 145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5" name="AutoShape 5"/>
          <p:cNvSpPr>
            <a:spLocks noChangeArrowheads="1"/>
          </p:cNvSpPr>
          <p:nvPr/>
        </p:nvSpPr>
        <p:spPr bwMode="auto">
          <a:xfrm>
            <a:off x="3352800" y="3352800"/>
            <a:ext cx="381000" cy="2209800"/>
          </a:xfrm>
          <a:prstGeom prst="upArrow">
            <a:avLst>
              <a:gd name="adj1" fmla="val 50000"/>
              <a:gd name="adj2" fmla="val 145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6" name="AutoShape 6"/>
          <p:cNvSpPr>
            <a:spLocks noChangeArrowheads="1"/>
          </p:cNvSpPr>
          <p:nvPr/>
        </p:nvSpPr>
        <p:spPr bwMode="auto">
          <a:xfrm>
            <a:off x="5943600" y="4343400"/>
            <a:ext cx="228600" cy="1371600"/>
          </a:xfrm>
          <a:prstGeom prst="upArrow">
            <a:avLst>
              <a:gd name="adj1" fmla="val 50000"/>
              <a:gd name="adj2" fmla="val 150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7" name="AutoShape 7"/>
          <p:cNvSpPr>
            <a:spLocks noChangeArrowheads="1"/>
          </p:cNvSpPr>
          <p:nvPr/>
        </p:nvSpPr>
        <p:spPr bwMode="auto">
          <a:xfrm>
            <a:off x="6400800" y="4343400"/>
            <a:ext cx="228600" cy="1371600"/>
          </a:xfrm>
          <a:prstGeom prst="upArrow">
            <a:avLst>
              <a:gd name="adj1" fmla="val 50000"/>
              <a:gd name="adj2" fmla="val 150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8" name="AutoShape 8"/>
          <p:cNvSpPr>
            <a:spLocks noChangeArrowheads="1"/>
          </p:cNvSpPr>
          <p:nvPr/>
        </p:nvSpPr>
        <p:spPr bwMode="auto">
          <a:xfrm>
            <a:off x="6858000" y="4343400"/>
            <a:ext cx="228600" cy="1371600"/>
          </a:xfrm>
          <a:prstGeom prst="upArrow">
            <a:avLst>
              <a:gd name="adj1" fmla="val 50000"/>
              <a:gd name="adj2" fmla="val 150000"/>
            </a:avLst>
          </a:prstGeom>
          <a:gradFill rotWithShape="1">
            <a:gsLst>
              <a:gs pos="0">
                <a:srgbClr val="FAA1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1" hangingPunct="1"/>
            <a:endParaRPr lang="es-MX" altLang="es-MX" dirty="0"/>
          </a:p>
        </p:txBody>
      </p:sp>
      <p:sp>
        <p:nvSpPr>
          <p:cNvPr id="399369" name="Text Box 9"/>
          <p:cNvSpPr txBox="1">
            <a:spLocks noChangeArrowheads="1"/>
          </p:cNvSpPr>
          <p:nvPr/>
        </p:nvSpPr>
        <p:spPr bwMode="auto">
          <a:xfrm>
            <a:off x="2185160" y="2814638"/>
            <a:ext cx="1514774" cy="461665"/>
          </a:xfrm>
          <a:prstGeom prst="rect">
            <a:avLst/>
          </a:prstGeom>
          <a:gradFill rotWithShape="1">
            <a:gsLst>
              <a:gs pos="0">
                <a:srgbClr val="8C0000"/>
              </a:gs>
              <a:gs pos="100000">
                <a:srgbClr val="FC631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latin typeface="Arial" charset="0"/>
              </a:rPr>
              <a:t>Termales</a:t>
            </a:r>
          </a:p>
        </p:txBody>
      </p:sp>
      <p:sp>
        <p:nvSpPr>
          <p:cNvPr id="399370" name="Text Box 10"/>
          <p:cNvSpPr txBox="1">
            <a:spLocks noChangeArrowheads="1"/>
          </p:cNvSpPr>
          <p:nvPr/>
        </p:nvSpPr>
        <p:spPr bwMode="auto">
          <a:xfrm>
            <a:off x="5583238" y="3429000"/>
            <a:ext cx="2112962" cy="830263"/>
          </a:xfrm>
          <a:prstGeom prst="rect">
            <a:avLst/>
          </a:prstGeom>
          <a:gradFill rotWithShape="1">
            <a:gsLst>
              <a:gs pos="0">
                <a:srgbClr val="740000"/>
              </a:gs>
              <a:gs pos="100000">
                <a:srgbClr val="FF66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latin typeface="Tahoma" pitchFamily="34" charset="0"/>
              </a:rPr>
              <a:t>Corrientes </a:t>
            </a:r>
          </a:p>
          <a:p>
            <a:pPr eaLnBrk="1" hangingPunct="1"/>
            <a:r>
              <a:rPr lang="es-MX" altLang="es-MX" sz="2400" b="1" dirty="0">
                <a:latin typeface="Tahoma" pitchFamily="34" charset="0"/>
              </a:rPr>
              <a:t>ascendentes</a:t>
            </a: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2106613" y="5943600"/>
            <a:ext cx="4903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solidFill>
                  <a:srgbClr val="FFFF00"/>
                </a:solidFill>
                <a:latin typeface="Arial" charset="0"/>
              </a:rPr>
              <a:t>Fuerte calentamiento superficial</a:t>
            </a:r>
            <a:endParaRPr lang="es-MX" altLang="es-MX" sz="24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7421" name="Text Box 12"/>
          <p:cNvSpPr txBox="1">
            <a:spLocks noChangeArrowheads="1"/>
          </p:cNvSpPr>
          <p:nvPr/>
        </p:nvSpPr>
        <p:spPr bwMode="auto">
          <a:xfrm>
            <a:off x="3900488" y="4179888"/>
            <a:ext cx="18510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3200" b="1" dirty="0">
                <a:solidFill>
                  <a:schemeClr val="tx1"/>
                </a:solidFill>
              </a:rPr>
              <a:t>Atmósfera</a:t>
            </a:r>
          </a:p>
          <a:p>
            <a:pPr algn="ctr" eaLnBrk="1" hangingPunct="1"/>
            <a:r>
              <a:rPr lang="es-MX" altLang="es-MX" sz="3200" b="1" dirty="0">
                <a:solidFill>
                  <a:schemeClr val="tx1"/>
                </a:solidFill>
              </a:rPr>
              <a:t>inestable</a:t>
            </a:r>
          </a:p>
        </p:txBody>
      </p:sp>
      <p:sp>
        <p:nvSpPr>
          <p:cNvPr id="17422" name="Text Box 13"/>
          <p:cNvSpPr txBox="1">
            <a:spLocks noChangeArrowheads="1"/>
          </p:cNvSpPr>
          <p:nvPr/>
        </p:nvSpPr>
        <p:spPr bwMode="auto">
          <a:xfrm>
            <a:off x="2551113" y="0"/>
            <a:ext cx="6592887" cy="523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Ascenso térmico o convectivo</a:t>
            </a:r>
          </a:p>
        </p:txBody>
      </p:sp>
      <p:sp>
        <p:nvSpPr>
          <p:cNvPr id="17423" name="Text Box 14"/>
          <p:cNvSpPr txBox="1">
            <a:spLocks noChangeArrowheads="1"/>
          </p:cNvSpPr>
          <p:nvPr/>
        </p:nvSpPr>
        <p:spPr bwMode="auto">
          <a:xfrm>
            <a:off x="2743200" y="8382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s-MX" altLang="es-MX" sz="2800" b="1" dirty="0"/>
          </a:p>
        </p:txBody>
      </p:sp>
      <p:sp>
        <p:nvSpPr>
          <p:cNvPr id="399375" name="Text Box 15"/>
          <p:cNvSpPr txBox="1">
            <a:spLocks noChangeArrowheads="1"/>
          </p:cNvSpPr>
          <p:nvPr/>
        </p:nvSpPr>
        <p:spPr bwMode="auto">
          <a:xfrm>
            <a:off x="2590800" y="762000"/>
            <a:ext cx="6553200" cy="1815882"/>
          </a:xfrm>
          <a:prstGeom prst="rect">
            <a:avLst/>
          </a:prstGeom>
          <a:solidFill>
            <a:srgbClr val="12006C"/>
          </a:soli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2800" dirty="0"/>
              <a:t>El fuerte calentamiento de aire cerca del suelo produce corrientes ascendentes térmicas y corrientes de convección. Esto es más común en el verano.</a:t>
            </a:r>
            <a:r>
              <a:rPr lang="es-MX" altLang="es-MX" sz="2800" b="1" dirty="0"/>
              <a:t> </a:t>
            </a:r>
          </a:p>
        </p:txBody>
      </p:sp>
      <p:sp>
        <p:nvSpPr>
          <p:cNvPr id="1742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7A39102F-1B27-4260-ACFC-E559A414FE05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92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9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99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3" grpId="0" animBg="1"/>
      <p:bldP spid="399364" grpId="0" animBg="1"/>
      <p:bldP spid="399365" grpId="0" animBg="1"/>
      <p:bldP spid="399366" grpId="0" animBg="1"/>
      <p:bldP spid="399367" grpId="0" animBg="1"/>
      <p:bldP spid="399368" grpId="0" animBg="1"/>
      <p:bldP spid="399369" grpId="0" animBg="1"/>
      <p:bldP spid="399370" grpId="0" animBg="1"/>
      <p:bldP spid="39937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/>
          <a:lstStyle/>
          <a:p>
            <a:r>
              <a:rPr lang="es-MX" altLang="es-MX" sz="4800">
                <a:latin typeface="Arial" charset="0"/>
              </a:rPr>
              <a:t>Indicadores visuales</a:t>
            </a:r>
            <a:br>
              <a:rPr lang="es-MX" altLang="es-MX" sz="4800">
                <a:latin typeface="Arial" charset="0"/>
              </a:rPr>
            </a:br>
            <a:r>
              <a:rPr lang="es-MX" altLang="es-MX" sz="4800">
                <a:latin typeface="Arial" charset="0"/>
              </a:rPr>
              <a:t>de aire estable</a:t>
            </a:r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55299" name="Text Box 14"/>
          <p:cNvSpPr txBox="1">
            <a:spLocks noChangeArrowheads="1"/>
          </p:cNvSpPr>
          <p:nvPr/>
        </p:nvSpPr>
        <p:spPr bwMode="auto">
          <a:xfrm>
            <a:off x="304800" y="4800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s-MX" altLang="es-MX" sz="2400" b="1"/>
          </a:p>
        </p:txBody>
      </p:sp>
      <p:sp>
        <p:nvSpPr>
          <p:cNvPr id="55300" name="Text Box 16"/>
          <p:cNvSpPr txBox="1">
            <a:spLocks noChangeArrowheads="1"/>
          </p:cNvSpPr>
          <p:nvPr/>
        </p:nvSpPr>
        <p:spPr bwMode="auto">
          <a:xfrm>
            <a:off x="304800" y="54102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s-MX" altLang="es-MX" sz="2400" b="1"/>
          </a:p>
        </p:txBody>
      </p:sp>
      <p:pic>
        <p:nvPicPr>
          <p:cNvPr id="5530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153479"/>
            <a:ext cx="8229600" cy="65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2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9320E86A-E69F-4497-814E-1996280D491D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111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85185" y="457200"/>
            <a:ext cx="528221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800" b="1" dirty="0">
                <a:solidFill>
                  <a:schemeClr val="tx1"/>
                </a:solidFill>
              </a:rPr>
              <a:t>Indicadores  visuales de aire estable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352800" y="1676400"/>
            <a:ext cx="154241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800" b="1" dirty="0">
                <a:solidFill>
                  <a:schemeClr val="tx1"/>
                </a:solidFill>
              </a:rPr>
              <a:t>Nubes de onda</a:t>
            </a:r>
          </a:p>
          <a:p>
            <a:pPr algn="ctr" eaLnBrk="1" hangingPunct="1">
              <a:defRPr/>
            </a:pPr>
            <a:r>
              <a:rPr lang="es-MX" sz="1800" b="1" dirty="0">
                <a:solidFill>
                  <a:schemeClr val="tx1"/>
                </a:solidFill>
              </a:rPr>
              <a:t>de montaña</a:t>
            </a:r>
          </a:p>
        </p:txBody>
      </p:sp>
      <p:sp>
        <p:nvSpPr>
          <p:cNvPr id="55305" name="CuadroTexto 3"/>
          <p:cNvSpPr txBox="1">
            <a:spLocks noChangeArrowheads="1"/>
          </p:cNvSpPr>
          <p:nvPr/>
        </p:nvSpPr>
        <p:spPr bwMode="auto">
          <a:xfrm>
            <a:off x="3136586" y="4001559"/>
            <a:ext cx="24945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dirty="0">
                <a:solidFill>
                  <a:schemeClr val="tx1"/>
                </a:solidFill>
              </a:rPr>
              <a:t>parte alta de la inversión superficial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741815" y="4495800"/>
            <a:ext cx="12586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b="1" dirty="0">
                <a:solidFill>
                  <a:srgbClr val="963243"/>
                </a:solidFill>
              </a:rPr>
              <a:t>baja intensidad</a:t>
            </a:r>
          </a:p>
          <a:p>
            <a:pPr algn="ctr" eaLnBrk="1" hangingPunct="1">
              <a:defRPr/>
            </a:pPr>
            <a:r>
              <a:rPr lang="es-MX" sz="1400" b="1" dirty="0">
                <a:solidFill>
                  <a:srgbClr val="963243"/>
                </a:solidFill>
              </a:rPr>
              <a:t>del fuego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808133" y="4478979"/>
            <a:ext cx="63030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niebla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424627" y="4766846"/>
            <a:ext cx="63030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niebla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615339" y="4800600"/>
            <a:ext cx="90281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brumoso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394199" y="5604931"/>
            <a:ext cx="1066800" cy="6096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niebla</a:t>
            </a:r>
          </a:p>
          <a:p>
            <a:pPr algn="ctr" eaLnBrk="1" hangingPunct="1">
              <a:defRPr/>
            </a:pPr>
            <a:r>
              <a:rPr lang="es-MX" sz="20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dispersa</a:t>
            </a:r>
          </a:p>
        </p:txBody>
      </p:sp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57347" name="Text Box 12"/>
          <p:cNvSpPr txBox="1">
            <a:spLocks noChangeArrowheads="1"/>
          </p:cNvSpPr>
          <p:nvPr/>
        </p:nvSpPr>
        <p:spPr bwMode="auto">
          <a:xfrm>
            <a:off x="228600" y="3810000"/>
            <a:ext cx="8648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altLang="es-MX" sz="2400" b="1"/>
              <a:t>  </a:t>
            </a:r>
          </a:p>
        </p:txBody>
      </p:sp>
      <p:sp>
        <p:nvSpPr>
          <p:cNvPr id="57348" name="Text Box 13"/>
          <p:cNvSpPr txBox="1">
            <a:spLocks noChangeArrowheads="1"/>
          </p:cNvSpPr>
          <p:nvPr/>
        </p:nvSpPr>
        <p:spPr bwMode="auto">
          <a:xfrm>
            <a:off x="228600" y="43434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altLang="es-MX" sz="2400" b="1"/>
              <a:t>  </a:t>
            </a:r>
          </a:p>
        </p:txBody>
      </p:sp>
      <p:sp>
        <p:nvSpPr>
          <p:cNvPr id="57349" name="Text Box 14"/>
          <p:cNvSpPr txBox="1">
            <a:spLocks noChangeArrowheads="1"/>
          </p:cNvSpPr>
          <p:nvPr/>
        </p:nvSpPr>
        <p:spPr bwMode="auto">
          <a:xfrm>
            <a:off x="228600" y="4800600"/>
            <a:ext cx="849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altLang="es-MX" sz="2400" b="1"/>
              <a:t>  </a:t>
            </a:r>
          </a:p>
        </p:txBody>
      </p:sp>
      <p:sp>
        <p:nvSpPr>
          <p:cNvPr id="57350" name="Text Box 15"/>
          <p:cNvSpPr txBox="1">
            <a:spLocks noChangeArrowheads="1"/>
          </p:cNvSpPr>
          <p:nvPr/>
        </p:nvSpPr>
        <p:spPr bwMode="auto">
          <a:xfrm>
            <a:off x="228600" y="5257800"/>
            <a:ext cx="842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altLang="es-MX" sz="2400" b="1"/>
              <a:t>  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228600" y="6019800"/>
            <a:ext cx="842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altLang="es-MX" sz="2400" b="1"/>
              <a:t>  </a:t>
            </a:r>
          </a:p>
        </p:txBody>
      </p:sp>
      <p:pic>
        <p:nvPicPr>
          <p:cNvPr id="5735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1950" y="0"/>
            <a:ext cx="8534400" cy="647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48FC0471-836F-4F0E-96C1-DA1181F4ACA1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112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714999" y="152400"/>
            <a:ext cx="3239990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2800" b="1" dirty="0">
                <a:solidFill>
                  <a:schemeClr val="tx1"/>
                </a:solidFill>
              </a:rPr>
              <a:t>Indicadores  visuales </a:t>
            </a:r>
          </a:p>
          <a:p>
            <a:pPr algn="ctr" eaLnBrk="1" hangingPunct="1">
              <a:defRPr/>
            </a:pPr>
            <a:r>
              <a:rPr lang="es-MX" sz="2800" b="1" dirty="0">
                <a:solidFill>
                  <a:schemeClr val="tx1"/>
                </a:solidFill>
              </a:rPr>
              <a:t>de una atmosfera</a:t>
            </a:r>
          </a:p>
          <a:p>
            <a:pPr algn="ctr" eaLnBrk="1" hangingPunct="1">
              <a:defRPr/>
            </a:pPr>
            <a:r>
              <a:rPr lang="es-MX" sz="2800" b="1" dirty="0">
                <a:solidFill>
                  <a:schemeClr val="tx1"/>
                </a:solidFill>
              </a:rPr>
              <a:t>inestable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267200" y="457200"/>
            <a:ext cx="1312862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2000" b="1" dirty="0">
                <a:solidFill>
                  <a:srgbClr val="963243"/>
                </a:solidFill>
              </a:rPr>
              <a:t>Columna de humo</a:t>
            </a:r>
          </a:p>
          <a:p>
            <a:pPr algn="ctr" eaLnBrk="1" hangingPunct="1">
              <a:defRPr/>
            </a:pPr>
            <a:r>
              <a:rPr lang="es-MX" sz="2000" b="1" dirty="0">
                <a:solidFill>
                  <a:srgbClr val="963243"/>
                </a:solidFill>
              </a:rPr>
              <a:t>elevada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965157" y="2133600"/>
            <a:ext cx="112562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b="1" dirty="0">
                <a:solidFill>
                  <a:schemeClr val="tx1"/>
                </a:solidFill>
              </a:rPr>
              <a:t>relámpagos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30544" y="2578100"/>
            <a:ext cx="56297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b="1" dirty="0">
                <a:solidFill>
                  <a:schemeClr val="tx1"/>
                </a:solidFill>
              </a:rPr>
              <a:t>lluvia</a:t>
            </a:r>
          </a:p>
        </p:txBody>
      </p:sp>
      <p:sp>
        <p:nvSpPr>
          <p:cNvPr id="57358" name="CuadroTexto 4"/>
          <p:cNvSpPr txBox="1">
            <a:spLocks noChangeArrowheads="1"/>
          </p:cNvSpPr>
          <p:nvPr/>
        </p:nvSpPr>
        <p:spPr bwMode="auto">
          <a:xfrm>
            <a:off x="2473518" y="3514725"/>
            <a:ext cx="1404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/>
              <a:t>buena dispersión</a:t>
            </a:r>
          </a:p>
          <a:p>
            <a:pPr algn="ctr" eaLnBrk="1" hangingPunct="1"/>
            <a:r>
              <a:rPr lang="es-MX" altLang="es-MX" sz="1400" b="1" dirty="0"/>
              <a:t>de humo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299123" y="1905000"/>
            <a:ext cx="99418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800" b="1" dirty="0">
                <a:solidFill>
                  <a:schemeClr val="tx1"/>
                </a:solidFill>
              </a:rPr>
              <a:t>Cumulus</a:t>
            </a:r>
          </a:p>
          <a:p>
            <a:pPr algn="ctr" eaLnBrk="1" hangingPunct="1">
              <a:defRPr/>
            </a:pPr>
            <a:r>
              <a:rPr lang="es-MX" sz="1800" b="1" dirty="0">
                <a:solidFill>
                  <a:schemeClr val="tx1"/>
                </a:solidFill>
              </a:rPr>
              <a:t>alta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095750" y="3953470"/>
            <a:ext cx="8572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MX" sz="1800" b="1" dirty="0">
                <a:solidFill>
                  <a:srgbClr val="FFFF00"/>
                </a:solidFill>
              </a:rPr>
              <a:t>fuego</a:t>
            </a:r>
          </a:p>
          <a:p>
            <a:pPr algn="ctr" eaLnBrk="1" hangingPunct="1">
              <a:defRPr/>
            </a:pPr>
            <a:r>
              <a:rPr lang="es-MX" sz="1800" b="1" dirty="0">
                <a:solidFill>
                  <a:srgbClr val="FFFF00"/>
                </a:solidFill>
              </a:rPr>
              <a:t>activo</a:t>
            </a:r>
          </a:p>
          <a:p>
            <a:pPr algn="ctr" eaLnBrk="1" hangingPunct="1">
              <a:defRPr/>
            </a:pPr>
            <a:endParaRPr lang="es-MX" sz="1800" b="1" dirty="0">
              <a:solidFill>
                <a:srgbClr val="FFFF00"/>
              </a:solidFill>
            </a:endParaRPr>
          </a:p>
        </p:txBody>
      </p:sp>
      <p:sp>
        <p:nvSpPr>
          <p:cNvPr id="57361" name="CuadroTexto 16"/>
          <p:cNvSpPr txBox="1">
            <a:spLocks noChangeArrowheads="1"/>
          </p:cNvSpPr>
          <p:nvPr/>
        </p:nvSpPr>
        <p:spPr bwMode="auto">
          <a:xfrm>
            <a:off x="5951839" y="3883025"/>
            <a:ext cx="13821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/>
              <a:t>buena visibilidad</a:t>
            </a:r>
          </a:p>
        </p:txBody>
      </p:sp>
      <p:sp>
        <p:nvSpPr>
          <p:cNvPr id="57362" name="CuadroTexto 7"/>
          <p:cNvSpPr txBox="1">
            <a:spLocks noChangeArrowheads="1"/>
          </p:cNvSpPr>
          <p:nvPr/>
        </p:nvSpPr>
        <p:spPr bwMode="auto">
          <a:xfrm>
            <a:off x="4996046" y="4078288"/>
            <a:ext cx="9140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/>
              <a:t>vientos en</a:t>
            </a:r>
          </a:p>
          <a:p>
            <a:pPr algn="ctr" eaLnBrk="1" hangingPunct="1"/>
            <a:r>
              <a:rPr lang="es-MX" altLang="es-MX" sz="1400" b="1" dirty="0"/>
              <a:t>rachas</a:t>
            </a:r>
          </a:p>
        </p:txBody>
      </p:sp>
      <p:sp>
        <p:nvSpPr>
          <p:cNvPr id="57363" name="CuadroTexto 8"/>
          <p:cNvSpPr txBox="1">
            <a:spLocks noChangeArrowheads="1"/>
          </p:cNvSpPr>
          <p:nvPr/>
        </p:nvSpPr>
        <p:spPr bwMode="auto">
          <a:xfrm>
            <a:off x="3212114" y="4118803"/>
            <a:ext cx="7184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200" b="1" dirty="0">
                <a:solidFill>
                  <a:srgbClr val="660033"/>
                </a:solidFill>
              </a:rPr>
              <a:t>remolino</a:t>
            </a:r>
          </a:p>
          <a:p>
            <a:pPr algn="ctr" eaLnBrk="1" hangingPunct="1"/>
            <a:r>
              <a:rPr lang="es-MX" altLang="es-MX" sz="1200" b="1" dirty="0">
                <a:solidFill>
                  <a:srgbClr val="660033"/>
                </a:solidFill>
              </a:rPr>
              <a:t>de fuego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66A7305-CCC4-4F7F-BEBE-082FF15F0AC1}"/>
              </a:ext>
            </a:extLst>
          </p:cNvPr>
          <p:cNvSpPr txBox="1"/>
          <p:nvPr/>
        </p:nvSpPr>
        <p:spPr>
          <a:xfrm>
            <a:off x="1752600" y="838200"/>
            <a:ext cx="156164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800" b="1" dirty="0">
                <a:solidFill>
                  <a:schemeClr val="tx1"/>
                </a:solidFill>
              </a:rPr>
              <a:t>Cumulonimbus</a:t>
            </a:r>
          </a:p>
        </p:txBody>
      </p:sp>
    </p:spTree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3"/>
          <p:cNvSpPr txBox="1">
            <a:spLocks noChangeArrowheads="1"/>
          </p:cNvSpPr>
          <p:nvPr/>
        </p:nvSpPr>
        <p:spPr bwMode="auto">
          <a:xfrm>
            <a:off x="0" y="236220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000" b="1">
                <a:solidFill>
                  <a:srgbClr val="000066"/>
                </a:solidFill>
                <a:latin typeface="Arial" charset="0"/>
              </a:rPr>
              <a:t>EJERCICIO 7</a:t>
            </a:r>
          </a:p>
          <a:p>
            <a:pPr algn="ctr" eaLnBrk="1" hangingPunct="1">
              <a:lnSpc>
                <a:spcPct val="70000"/>
              </a:lnSpc>
            </a:pPr>
            <a:endParaRPr lang="es-MX" altLang="es-MX" sz="4000" b="1">
              <a:solidFill>
                <a:srgbClr val="000066"/>
              </a:solidFill>
              <a:latin typeface="Arial" charset="0"/>
            </a:endParaRPr>
          </a:p>
          <a:p>
            <a:pPr algn="ctr" eaLnBrk="1" hangingPunct="1"/>
            <a:r>
              <a:rPr lang="es-MX" altLang="es-MX" b="1">
                <a:solidFill>
                  <a:schemeClr val="tx1"/>
                </a:solidFill>
                <a:latin typeface="Arial" charset="0"/>
              </a:rPr>
              <a:t>Indicadores visuales de </a:t>
            </a:r>
          </a:p>
          <a:p>
            <a:pPr algn="ctr" eaLnBrk="1" hangingPunct="1"/>
            <a:r>
              <a:rPr lang="es-MX" altLang="es-MX" b="1">
                <a:solidFill>
                  <a:schemeClr val="tx1"/>
                </a:solidFill>
                <a:latin typeface="Arial" charset="0"/>
              </a:rPr>
              <a:t>aire estable e inestable</a:t>
            </a:r>
          </a:p>
        </p:txBody>
      </p:sp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MX" altLang="es-MX">
                <a:solidFill>
                  <a:schemeClr val="tx1"/>
                </a:solidFill>
              </a:rPr>
              <a:t>Y la estabilidad atmosférica</a:t>
            </a:r>
          </a:p>
        </p:txBody>
      </p:sp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3657600" y="6110288"/>
            <a:ext cx="222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es-MX">
                <a:latin typeface="Tahoma" pitchFamily="34" charset="0"/>
              </a:rPr>
              <a:t>Exercise 7</a:t>
            </a:r>
          </a:p>
        </p:txBody>
      </p:sp>
      <p:pic>
        <p:nvPicPr>
          <p:cNvPr id="614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39" y="304800"/>
            <a:ext cx="8914122" cy="618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chemeClr val="tx1"/>
                </a:solidFill>
                <a:latin typeface="Arial" charset="0"/>
              </a:rPr>
              <a:t>6-</a:t>
            </a:r>
            <a:fld id="{9096FB1A-0899-4126-A92F-4DC807A96B5A}" type="slidenum">
              <a:rPr lang="en-US" altLang="es-MX" sz="1000">
                <a:solidFill>
                  <a:schemeClr val="tx1"/>
                </a:solidFill>
                <a:latin typeface="Arial" charset="0"/>
              </a:rPr>
              <a:pPr algn="r" eaLnBrk="1" hangingPunct="1"/>
              <a:t>114</a:t>
            </a:fld>
            <a:r>
              <a:rPr lang="en-US" altLang="es-MX" sz="1000" dirty="0">
                <a:solidFill>
                  <a:schemeClr val="tx1"/>
                </a:solidFill>
                <a:latin typeface="Arial" charset="0"/>
              </a:rPr>
              <a:t>-S290-EP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19100" y="381000"/>
            <a:ext cx="8420100" cy="10779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nos dicen estos indicadores visuales acerca del viento y la estabilidad atmosférica?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265745" y="2895600"/>
            <a:ext cx="124104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200" b="1" dirty="0">
                <a:solidFill>
                  <a:schemeClr val="tx1"/>
                </a:solidFill>
              </a:rPr>
              <a:t>Humo o bruma a</a:t>
            </a:r>
          </a:p>
          <a:p>
            <a:pPr algn="ctr" eaLnBrk="1" hangingPunct="1">
              <a:defRPr/>
            </a:pPr>
            <a:r>
              <a:rPr lang="es-MX" sz="1200" b="1" dirty="0">
                <a:solidFill>
                  <a:schemeClr val="tx1"/>
                </a:solidFill>
              </a:rPr>
              <a:t>            baja altura</a:t>
            </a:r>
          </a:p>
        </p:txBody>
      </p:sp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3352800" y="349250"/>
            <a:ext cx="25003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400" b="1" dirty="0">
                <a:solidFill>
                  <a:srgbClr val="000066"/>
                </a:solidFill>
              </a:rPr>
              <a:t>Ejercicio 8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0" y="248285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chemeClr val="tx1"/>
                </a:solidFill>
              </a:rPr>
              <a:t>De las siguientes fotografías de columnas de humo se le puede pedir que responda brevemente a una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3200" b="1" dirty="0">
                <a:solidFill>
                  <a:schemeClr val="tx1"/>
                </a:solidFill>
              </a:rPr>
              <a:t>o más de las siguientes preguntas: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0" y="1339850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b="1" dirty="0">
                <a:solidFill>
                  <a:schemeClr val="tx1"/>
                </a:solidFill>
              </a:rPr>
              <a:t>¿Qué puede decirnos el humo acerca de la estabilidad de la atmósfera? </a:t>
            </a:r>
          </a:p>
        </p:txBody>
      </p:sp>
      <p:sp>
        <p:nvSpPr>
          <p:cNvPr id="455685" name="Text Box 5"/>
          <p:cNvSpPr txBox="1">
            <a:spLocks noChangeArrowheads="1"/>
          </p:cNvSpPr>
          <p:nvPr/>
        </p:nvSpPr>
        <p:spPr bwMode="auto">
          <a:xfrm>
            <a:off x="533400" y="4340225"/>
            <a:ext cx="8112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</a:rPr>
              <a:t>1. ¿Es la atmósfera estable o inestable? ¿Dónde?</a:t>
            </a:r>
            <a:endParaRPr lang="es-MX" altLang="es-MX" sz="2400" b="1" u="sng" dirty="0">
              <a:solidFill>
                <a:schemeClr val="tx1"/>
              </a:solidFill>
            </a:endParaRPr>
          </a:p>
        </p:txBody>
      </p:sp>
      <p:sp>
        <p:nvSpPr>
          <p:cNvPr id="455686" name="Text Box 6"/>
          <p:cNvSpPr txBox="1">
            <a:spLocks noChangeArrowheads="1"/>
          </p:cNvSpPr>
          <p:nvPr/>
        </p:nvSpPr>
        <p:spPr bwMode="auto">
          <a:xfrm>
            <a:off x="533400" y="507365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</a:rPr>
              <a:t>2. Si hay viento ¿dónde y qué tan fuerte?</a:t>
            </a:r>
            <a:r>
              <a:rPr lang="es-MX" altLang="es-MX" sz="2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533400" y="5745163"/>
            <a:ext cx="815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</a:rPr>
              <a:t>3. Si hay una inversión, ¿de qué tipo?</a:t>
            </a:r>
            <a:endParaRPr lang="es-MX" altLang="es-MX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5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5" grpId="0"/>
      <p:bldP spid="455686" grpId="0"/>
      <p:bldP spid="45568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65539" name="Picture 4" descr="group 2 slide 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41767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5" descr="group 2 slide 015"/>
          <p:cNvPicPr>
            <a:picLocks noChangeAspect="1" noChangeArrowheads="1"/>
          </p:cNvPicPr>
          <p:nvPr/>
        </p:nvPicPr>
        <p:blipFill>
          <a:blip r:embed="rId4" cstate="print">
            <a:lum bright="-4000"/>
          </a:blip>
          <a:srcRect/>
          <a:stretch>
            <a:fillRect/>
          </a:stretch>
        </p:blipFill>
        <p:spPr bwMode="auto">
          <a:xfrm>
            <a:off x="4648200" y="228600"/>
            <a:ext cx="4267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6" descr="group 2 slide 016"/>
          <p:cNvPicPr>
            <a:picLocks noChangeAspect="1" noChangeArrowheads="1"/>
          </p:cNvPicPr>
          <p:nvPr/>
        </p:nvPicPr>
        <p:blipFill>
          <a:blip r:embed="rId5" cstate="print">
            <a:lum bright="-4000"/>
          </a:blip>
          <a:srcRect/>
          <a:stretch>
            <a:fillRect/>
          </a:stretch>
        </p:blipFill>
        <p:spPr bwMode="auto">
          <a:xfrm>
            <a:off x="304800" y="3429000"/>
            <a:ext cx="4191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7" descr="group 2 slide 017"/>
          <p:cNvPicPr>
            <a:picLocks noChangeAspect="1" noChangeArrowheads="1"/>
          </p:cNvPicPr>
          <p:nvPr/>
        </p:nvPicPr>
        <p:blipFill>
          <a:blip r:embed="rId6" cstate="print">
            <a:lum bright="-2000"/>
          </a:blip>
          <a:srcRect/>
          <a:stretch>
            <a:fillRect/>
          </a:stretch>
        </p:blipFill>
        <p:spPr bwMode="auto">
          <a:xfrm>
            <a:off x="46482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3" name="Text Box 8"/>
          <p:cNvSpPr txBox="1">
            <a:spLocks noChangeArrowheads="1"/>
          </p:cNvSpPr>
          <p:nvPr/>
        </p:nvSpPr>
        <p:spPr bwMode="auto">
          <a:xfrm>
            <a:off x="304800" y="304800"/>
            <a:ext cx="42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auto">
          <a:xfrm>
            <a:off x="4648200" y="304800"/>
            <a:ext cx="428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B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auto">
          <a:xfrm>
            <a:off x="381000" y="3429000"/>
            <a:ext cx="422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C</a:t>
            </a:r>
          </a:p>
        </p:txBody>
      </p:sp>
      <p:sp>
        <p:nvSpPr>
          <p:cNvPr id="65546" name="Text Box 11"/>
          <p:cNvSpPr txBox="1">
            <a:spLocks noChangeArrowheads="1"/>
          </p:cNvSpPr>
          <p:nvPr/>
        </p:nvSpPr>
        <p:spPr bwMode="auto">
          <a:xfrm>
            <a:off x="4648200" y="3505200"/>
            <a:ext cx="454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D</a:t>
            </a:r>
          </a:p>
        </p:txBody>
      </p:sp>
      <p:sp>
        <p:nvSpPr>
          <p:cNvPr id="6554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465D4F67-AF33-4E2D-BA90-21A2C8FAA243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116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67587" name="Picture 5" descr="group 2 slide 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7" descr="group 2 slide 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04800"/>
            <a:ext cx="4038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8" descr="group 2 slide 021"/>
          <p:cNvPicPr>
            <a:picLocks noChangeAspect="1" noChangeArrowheads="1"/>
          </p:cNvPicPr>
          <p:nvPr/>
        </p:nvPicPr>
        <p:blipFill>
          <a:blip r:embed="rId5" cstate="print">
            <a:lum bright="-8000"/>
          </a:blip>
          <a:srcRect/>
          <a:stretch>
            <a:fillRect/>
          </a:stretch>
        </p:blipFill>
        <p:spPr bwMode="auto">
          <a:xfrm>
            <a:off x="304800" y="3429000"/>
            <a:ext cx="4114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Picture 9" descr="group 2 slide 022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4290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Text Box 10"/>
          <p:cNvSpPr txBox="1">
            <a:spLocks noChangeArrowheads="1"/>
          </p:cNvSpPr>
          <p:nvPr/>
        </p:nvSpPr>
        <p:spPr bwMode="auto">
          <a:xfrm>
            <a:off x="381000" y="381000"/>
            <a:ext cx="403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E</a:t>
            </a:r>
          </a:p>
        </p:txBody>
      </p:sp>
      <p:sp>
        <p:nvSpPr>
          <p:cNvPr id="67592" name="Text Box 11"/>
          <p:cNvSpPr txBox="1">
            <a:spLocks noChangeArrowheads="1"/>
          </p:cNvSpPr>
          <p:nvPr/>
        </p:nvSpPr>
        <p:spPr bwMode="auto">
          <a:xfrm>
            <a:off x="4800600" y="381000"/>
            <a:ext cx="390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F</a:t>
            </a:r>
          </a:p>
        </p:txBody>
      </p:sp>
      <p:sp>
        <p:nvSpPr>
          <p:cNvPr id="67593" name="Text Box 12"/>
          <p:cNvSpPr txBox="1">
            <a:spLocks noChangeArrowheads="1"/>
          </p:cNvSpPr>
          <p:nvPr/>
        </p:nvSpPr>
        <p:spPr bwMode="auto">
          <a:xfrm>
            <a:off x="381000" y="3429000"/>
            <a:ext cx="449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G</a:t>
            </a:r>
          </a:p>
        </p:txBody>
      </p:sp>
      <p:sp>
        <p:nvSpPr>
          <p:cNvPr id="67594" name="Text Box 13"/>
          <p:cNvSpPr txBox="1">
            <a:spLocks noChangeArrowheads="1"/>
          </p:cNvSpPr>
          <p:nvPr/>
        </p:nvSpPr>
        <p:spPr bwMode="auto">
          <a:xfrm>
            <a:off x="4876800" y="3429000"/>
            <a:ext cx="455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6759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F044753E-7123-474E-AF3A-2E6F9D7297BB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117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69635" name="Picture 7" descr="group 2 slide 0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8" descr="group 2 slide 0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04800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10" descr="group 5 slide 0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052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8" name="Picture 11" descr="group 5 slide 0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5052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9" name="Text Box 12"/>
          <p:cNvSpPr txBox="1">
            <a:spLocks noChangeArrowheads="1"/>
          </p:cNvSpPr>
          <p:nvPr/>
        </p:nvSpPr>
        <p:spPr bwMode="auto">
          <a:xfrm>
            <a:off x="304800" y="381000"/>
            <a:ext cx="35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I</a:t>
            </a:r>
          </a:p>
        </p:txBody>
      </p:sp>
      <p:sp>
        <p:nvSpPr>
          <p:cNvPr id="69640" name="Text Box 13"/>
          <p:cNvSpPr txBox="1">
            <a:spLocks noChangeArrowheads="1"/>
          </p:cNvSpPr>
          <p:nvPr/>
        </p:nvSpPr>
        <p:spPr bwMode="auto">
          <a:xfrm>
            <a:off x="4800600" y="381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J</a:t>
            </a:r>
          </a:p>
        </p:txBody>
      </p:sp>
      <p:sp>
        <p:nvSpPr>
          <p:cNvPr id="69641" name="Text Box 14"/>
          <p:cNvSpPr txBox="1">
            <a:spLocks noChangeArrowheads="1"/>
          </p:cNvSpPr>
          <p:nvPr/>
        </p:nvSpPr>
        <p:spPr bwMode="auto">
          <a:xfrm>
            <a:off x="304800" y="35814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K</a:t>
            </a:r>
          </a:p>
        </p:txBody>
      </p:sp>
      <p:sp>
        <p:nvSpPr>
          <p:cNvPr id="69642" name="Text Box 15"/>
          <p:cNvSpPr txBox="1">
            <a:spLocks noChangeArrowheads="1"/>
          </p:cNvSpPr>
          <p:nvPr/>
        </p:nvSpPr>
        <p:spPr bwMode="auto">
          <a:xfrm>
            <a:off x="4800600" y="35052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b="1">
                <a:solidFill>
                  <a:schemeClr val="tx1"/>
                </a:solidFill>
                <a:latin typeface="Tahoma" pitchFamily="34" charset="0"/>
              </a:rPr>
              <a:t>L</a:t>
            </a:r>
          </a:p>
        </p:txBody>
      </p:sp>
      <p:sp>
        <p:nvSpPr>
          <p:cNvPr id="6964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806E432C-ABB1-42EF-9F4F-1818E9FC86FE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118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5"/>
          <p:cNvSpPr txBox="1">
            <a:spLocks noChangeArrowheads="1"/>
          </p:cNvSpPr>
          <p:nvPr/>
        </p:nvSpPr>
        <p:spPr bwMode="auto">
          <a:xfrm>
            <a:off x="2286000" y="838200"/>
            <a:ext cx="49391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000" b="1">
                <a:solidFill>
                  <a:srgbClr val="000066"/>
                </a:solidFill>
                <a:latin typeface="Arial" charset="0"/>
              </a:rPr>
              <a:t>¿Qué es una nube?</a:t>
            </a:r>
          </a:p>
        </p:txBody>
      </p:sp>
      <p:sp>
        <p:nvSpPr>
          <p:cNvPr id="71683" name="Text Box 8"/>
          <p:cNvSpPr txBox="1">
            <a:spLocks noChangeArrowheads="1"/>
          </p:cNvSpPr>
          <p:nvPr/>
        </p:nvSpPr>
        <p:spPr bwMode="auto">
          <a:xfrm>
            <a:off x="457200" y="1905000"/>
            <a:ext cx="83058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s-MX" altLang="es-MX" sz="2800" b="1" dirty="0">
                <a:solidFill>
                  <a:schemeClr val="tx1"/>
                </a:solidFill>
                <a:latin typeface="Arial" charset="0"/>
              </a:rPr>
              <a:t>Una colección visible de billones de gotas de agua y/o partículas de hielo en suspensión en la atmósfera.</a:t>
            </a:r>
          </a:p>
          <a:p>
            <a:pPr eaLnBrk="1" hangingPunct="1"/>
            <a:endParaRPr lang="es-MX" altLang="es-MX" sz="2800" b="1" dirty="0">
              <a:solidFill>
                <a:schemeClr val="tx1"/>
              </a:solidFill>
              <a:latin typeface="Arial" charset="0"/>
            </a:endParaRPr>
          </a:p>
          <a:p>
            <a:pPr eaLnBrk="1" hangingPunct="1"/>
            <a:r>
              <a:rPr lang="es-MX" altLang="es-MX" sz="2800" b="1" dirty="0">
                <a:solidFill>
                  <a:schemeClr val="tx1"/>
                </a:solidFill>
                <a:latin typeface="Arial" charset="0"/>
              </a:rPr>
              <a:t>Una nube que toca el suelo se llama niebla.</a:t>
            </a:r>
          </a:p>
          <a:p>
            <a:pPr eaLnBrk="1" hangingPunct="1"/>
            <a:endParaRPr lang="es-MX" altLang="es-MX" sz="2800" b="1" dirty="0">
              <a:solidFill>
                <a:schemeClr val="tx1"/>
              </a:solidFill>
              <a:latin typeface="Arial" charset="0"/>
            </a:endParaRPr>
          </a:p>
          <a:p>
            <a:pPr algn="just" eaLnBrk="1" hangingPunct="1"/>
            <a:r>
              <a:rPr lang="es-MX" altLang="es-MX" sz="2800" b="1" dirty="0">
                <a:solidFill>
                  <a:schemeClr val="tx1"/>
                </a:solidFill>
                <a:latin typeface="Arial" charset="0"/>
              </a:rPr>
              <a:t>La formación y la aparición de una nube es fuertemente influenciada por la estabilidad de la atmósfera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486400" y="304800"/>
            <a:ext cx="327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b="1">
                <a:solidFill>
                  <a:srgbClr val="FFFF00"/>
                </a:solidFill>
                <a:latin typeface="Arial" charset="0"/>
              </a:rPr>
              <a:t>Ascenso</a:t>
            </a:r>
          </a:p>
          <a:p>
            <a:pPr algn="ctr" eaLnBrk="1" hangingPunct="1"/>
            <a:r>
              <a:rPr lang="es-MX" altLang="es-MX" b="1">
                <a:solidFill>
                  <a:srgbClr val="FFFF00"/>
                </a:solidFill>
                <a:latin typeface="Arial" charset="0"/>
              </a:rPr>
              <a:t>orográfico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562600" y="1828800"/>
            <a:ext cx="32004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800"/>
              <a:t>Ascenso de aire sobre las montañas.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486400" y="3276600"/>
            <a:ext cx="365760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800" dirty="0"/>
              <a:t>Causada por el aire que es forzado a subir una  pendiente o valle por el calentamiento diurno, o por la desviación hacia arriba del aire después de chocar con una barrera de montaña.</a:t>
            </a:r>
            <a:endParaRPr lang="es-MX" altLang="es-MX" sz="2400" b="1" dirty="0">
              <a:latin typeface="Arial" charset="0"/>
            </a:endParaRPr>
          </a:p>
        </p:txBody>
      </p:sp>
      <p:pic>
        <p:nvPicPr>
          <p:cNvPr id="1946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390" y="152400"/>
            <a:ext cx="464464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0390" name="Text Box 6"/>
          <p:cNvSpPr txBox="1">
            <a:spLocks noChangeArrowheads="1"/>
          </p:cNvSpPr>
          <p:nvPr/>
        </p:nvSpPr>
        <p:spPr bwMode="auto">
          <a:xfrm>
            <a:off x="473075" y="2438400"/>
            <a:ext cx="1417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1400" b="1" dirty="0">
                <a:latin typeface="Arial" charset="0"/>
              </a:rPr>
              <a:t>Calentamiento</a:t>
            </a:r>
          </a:p>
          <a:p>
            <a:pPr algn="ctr" eaLnBrk="1" hangingPunct="1"/>
            <a:r>
              <a:rPr lang="es-MX" altLang="es-MX" sz="1400" b="1" dirty="0">
                <a:latin typeface="Arial" charset="0"/>
              </a:rPr>
              <a:t>de ladera</a:t>
            </a:r>
          </a:p>
        </p:txBody>
      </p:sp>
      <p:sp>
        <p:nvSpPr>
          <p:cNvPr id="400391" name="Text Box 7"/>
          <p:cNvSpPr txBox="1">
            <a:spLocks noChangeArrowheads="1"/>
          </p:cNvSpPr>
          <p:nvPr/>
        </p:nvSpPr>
        <p:spPr bwMode="auto">
          <a:xfrm>
            <a:off x="457200" y="5562600"/>
            <a:ext cx="1859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>
                <a:latin typeface="Arial" charset="0"/>
              </a:rPr>
              <a:t>Flujo ascendente</a:t>
            </a:r>
          </a:p>
          <a:p>
            <a:pPr eaLnBrk="1" hangingPunct="1"/>
            <a:r>
              <a:rPr lang="es-MX" altLang="es-MX" sz="1600" b="1" dirty="0">
                <a:latin typeface="Arial" charset="0"/>
              </a:rPr>
              <a:t>de valle y ladera</a:t>
            </a:r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86D2E577-4C40-43EA-8E4D-44EC9114260D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93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971800" y="1905000"/>
            <a:ext cx="1760537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b="1" dirty="0">
                <a:solidFill>
                  <a:srgbClr val="090034"/>
                </a:solidFill>
              </a:rPr>
              <a:t>Ascenso orográfico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09600" y="4419600"/>
            <a:ext cx="176053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ctr" eaLnBrk="1" hangingPunct="1">
              <a:defRPr sz="1600" b="1">
                <a:solidFill>
                  <a:srgbClr val="090034"/>
                </a:solidFill>
              </a:defRPr>
            </a:lvl1pPr>
          </a:lstStyle>
          <a:p>
            <a:r>
              <a:rPr lang="es-MX" dirty="0"/>
              <a:t>Ascenso orográfico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90" grpId="0"/>
      <p:bldP spid="40039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8458200" cy="203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altLang="es-MX" sz="4000" b="1" dirty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s-MX" altLang="es-MX" b="1" dirty="0">
                <a:solidFill>
                  <a:srgbClr val="000066"/>
                </a:solidFill>
              </a:rPr>
              <a:t>Las nubes se forman ya sea por</a:t>
            </a:r>
            <a:r>
              <a:rPr lang="en-US" altLang="es-MX" b="1" dirty="0">
                <a:solidFill>
                  <a:srgbClr val="000066"/>
                </a:solidFill>
              </a:rPr>
              <a:t>: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s-MX" b="1" dirty="0">
                <a:solidFill>
                  <a:schemeClr val="tx1"/>
                </a:solidFill>
              </a:rPr>
              <a:t>la </a:t>
            </a:r>
            <a:r>
              <a:rPr lang="es-MX" altLang="es-MX" b="1" dirty="0">
                <a:solidFill>
                  <a:schemeClr val="tx1"/>
                </a:solidFill>
              </a:rPr>
              <a:t>condensación de vapor de agua en una columna ascendente de aire, o por el aire enfriado hasta el punto de saturación</a:t>
            </a:r>
            <a:r>
              <a:rPr lang="en-US" altLang="es-MX" b="1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25400" y="3429000"/>
            <a:ext cx="9144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b="1" dirty="0">
                <a:solidFill>
                  <a:srgbClr val="000066"/>
                </a:solidFill>
              </a:rPr>
              <a:t>Las nubes se forman bajo</a:t>
            </a:r>
            <a:r>
              <a:rPr lang="en-US" altLang="es-MX" b="1" dirty="0">
                <a:solidFill>
                  <a:srgbClr val="000066"/>
                </a:solidFill>
              </a:rPr>
              <a:t>: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>
                <a:solidFill>
                  <a:schemeClr val="tx1"/>
                </a:solidFill>
              </a:rPr>
              <a:t>condiciones atmosféricas estables e inestables,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>
                <a:solidFill>
                  <a:schemeClr val="tx1"/>
                </a:solidFill>
              </a:rPr>
              <a:t>y no todas las nubes producen </a:t>
            </a:r>
            <a:r>
              <a:rPr lang="es-MX" altLang="es-MX" b="1" dirty="0" err="1">
                <a:solidFill>
                  <a:schemeClr val="tx1"/>
                </a:solidFill>
              </a:rPr>
              <a:t>precipitacion</a:t>
            </a:r>
            <a:r>
              <a:rPr lang="es-MX" altLang="es-MX" b="1" dirty="0">
                <a:solidFill>
                  <a:schemeClr val="tx1"/>
                </a:solidFill>
              </a:rPr>
              <a:t>.</a:t>
            </a:r>
            <a:endParaRPr lang="en-US" altLang="es-MX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4026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b="1" dirty="0">
                <a:solidFill>
                  <a:srgbClr val="000066"/>
                </a:solidFill>
                <a:latin typeface="Arial" charset="0"/>
              </a:rPr>
              <a:t>Las nubes pueden ser clasificadas:</a:t>
            </a:r>
            <a:r>
              <a:rPr lang="es-MX" altLang="es-MX" sz="4400" b="1" dirty="0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990600" y="1066800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por su apariencia, y</a:t>
            </a:r>
          </a:p>
          <a:p>
            <a:pPr marL="342900" indent="-3429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por la altura de sus bases sobre el suelo.</a:t>
            </a:r>
            <a:r>
              <a:rPr lang="es-MX" altLang="es-MX" sz="3200" b="1" dirty="0">
                <a:solidFill>
                  <a:schemeClr val="tx1"/>
                </a:solidFill>
                <a:latin typeface="Tahoma" pitchFamily="34" charset="0"/>
              </a:rPr>
              <a:t>	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0" y="3048000"/>
            <a:ext cx="922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b="1" dirty="0">
                <a:solidFill>
                  <a:srgbClr val="000066"/>
                </a:solidFill>
                <a:latin typeface="Arial" charset="0"/>
              </a:rPr>
              <a:t>Básicamente, hay tres grupos de nubes:</a:t>
            </a: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304800" y="3657600"/>
            <a:ext cx="8305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1) Altas 		&gt; 6,000 m</a:t>
            </a:r>
          </a:p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2) Medias 	3,000 a 6,000 m</a:t>
            </a:r>
          </a:p>
          <a:p>
            <a:pPr eaLnBrk="1" hangingPunct="1"/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3) Bajas 		&lt; 2,000 m</a:t>
            </a:r>
          </a:p>
          <a:p>
            <a:pPr eaLnBrk="1" hangingPunct="1"/>
            <a:endParaRPr lang="es-MX" altLang="es-MX" sz="3200" b="1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/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Verticalmente desarrolladas 450-3,000 m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/>
      <p:bldP spid="125957" grpId="0"/>
      <p:bldP spid="12595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77827" name="Picture 4" descr="Cloud Families Together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836613"/>
            <a:ext cx="8229600" cy="5603875"/>
          </a:xfrm>
        </p:spPr>
      </p:pic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0" y="1524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b="1" dirty="0">
                <a:solidFill>
                  <a:srgbClr val="FFFF00"/>
                </a:solidFill>
                <a:latin typeface="Arial" charset="0"/>
              </a:rPr>
              <a:t>La familia de las nubes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45C8A02-FCA5-4394-BF00-8FACBD71B347}"/>
              </a:ext>
            </a:extLst>
          </p:cNvPr>
          <p:cNvGrpSpPr/>
          <p:nvPr/>
        </p:nvGrpSpPr>
        <p:grpSpPr>
          <a:xfrm>
            <a:off x="457200" y="1098550"/>
            <a:ext cx="8686800" cy="5911850"/>
            <a:chOff x="457200" y="1098550"/>
            <a:chExt cx="8686800" cy="5911850"/>
          </a:xfrm>
        </p:grpSpPr>
        <p:sp>
          <p:nvSpPr>
            <p:cNvPr id="77829" name="Rectangle 8"/>
            <p:cNvSpPr>
              <a:spLocks noChangeArrowheads="1"/>
            </p:cNvSpPr>
            <p:nvPr/>
          </p:nvSpPr>
          <p:spPr bwMode="auto">
            <a:xfrm>
              <a:off x="7239000" y="6629400"/>
              <a:ext cx="1905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r>
                <a:rPr lang="es-MX" altLang="es-MX" sz="1000">
                  <a:solidFill>
                    <a:srgbClr val="DDDDDD"/>
                  </a:solidFill>
                  <a:latin typeface="Arial" charset="0"/>
                </a:rPr>
                <a:t>6-</a:t>
              </a:r>
              <a:fld id="{005FFAF5-C296-40ED-ABE7-3E053A8D7A64}" type="slidenum">
                <a:rPr lang="es-MX" altLang="es-MX" sz="1000" smtClean="0">
                  <a:solidFill>
                    <a:srgbClr val="DDDDDD"/>
                  </a:solidFill>
                  <a:latin typeface="Arial" charset="0"/>
                </a:rPr>
                <a:pPr algn="r" eaLnBrk="1" hangingPunct="1"/>
                <a:t>122</a:t>
              </a:fld>
              <a:r>
                <a:rPr lang="es-MX" altLang="es-MX" sz="1000">
                  <a:solidFill>
                    <a:srgbClr val="DDDDDD"/>
                  </a:solidFill>
                  <a:latin typeface="Arial" charset="0"/>
                </a:rPr>
                <a:t>-S290-PE</a:t>
              </a:r>
            </a:p>
          </p:txBody>
        </p:sp>
        <p:sp>
          <p:nvSpPr>
            <p:cNvPr id="77830" name="CuadroTexto 1"/>
            <p:cNvSpPr txBox="1">
              <a:spLocks noChangeArrowheads="1"/>
            </p:cNvSpPr>
            <p:nvPr/>
          </p:nvSpPr>
          <p:spPr bwMode="auto">
            <a:xfrm>
              <a:off x="460612" y="4953000"/>
              <a:ext cx="41873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200" b="1">
                  <a:solidFill>
                    <a:schemeClr val="tx1"/>
                  </a:solidFill>
                </a:defRPr>
              </a:lvl1pPr>
            </a:lstStyle>
            <a:p>
              <a:r>
                <a:rPr lang="es-MX" altLang="es-MX" dirty="0"/>
                <a:t>3,000</a:t>
              </a:r>
            </a:p>
            <a:p>
              <a:r>
                <a:rPr lang="es-MX" altLang="es-MX" dirty="0"/>
                <a:t> m</a:t>
              </a:r>
            </a:p>
          </p:txBody>
        </p:sp>
        <p:sp>
          <p:nvSpPr>
            <p:cNvPr id="77831" name="CuadroTexto 6"/>
            <p:cNvSpPr txBox="1">
              <a:spLocks noChangeArrowheads="1"/>
            </p:cNvSpPr>
            <p:nvPr/>
          </p:nvSpPr>
          <p:spPr bwMode="auto">
            <a:xfrm>
              <a:off x="460181" y="3222692"/>
              <a:ext cx="41873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200" b="1">
                  <a:solidFill>
                    <a:schemeClr val="tx1"/>
                  </a:solidFill>
                </a:defRPr>
              </a:lvl1pPr>
            </a:lstStyle>
            <a:p>
              <a:r>
                <a:rPr lang="es-MX" altLang="es-MX" dirty="0"/>
                <a:t>6,000</a:t>
              </a:r>
            </a:p>
            <a:p>
              <a:r>
                <a:rPr lang="es-MX" altLang="es-MX" dirty="0"/>
                <a:t> m</a:t>
              </a:r>
            </a:p>
          </p:txBody>
        </p:sp>
        <p:sp>
          <p:nvSpPr>
            <p:cNvPr id="77832" name="CuadroTexto 7"/>
            <p:cNvSpPr txBox="1">
              <a:spLocks noChangeArrowheads="1"/>
            </p:cNvSpPr>
            <p:nvPr/>
          </p:nvSpPr>
          <p:spPr bwMode="auto">
            <a:xfrm>
              <a:off x="461420" y="1828800"/>
              <a:ext cx="41548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9,000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m</a:t>
              </a:r>
            </a:p>
          </p:txBody>
        </p:sp>
        <p:sp>
          <p:nvSpPr>
            <p:cNvPr id="77833" name="CuadroTexto 8"/>
            <p:cNvSpPr txBox="1">
              <a:spLocks noChangeArrowheads="1"/>
            </p:cNvSpPr>
            <p:nvPr/>
          </p:nvSpPr>
          <p:spPr bwMode="auto">
            <a:xfrm>
              <a:off x="8185150" y="1674813"/>
              <a:ext cx="501650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9,000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77834" name="CuadroTexto 9"/>
            <p:cNvSpPr txBox="1">
              <a:spLocks noChangeArrowheads="1"/>
            </p:cNvSpPr>
            <p:nvPr/>
          </p:nvSpPr>
          <p:spPr bwMode="auto">
            <a:xfrm>
              <a:off x="8185150" y="3133725"/>
              <a:ext cx="501650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6,000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77835" name="CuadroTexto 10"/>
            <p:cNvSpPr txBox="1">
              <a:spLocks noChangeArrowheads="1"/>
            </p:cNvSpPr>
            <p:nvPr/>
          </p:nvSpPr>
          <p:spPr bwMode="auto">
            <a:xfrm>
              <a:off x="8185150" y="4830763"/>
              <a:ext cx="501650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3,000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77836" name="CuadroTexto 11"/>
            <p:cNvSpPr txBox="1">
              <a:spLocks noChangeArrowheads="1"/>
            </p:cNvSpPr>
            <p:nvPr/>
          </p:nvSpPr>
          <p:spPr bwMode="auto">
            <a:xfrm>
              <a:off x="457200" y="6124575"/>
              <a:ext cx="403225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>
                  <a:solidFill>
                    <a:schemeClr val="tx1"/>
                  </a:solidFill>
                </a:rPr>
                <a:t>0 m</a:t>
              </a:r>
            </a:p>
          </p:txBody>
        </p:sp>
        <p:sp>
          <p:nvSpPr>
            <p:cNvPr id="77837" name="CuadroTexto 12"/>
            <p:cNvSpPr txBox="1">
              <a:spLocks noChangeArrowheads="1"/>
            </p:cNvSpPr>
            <p:nvPr/>
          </p:nvSpPr>
          <p:spPr bwMode="auto">
            <a:xfrm>
              <a:off x="8242300" y="6105525"/>
              <a:ext cx="403225" cy="2778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>
                  <a:solidFill>
                    <a:schemeClr val="tx1"/>
                  </a:solidFill>
                </a:rPr>
                <a:t>0 m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6791015" y="1098550"/>
              <a:ext cx="1219822" cy="215444"/>
            </a:xfrm>
            <a:prstGeom prst="rect">
              <a:avLst/>
            </a:prstGeom>
            <a:solidFill>
              <a:srgbClr val="A2A2FF"/>
            </a:solidFill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400" b="1">
                  <a:solidFill>
                    <a:schemeClr val="tx1"/>
                  </a:solidFill>
                </a:defRPr>
              </a:lvl1pPr>
            </a:lstStyle>
            <a:p>
              <a:r>
                <a:rPr lang="es-MX" dirty="0"/>
                <a:t>Yunque de Cirrus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4876800" y="5084996"/>
              <a:ext cx="762277" cy="356106"/>
            </a:xfrm>
            <a:prstGeom prst="rect">
              <a:avLst/>
            </a:prstGeom>
            <a:solidFill>
              <a:srgbClr val="A2A2FF"/>
            </a:solidFill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ctr" eaLnBrk="1" hangingPunct="1">
                <a:defRPr sz="1400" b="1">
                  <a:solidFill>
                    <a:schemeClr val="tx1"/>
                  </a:solidFill>
                </a:defRPr>
              </a:lvl1pPr>
            </a:lstStyle>
            <a:p>
              <a:r>
                <a:rPr lang="es-MX" dirty="0"/>
                <a:t>Torre</a:t>
              </a:r>
            </a:p>
            <a:p>
              <a:r>
                <a:rPr lang="es-MX" dirty="0"/>
                <a:t>Cumulus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081571" y="6042852"/>
              <a:ext cx="442429" cy="133774"/>
            </a:xfrm>
            <a:prstGeom prst="rect">
              <a:avLst/>
            </a:prstGeom>
            <a:solidFill>
              <a:srgbClr val="A2A2FF"/>
            </a:solidFill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defRPr/>
              </a:pPr>
              <a:r>
                <a:rPr lang="es-MX" sz="1400" b="1" dirty="0">
                  <a:solidFill>
                    <a:schemeClr val="tx1"/>
                  </a:solidFill>
                </a:rPr>
                <a:t>Niebla</a:t>
              </a:r>
            </a:p>
          </p:txBody>
        </p:sp>
      </p:grpSp>
    </p:spTree>
  </p:cSld>
  <p:clrMapOvr>
    <a:masterClrMapping/>
  </p:clrMapOvr>
  <p:transition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52400" y="485775"/>
            <a:ext cx="8763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s-MX" altLang="es-MX" sz="3200" b="1" dirty="0">
                <a:solidFill>
                  <a:srgbClr val="000066"/>
                </a:solidFill>
                <a:latin typeface="Arial" charset="0"/>
              </a:rPr>
              <a:t>Las nubes preceden a un cambio de tiempo atmosférico significativo, como un frente frío</a:t>
            </a:r>
          </a:p>
        </p:txBody>
      </p:sp>
      <p:sp>
        <p:nvSpPr>
          <p:cNvPr id="407555" name="Text Box 3"/>
          <p:cNvSpPr txBox="1">
            <a:spLocks noChangeArrowheads="1"/>
          </p:cNvSpPr>
          <p:nvPr/>
        </p:nvSpPr>
        <p:spPr bwMode="auto">
          <a:xfrm>
            <a:off x="304800" y="1981200"/>
            <a:ext cx="80772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Nubes altas deberán primero llenar el cielo, a veces hasta 3 días antes de un frente frío.</a:t>
            </a:r>
          </a:p>
        </p:txBody>
      </p:sp>
      <p:sp>
        <p:nvSpPr>
          <p:cNvPr id="407556" name="Text Box 4"/>
          <p:cNvSpPr txBox="1">
            <a:spLocks noChangeArrowheads="1"/>
          </p:cNvSpPr>
          <p:nvPr/>
        </p:nvSpPr>
        <p:spPr bwMode="auto">
          <a:xfrm>
            <a:off x="304800" y="3170238"/>
            <a:ext cx="82296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Lo siguiente que aparecerá serán las nubes medias, por lo general uno o dos días antes de un frente frío.</a:t>
            </a:r>
          </a:p>
        </p:txBody>
      </p:sp>
      <p:sp>
        <p:nvSpPr>
          <p:cNvPr id="407557" name="Text Box 5"/>
          <p:cNvSpPr txBox="1">
            <a:spLocks noChangeArrowheads="1"/>
          </p:cNvSpPr>
          <p:nvPr/>
        </p:nvSpPr>
        <p:spPr bwMode="auto">
          <a:xfrm>
            <a:off x="304800" y="4802188"/>
            <a:ext cx="82296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 algn="just" eaLnBrk="1" hangingPunct="1">
              <a:lnSpc>
                <a:spcPct val="90000"/>
              </a:lnSpc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</a:rPr>
              <a:t>Las últimas en aparecer en el cielo son las nubes bajas y desarrolladas verticalmente, típicamente el  día del paso del frente frío.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5" grpId="0"/>
      <p:bldP spid="407556" grpId="0"/>
      <p:bldP spid="40755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 dirty="0"/>
          </a:p>
        </p:txBody>
      </p:sp>
      <p:pic>
        <p:nvPicPr>
          <p:cNvPr id="81923" name="Picture 28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000" y="991743"/>
            <a:ext cx="8458200" cy="5103114"/>
          </a:xfrm>
        </p:spPr>
      </p:pic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415637" y="76200"/>
            <a:ext cx="831272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2800" b="1" dirty="0">
                <a:solidFill>
                  <a:srgbClr val="FFFF00"/>
                </a:solidFill>
                <a:latin typeface="Arial" charset="0"/>
              </a:rPr>
              <a:t>Progresión de las nubes con un frente frío avanzando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1EC1952-6C76-4675-9693-167AC859017C}"/>
              </a:ext>
            </a:extLst>
          </p:cNvPr>
          <p:cNvGrpSpPr/>
          <p:nvPr/>
        </p:nvGrpSpPr>
        <p:grpSpPr>
          <a:xfrm>
            <a:off x="406485" y="1087438"/>
            <a:ext cx="8737515" cy="5922962"/>
            <a:chOff x="406485" y="1087438"/>
            <a:chExt cx="8737515" cy="5922962"/>
          </a:xfrm>
        </p:grpSpPr>
        <p:sp>
          <p:nvSpPr>
            <p:cNvPr id="81925" name="Rectangle 8"/>
            <p:cNvSpPr>
              <a:spLocks noChangeArrowheads="1"/>
            </p:cNvSpPr>
            <p:nvPr/>
          </p:nvSpPr>
          <p:spPr bwMode="auto">
            <a:xfrm>
              <a:off x="7239000" y="6629400"/>
              <a:ext cx="1905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1" hangingPunct="1"/>
              <a:r>
                <a:rPr lang="en-US" altLang="es-MX" sz="1000" dirty="0">
                  <a:solidFill>
                    <a:srgbClr val="DDDDDD"/>
                  </a:solidFill>
                  <a:latin typeface="Arial" charset="0"/>
                </a:rPr>
                <a:t>6-</a:t>
              </a:r>
              <a:fld id="{2E462B18-E96D-4B42-9A10-6A422A898725}" type="slidenum">
                <a:rPr lang="en-US" altLang="es-MX" sz="1000" smtClean="0">
                  <a:solidFill>
                    <a:srgbClr val="DDDDDD"/>
                  </a:solidFill>
                  <a:latin typeface="Arial" charset="0"/>
                </a:rPr>
                <a:pPr algn="r" eaLnBrk="1" hangingPunct="1"/>
                <a:t>124</a:t>
              </a:fld>
              <a:r>
                <a:rPr lang="en-US" altLang="es-MX" sz="1000">
                  <a:solidFill>
                    <a:srgbClr val="DDDDDD"/>
                  </a:solidFill>
                  <a:latin typeface="Arial" charset="0"/>
                </a:rPr>
                <a:t>-S290-PE</a:t>
              </a:r>
              <a:endParaRPr lang="en-US" altLang="es-MX" sz="1000" dirty="0">
                <a:solidFill>
                  <a:srgbClr val="DDDDDD"/>
                </a:solidFill>
                <a:latin typeface="Arial" charset="0"/>
              </a:endParaRPr>
            </a:p>
          </p:txBody>
        </p:sp>
        <p:sp>
          <p:nvSpPr>
            <p:cNvPr id="81926" name="CuadroTexto 5"/>
            <p:cNvSpPr txBox="1">
              <a:spLocks noChangeArrowheads="1"/>
            </p:cNvSpPr>
            <p:nvPr/>
          </p:nvSpPr>
          <p:spPr bwMode="auto">
            <a:xfrm>
              <a:off x="428422" y="4059238"/>
              <a:ext cx="501650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3,000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27" name="CuadroTexto 6"/>
            <p:cNvSpPr txBox="1">
              <a:spLocks noChangeArrowheads="1"/>
            </p:cNvSpPr>
            <p:nvPr/>
          </p:nvSpPr>
          <p:spPr bwMode="auto">
            <a:xfrm>
              <a:off x="428422" y="3300413"/>
              <a:ext cx="501650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6,000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28" name="CuadroTexto 7"/>
            <p:cNvSpPr txBox="1">
              <a:spLocks noChangeArrowheads="1"/>
            </p:cNvSpPr>
            <p:nvPr/>
          </p:nvSpPr>
          <p:spPr bwMode="auto">
            <a:xfrm>
              <a:off x="428422" y="2562225"/>
              <a:ext cx="501650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9,000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29" name="CuadroTexto 8"/>
            <p:cNvSpPr txBox="1">
              <a:spLocks noChangeArrowheads="1"/>
            </p:cNvSpPr>
            <p:nvPr/>
          </p:nvSpPr>
          <p:spPr bwMode="auto">
            <a:xfrm>
              <a:off x="407050" y="1825625"/>
              <a:ext cx="520989" cy="4603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12,000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0" name="CuadroTexto 9"/>
            <p:cNvSpPr txBox="1">
              <a:spLocks noChangeArrowheads="1"/>
            </p:cNvSpPr>
            <p:nvPr/>
          </p:nvSpPr>
          <p:spPr bwMode="auto">
            <a:xfrm>
              <a:off x="407050" y="1087438"/>
              <a:ext cx="520989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15,000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1" name="CuadroTexto 10"/>
            <p:cNvSpPr txBox="1">
              <a:spLocks noChangeArrowheads="1"/>
            </p:cNvSpPr>
            <p:nvPr/>
          </p:nvSpPr>
          <p:spPr bwMode="auto">
            <a:xfrm>
              <a:off x="8329445" y="4105275"/>
              <a:ext cx="501650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3,000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2" name="CuadroTexto 11"/>
            <p:cNvSpPr txBox="1">
              <a:spLocks noChangeArrowheads="1"/>
            </p:cNvSpPr>
            <p:nvPr/>
          </p:nvSpPr>
          <p:spPr bwMode="auto">
            <a:xfrm>
              <a:off x="8326168" y="3346450"/>
              <a:ext cx="501650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6,000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3" name="CuadroTexto 12"/>
            <p:cNvSpPr txBox="1">
              <a:spLocks noChangeArrowheads="1"/>
            </p:cNvSpPr>
            <p:nvPr/>
          </p:nvSpPr>
          <p:spPr bwMode="auto">
            <a:xfrm>
              <a:off x="8328263" y="2608263"/>
              <a:ext cx="501650" cy="4619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9,000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4" name="CuadroTexto 13"/>
            <p:cNvSpPr txBox="1">
              <a:spLocks noChangeArrowheads="1"/>
            </p:cNvSpPr>
            <p:nvPr/>
          </p:nvSpPr>
          <p:spPr bwMode="auto">
            <a:xfrm>
              <a:off x="8340296" y="1871663"/>
              <a:ext cx="478361" cy="4603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12,000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5" name="CuadroTexto 14"/>
            <p:cNvSpPr txBox="1">
              <a:spLocks noChangeArrowheads="1"/>
            </p:cNvSpPr>
            <p:nvPr/>
          </p:nvSpPr>
          <p:spPr bwMode="auto">
            <a:xfrm>
              <a:off x="8333119" y="1133475"/>
              <a:ext cx="486625" cy="4619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15,000</a:t>
              </a:r>
            </a:p>
            <a:p>
              <a:pPr algn="ctr" eaLnBrk="1" hangingPunct="1"/>
              <a:r>
                <a:rPr lang="es-MX" altLang="es-MX" sz="1200" b="1" dirty="0">
                  <a:solidFill>
                    <a:schemeClr val="tx1"/>
                  </a:solidFill>
                </a:rPr>
                <a:t> m</a:t>
              </a:r>
            </a:p>
          </p:txBody>
        </p:sp>
        <p:sp>
          <p:nvSpPr>
            <p:cNvPr id="81936" name="CuadroTexto 15"/>
            <p:cNvSpPr txBox="1">
              <a:spLocks noChangeArrowheads="1"/>
            </p:cNvSpPr>
            <p:nvPr/>
          </p:nvSpPr>
          <p:spPr bwMode="auto">
            <a:xfrm>
              <a:off x="2786812" y="2872065"/>
              <a:ext cx="692978" cy="4308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s-MX" altLang="es-MX" sz="1400" b="1" dirty="0">
                  <a:solidFill>
                    <a:schemeClr val="tx1"/>
                  </a:solidFill>
                </a:rPr>
                <a:t>Torre</a:t>
              </a:r>
            </a:p>
            <a:p>
              <a:pPr algn="ctr" eaLnBrk="1" hangingPunct="1"/>
              <a:r>
                <a:rPr lang="es-MX" altLang="es-MX" sz="1400" b="1" dirty="0">
                  <a:solidFill>
                    <a:schemeClr val="tx1"/>
                  </a:solidFill>
                </a:rPr>
                <a:t>Cumulus</a:t>
              </a:r>
            </a:p>
          </p:txBody>
        </p:sp>
        <p:sp>
          <p:nvSpPr>
            <p:cNvPr id="81937" name="CuadroTexto 1"/>
            <p:cNvSpPr txBox="1">
              <a:spLocks noChangeArrowheads="1"/>
            </p:cNvSpPr>
            <p:nvPr/>
          </p:nvSpPr>
          <p:spPr bwMode="auto">
            <a:xfrm>
              <a:off x="2286000" y="4822825"/>
              <a:ext cx="122396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2000" b="1" dirty="0"/>
                <a:t>Frente frío</a:t>
              </a:r>
            </a:p>
          </p:txBody>
        </p:sp>
        <p:sp>
          <p:nvSpPr>
            <p:cNvPr id="81938" name="CuadroTexto 17"/>
            <p:cNvSpPr txBox="1">
              <a:spLocks noChangeArrowheads="1"/>
            </p:cNvSpPr>
            <p:nvPr/>
          </p:nvSpPr>
          <p:spPr bwMode="auto">
            <a:xfrm>
              <a:off x="1069252" y="5289550"/>
              <a:ext cx="2588348" cy="36933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800" b="1" dirty="0">
                  <a:solidFill>
                    <a:srgbClr val="FFFF00"/>
                  </a:solidFill>
                </a:rPr>
                <a:t>Día de paso del frente frío</a:t>
              </a:r>
            </a:p>
          </p:txBody>
        </p:sp>
        <p:sp>
          <p:nvSpPr>
            <p:cNvPr id="81939" name="CuadroTexto 18"/>
            <p:cNvSpPr txBox="1">
              <a:spLocks noChangeArrowheads="1"/>
            </p:cNvSpPr>
            <p:nvPr/>
          </p:nvSpPr>
          <p:spPr bwMode="auto">
            <a:xfrm>
              <a:off x="3962400" y="4953000"/>
              <a:ext cx="1995488" cy="64611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800" b="1" dirty="0">
                  <a:solidFill>
                    <a:srgbClr val="FFFF00"/>
                  </a:solidFill>
                </a:rPr>
                <a:t>Un día después del</a:t>
              </a:r>
            </a:p>
            <a:p>
              <a:pPr algn="ctr" eaLnBrk="1" hangingPunct="1"/>
              <a:r>
                <a:rPr lang="es-MX" altLang="es-MX" sz="1800" b="1" dirty="0">
                  <a:solidFill>
                    <a:srgbClr val="FFFF00"/>
                  </a:solidFill>
                </a:rPr>
                <a:t> paso del Frente frío</a:t>
              </a:r>
            </a:p>
          </p:txBody>
        </p:sp>
        <p:sp>
          <p:nvSpPr>
            <p:cNvPr id="81940" name="CuadroTexto 19"/>
            <p:cNvSpPr txBox="1">
              <a:spLocks noChangeArrowheads="1"/>
            </p:cNvSpPr>
            <p:nvPr/>
          </p:nvSpPr>
          <p:spPr bwMode="auto">
            <a:xfrm>
              <a:off x="6151563" y="4953000"/>
              <a:ext cx="2124075" cy="64611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800" b="1" dirty="0">
                  <a:solidFill>
                    <a:srgbClr val="FFFF00"/>
                  </a:solidFill>
                </a:rPr>
                <a:t>Dos días después del</a:t>
              </a:r>
            </a:p>
            <a:p>
              <a:pPr algn="ctr" eaLnBrk="1" hangingPunct="1"/>
              <a:r>
                <a:rPr lang="es-MX" altLang="es-MX" sz="1800" b="1" dirty="0">
                  <a:solidFill>
                    <a:srgbClr val="FFFF00"/>
                  </a:solidFill>
                </a:rPr>
                <a:t> paso del Frente frío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 rot="774664">
              <a:off x="934416" y="4115473"/>
              <a:ext cx="717550" cy="260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sz="1100" dirty="0">
                  <a:solidFill>
                    <a:schemeClr val="tx1"/>
                  </a:solidFill>
                </a:rPr>
                <a:t>Frente frío</a:t>
              </a:r>
            </a:p>
          </p:txBody>
        </p:sp>
        <p:sp>
          <p:nvSpPr>
            <p:cNvPr id="2" name="CuadroTexto 5">
              <a:extLst>
                <a:ext uri="{FF2B5EF4-FFF2-40B4-BE49-F238E27FC236}">
                  <a16:creationId xmlns:a16="http://schemas.microsoft.com/office/drawing/2014/main" id="{F138DB63-67C1-4ACC-A469-6318149B7E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485" y="4632718"/>
              <a:ext cx="50968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000" b="1" dirty="0">
                  <a:solidFill>
                    <a:schemeClr val="tx1"/>
                  </a:solidFill>
                </a:rPr>
                <a:t>superficie</a:t>
              </a:r>
              <a:endParaRPr lang="es-MX" altLang="es-MX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CuadroTexto 5">
              <a:extLst>
                <a:ext uri="{FF2B5EF4-FFF2-40B4-BE49-F238E27FC236}">
                  <a16:creationId xmlns:a16="http://schemas.microsoft.com/office/drawing/2014/main" id="{CB2A2FCC-4C0B-4F8B-B046-82F0E8CB0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7513" y="4605470"/>
              <a:ext cx="46335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s-MX" altLang="es-MX" sz="1000" b="1" dirty="0">
                  <a:solidFill>
                    <a:schemeClr val="tx1"/>
                  </a:solidFill>
                </a:rPr>
                <a:t>superficie</a:t>
              </a:r>
              <a:endParaRPr lang="es-MX" altLang="es-MX" sz="1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83971" name="Text Box 5"/>
          <p:cNvSpPr txBox="1">
            <a:spLocks noChangeArrowheads="1"/>
          </p:cNvSpPr>
          <p:nvPr/>
        </p:nvSpPr>
        <p:spPr bwMode="auto">
          <a:xfrm>
            <a:off x="38100" y="152400"/>
            <a:ext cx="9029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400" b="1">
                <a:solidFill>
                  <a:srgbClr val="FFFF00"/>
                </a:solidFill>
                <a:latin typeface="Tahoma" pitchFamily="34" charset="0"/>
              </a:rPr>
              <a:t>Impacto de la nubosidad en el comportamiento del fuego</a:t>
            </a:r>
          </a:p>
        </p:txBody>
      </p:sp>
      <p:sp>
        <p:nvSpPr>
          <p:cNvPr id="83972" name="Text Box 6"/>
          <p:cNvSpPr txBox="1">
            <a:spLocks noChangeArrowheads="1"/>
          </p:cNvSpPr>
          <p:nvPr/>
        </p:nvSpPr>
        <p:spPr bwMode="auto">
          <a:xfrm>
            <a:off x="838200" y="685800"/>
            <a:ext cx="36667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>
                <a:latin typeface="Tahoma" pitchFamily="34" charset="0"/>
              </a:rPr>
              <a:t>Menos de 50% de cobertura del cielo</a:t>
            </a:r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4724397" y="685800"/>
            <a:ext cx="4024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1600" b="1" dirty="0">
                <a:latin typeface="Tahoma" pitchFamily="34" charset="0"/>
              </a:rPr>
              <a:t> Más del 50% de cobertura del cielo</a:t>
            </a:r>
          </a:p>
        </p:txBody>
      </p:sp>
      <p:sp>
        <p:nvSpPr>
          <p:cNvPr id="83974" name="Text Box 8"/>
          <p:cNvSpPr txBox="1">
            <a:spLocks noChangeArrowheads="1"/>
          </p:cNvSpPr>
          <p:nvPr/>
        </p:nvSpPr>
        <p:spPr bwMode="auto">
          <a:xfrm>
            <a:off x="838200" y="618648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s-MX" altLang="es-MX" sz="28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3975" name="Text Box 9"/>
          <p:cNvSpPr txBox="1">
            <a:spLocks noChangeArrowheads="1"/>
          </p:cNvSpPr>
          <p:nvPr/>
        </p:nvSpPr>
        <p:spPr bwMode="auto">
          <a:xfrm>
            <a:off x="901828" y="5638800"/>
            <a:ext cx="36573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2400" dirty="0">
                <a:latin typeface="Tahoma" pitchFamily="34" charset="0"/>
              </a:rPr>
              <a:t>Fuego activo y </a:t>
            </a:r>
          </a:p>
          <a:p>
            <a:pPr algn="ctr" eaLnBrk="1" hangingPunct="1"/>
            <a:r>
              <a:rPr lang="es-MX" altLang="es-MX" sz="2400" dirty="0">
                <a:latin typeface="Tahoma" pitchFamily="34" charset="0"/>
              </a:rPr>
              <a:t>alturas grandes de llamas</a:t>
            </a:r>
          </a:p>
        </p:txBody>
      </p:sp>
      <p:pic>
        <p:nvPicPr>
          <p:cNvPr id="83976" name="Picture 10" descr="Flame Height - Sky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066800"/>
            <a:ext cx="769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7" name="Text Box 13"/>
          <p:cNvSpPr txBox="1">
            <a:spLocks noChangeArrowheads="1"/>
          </p:cNvSpPr>
          <p:nvPr/>
        </p:nvSpPr>
        <p:spPr bwMode="auto">
          <a:xfrm>
            <a:off x="5075171" y="5638800"/>
            <a:ext cx="31592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2400" dirty="0">
                <a:latin typeface="Tahoma" pitchFamily="34" charset="0"/>
              </a:rPr>
              <a:t>Fuego inactivo y </a:t>
            </a:r>
          </a:p>
          <a:p>
            <a:pPr algn="ctr" eaLnBrk="1" hangingPunct="1"/>
            <a:r>
              <a:rPr lang="es-MX" altLang="es-MX" sz="2400" dirty="0">
                <a:latin typeface="Tahoma" pitchFamily="34" charset="0"/>
              </a:rPr>
              <a:t>alturas de llama bajas</a:t>
            </a:r>
          </a:p>
        </p:txBody>
      </p:sp>
      <p:sp>
        <p:nvSpPr>
          <p:cNvPr id="8397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57207FB2-81C2-4C7D-ACBF-ED393A30513E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125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5"/>
          <p:cNvSpPr txBox="1">
            <a:spLocks noChangeArrowheads="1"/>
          </p:cNvSpPr>
          <p:nvPr/>
        </p:nvSpPr>
        <p:spPr bwMode="auto">
          <a:xfrm>
            <a:off x="0" y="683871"/>
            <a:ext cx="9144000" cy="114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lnSpc>
                <a:spcPct val="90000"/>
              </a:lnSpc>
              <a:defRPr sz="4000" b="1"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3800" dirty="0"/>
              <a:t>Nubes críticas para los combatientes de incendios forestales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762000" y="1981200"/>
            <a:ext cx="7905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Cumulonimbus o nubes de tormenta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762000" y="2590800"/>
            <a:ext cx="299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Cirrostratus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762000" y="3200400"/>
            <a:ext cx="54716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4488" indent="-344488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Altocumulus castellanus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762000" y="3810000"/>
            <a:ext cx="46749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4488" indent="-344488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Altocumulus floccus</a:t>
            </a:r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762000" y="4419600"/>
            <a:ext cx="80909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4488" indent="-344488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Altocumulus </a:t>
            </a:r>
            <a:r>
              <a:rPr lang="es-MX" altLang="es-MX" sz="3200" b="1" dirty="0" err="1">
                <a:solidFill>
                  <a:schemeClr val="tx1"/>
                </a:solidFill>
                <a:latin typeface="Arial" charset="0"/>
              </a:rPr>
              <a:t>lenticularis</a:t>
            </a: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 permanentes</a:t>
            </a:r>
          </a:p>
        </p:txBody>
      </p:sp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762000" y="4953000"/>
            <a:ext cx="20588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4488" indent="-344488" eaLnBrk="1" hangingPunct="1">
              <a:buFontTx/>
              <a:buChar char="•"/>
            </a:pPr>
            <a:r>
              <a:rPr lang="es-MX" altLang="es-MX" sz="3200" b="1" dirty="0">
                <a:solidFill>
                  <a:schemeClr val="tx1"/>
                </a:solidFill>
                <a:latin typeface="Arial" charset="0"/>
              </a:rPr>
              <a:t>Stratus.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/>
      <p:bldP spid="82951" grpId="0"/>
      <p:bldP spid="82952" grpId="0"/>
      <p:bldP spid="82953" grpId="0"/>
      <p:bldP spid="82954" grpId="0"/>
      <p:bldP spid="8295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88067" name="Picture 4" descr="group 3 slide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838200"/>
            <a:ext cx="792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8" name="Text Box 5"/>
          <p:cNvSpPr txBox="1">
            <a:spLocks noChangeArrowheads="1"/>
          </p:cNvSpPr>
          <p:nvPr/>
        </p:nvSpPr>
        <p:spPr bwMode="auto">
          <a:xfrm>
            <a:off x="2514600" y="152400"/>
            <a:ext cx="4183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Cumulonimbus (</a:t>
            </a:r>
            <a:r>
              <a:rPr lang="en-US" altLang="es-MX" dirty="0" err="1">
                <a:solidFill>
                  <a:srgbClr val="FFFF99"/>
                </a:solidFill>
                <a:latin typeface="Tahoma" pitchFamily="34" charset="0"/>
              </a:rPr>
              <a:t>Cb</a:t>
            </a:r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)</a:t>
            </a:r>
          </a:p>
        </p:txBody>
      </p:sp>
      <p:pic>
        <p:nvPicPr>
          <p:cNvPr id="88069" name="Picture 7" descr="S290_U6_sld127_Cumulonimb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962400"/>
            <a:ext cx="20002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91E74A38-C7E3-4E01-BF1C-D5FA91E4F938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127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90115" name="Picture 5" descr="group 3 slide 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14400"/>
            <a:ext cx="8001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Text Box 6"/>
          <p:cNvSpPr txBox="1">
            <a:spLocks noChangeArrowheads="1"/>
          </p:cNvSpPr>
          <p:nvPr/>
        </p:nvSpPr>
        <p:spPr bwMode="auto">
          <a:xfrm>
            <a:off x="2760663" y="152400"/>
            <a:ext cx="3487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Cirrostratus (Cs)</a:t>
            </a:r>
          </a:p>
        </p:txBody>
      </p:sp>
      <p:pic>
        <p:nvPicPr>
          <p:cNvPr id="90117" name="Picture 7" descr="S290_U6_128_Cirrostratu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914400"/>
            <a:ext cx="341947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8" descr="S290_U6_128_cirrostratu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14400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F121E010-07D4-4A74-832A-6BBBC1D946A9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128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92163" name="Text Box 5"/>
          <p:cNvSpPr txBox="1">
            <a:spLocks noChangeArrowheads="1"/>
          </p:cNvSpPr>
          <p:nvPr/>
        </p:nvSpPr>
        <p:spPr bwMode="auto">
          <a:xfrm>
            <a:off x="1219200" y="349250"/>
            <a:ext cx="673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Altocumulus</a:t>
            </a:r>
            <a:r>
              <a:rPr lang="en-US" altLang="es-MX" sz="3200" dirty="0">
                <a:solidFill>
                  <a:srgbClr val="FFFF99"/>
                </a:solidFill>
                <a:latin typeface="Tahoma" pitchFamily="34" charset="0"/>
              </a:rPr>
              <a:t> c</a:t>
            </a:r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astellanus (Accas)</a:t>
            </a:r>
          </a:p>
        </p:txBody>
      </p:sp>
      <p:pic>
        <p:nvPicPr>
          <p:cNvPr id="92164" name="Picture 7" descr="S290_U6_129_altocumuluscastellanus"/>
          <p:cNvPicPr>
            <a:picLocks noChangeAspect="1" noChangeArrowheads="1"/>
          </p:cNvPicPr>
          <p:nvPr/>
        </p:nvPicPr>
        <p:blipFill>
          <a:blip r:embed="rId3" cstate="print"/>
          <a:srcRect b="3578"/>
          <a:stretch>
            <a:fillRect/>
          </a:stretch>
        </p:blipFill>
        <p:spPr bwMode="auto">
          <a:xfrm>
            <a:off x="762000" y="1295400"/>
            <a:ext cx="762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C23315E8-78AC-4B7A-9547-3DFB0CB0F996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129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6"/>
          <p:cNvSpPr txBox="1">
            <a:spLocks noChangeArrowheads="1"/>
          </p:cNvSpPr>
          <p:nvPr/>
        </p:nvSpPr>
        <p:spPr bwMode="auto">
          <a:xfrm>
            <a:off x="0" y="34925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b="1">
                <a:solidFill>
                  <a:srgbClr val="000066"/>
                </a:solidFill>
                <a:latin typeface="Arial" charset="0"/>
              </a:rPr>
              <a:t>Ascenso frontal</a:t>
            </a:r>
          </a:p>
        </p:txBody>
      </p:sp>
      <p:pic>
        <p:nvPicPr>
          <p:cNvPr id="2150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7932" y="990600"/>
            <a:ext cx="548013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685800" y="5530850"/>
            <a:ext cx="4786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solidFill>
                  <a:srgbClr val="FFFF00"/>
                </a:solidFill>
                <a:latin typeface="Arial" charset="0"/>
              </a:rPr>
              <a:t>Convergencia de masas de aire</a:t>
            </a:r>
          </a:p>
        </p:txBody>
      </p:sp>
      <p:sp>
        <p:nvSpPr>
          <p:cNvPr id="21509" name="Text Box 11"/>
          <p:cNvSpPr txBox="1">
            <a:spLocks noChangeArrowheads="1"/>
          </p:cNvSpPr>
          <p:nvPr/>
        </p:nvSpPr>
        <p:spPr bwMode="auto">
          <a:xfrm>
            <a:off x="5768975" y="1076325"/>
            <a:ext cx="3352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>
                <a:solidFill>
                  <a:schemeClr val="tx1"/>
                </a:solidFill>
                <a:latin typeface="Arial" charset="0"/>
              </a:rPr>
              <a:t>Cuando dos masas de aire </a:t>
            </a:r>
            <a:r>
              <a:rPr lang="es-MX" altLang="es-MX" sz="2400" b="1" u="sng" dirty="0">
                <a:solidFill>
                  <a:schemeClr val="tx1"/>
                </a:solidFill>
                <a:latin typeface="Arial" charset="0"/>
              </a:rPr>
              <a:t>convergen</a:t>
            </a:r>
            <a:r>
              <a:rPr lang="es-MX" altLang="es-MX" sz="2400" b="1" dirty="0">
                <a:solidFill>
                  <a:schemeClr val="tx1"/>
                </a:solidFill>
                <a:latin typeface="Arial" charset="0"/>
              </a:rPr>
              <a:t>, la masa de aire más ligera y más caliente es forzada hacia arriba y sobre la otra masa de aire.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5791200" y="3581400"/>
            <a:ext cx="3352800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>
                <a:solidFill>
                  <a:schemeClr val="tx1"/>
                </a:solidFill>
                <a:latin typeface="Arial" charset="0"/>
              </a:rPr>
              <a:t>La magnitud del ascenso depende de la profundidad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>
                <a:solidFill>
                  <a:schemeClr val="tx1"/>
                </a:solidFill>
                <a:latin typeface="Arial" charset="0"/>
              </a:rPr>
              <a:t>y velocidad de la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400" b="1" dirty="0">
                <a:solidFill>
                  <a:schemeClr val="tx1"/>
                </a:solidFill>
                <a:latin typeface="Arial" charset="0"/>
              </a:rPr>
              <a:t>masa de aire que  avanza y de lo inestable sea la masa de aire.</a:t>
            </a:r>
          </a:p>
        </p:txBody>
      </p:sp>
      <p:sp>
        <p:nvSpPr>
          <p:cNvPr id="53261" name="AutoShape 13"/>
          <p:cNvSpPr>
            <a:spLocks noChangeArrowheads="1"/>
          </p:cNvSpPr>
          <p:nvPr/>
        </p:nvSpPr>
        <p:spPr bwMode="auto">
          <a:xfrm rot="2021302">
            <a:off x="914400" y="3505200"/>
            <a:ext cx="1524000" cy="304800"/>
          </a:xfrm>
          <a:custGeom>
            <a:avLst/>
            <a:gdLst>
              <a:gd name="T0" fmla="*/ 80645000 w 21600"/>
              <a:gd name="T1" fmla="*/ 0 h 21600"/>
              <a:gd name="T2" fmla="*/ 0 w 21600"/>
              <a:gd name="T3" fmla="*/ 2150533 h 21600"/>
              <a:gd name="T4" fmla="*/ 80645000 w 21600"/>
              <a:gd name="T5" fmla="*/ 4301067 h 21600"/>
              <a:gd name="T6" fmla="*/ 10752666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53262" name="AutoShape 14"/>
          <p:cNvSpPr>
            <a:spLocks noChangeArrowheads="1"/>
          </p:cNvSpPr>
          <p:nvPr/>
        </p:nvSpPr>
        <p:spPr bwMode="auto">
          <a:xfrm rot="-8958773">
            <a:off x="1143000" y="2971800"/>
            <a:ext cx="1524000" cy="304800"/>
          </a:xfrm>
          <a:custGeom>
            <a:avLst/>
            <a:gdLst>
              <a:gd name="T0" fmla="*/ 80645000 w 21600"/>
              <a:gd name="T1" fmla="*/ 0 h 21600"/>
              <a:gd name="T2" fmla="*/ 0 w 21600"/>
              <a:gd name="T3" fmla="*/ 2150533 h 21600"/>
              <a:gd name="T4" fmla="*/ 80645000 w 21600"/>
              <a:gd name="T5" fmla="*/ 4301067 h 21600"/>
              <a:gd name="T6" fmla="*/ 10752666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3" name="Rectángulo: esquinas redondeadas 2"/>
          <p:cNvSpPr/>
          <p:nvPr/>
        </p:nvSpPr>
        <p:spPr bwMode="auto">
          <a:xfrm>
            <a:off x="1600200" y="1447800"/>
            <a:ext cx="1676400" cy="76041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/>
          <a:lstStyle/>
          <a:p>
            <a:pPr eaLnBrk="1" hangingPunct="1">
              <a:defRPr/>
            </a:pPr>
            <a:r>
              <a:rPr lang="es-MX" sz="1600" dirty="0"/>
              <a:t>Cumulus formándose</a:t>
            </a:r>
          </a:p>
          <a:p>
            <a:pPr eaLnBrk="1" hangingPunct="1">
              <a:defRPr/>
            </a:pPr>
            <a:r>
              <a:rPr lang="es-MX" sz="1600" dirty="0"/>
              <a:t>delante del frente frio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191000" y="3505200"/>
            <a:ext cx="1611339" cy="61555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b="1" dirty="0">
                <a:solidFill>
                  <a:schemeClr val="tx1"/>
                </a:solidFill>
              </a:rPr>
              <a:t>Movimiento</a:t>
            </a:r>
          </a:p>
          <a:p>
            <a:pPr algn="ctr" eaLnBrk="1" hangingPunct="1">
              <a:defRPr/>
            </a:pPr>
            <a:r>
              <a:rPr lang="es-MX" sz="1400" b="1" dirty="0">
                <a:solidFill>
                  <a:schemeClr val="tx1"/>
                </a:solidFill>
              </a:rPr>
              <a:t>de </a:t>
            </a:r>
            <a:r>
              <a:rPr lang="es-MX" sz="2000" b="1" dirty="0">
                <a:solidFill>
                  <a:srgbClr val="660033"/>
                </a:solidFill>
              </a:rPr>
              <a:t>aire caliente</a:t>
            </a:r>
            <a:endParaRPr lang="es-MX" sz="1800" b="1" dirty="0">
              <a:solidFill>
                <a:srgbClr val="660033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71391" y="4116388"/>
            <a:ext cx="1167307" cy="61555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400" b="1" dirty="0">
                <a:solidFill>
                  <a:schemeClr val="tx1"/>
                </a:solidFill>
              </a:rPr>
              <a:t>Movimiento</a:t>
            </a:r>
          </a:p>
          <a:p>
            <a:pPr algn="ctr" eaLnBrk="1" hangingPunct="1">
              <a:defRPr/>
            </a:pPr>
            <a:r>
              <a:rPr lang="es-MX" sz="1400" b="1" dirty="0">
                <a:solidFill>
                  <a:schemeClr val="tx1"/>
                </a:solidFill>
              </a:rPr>
              <a:t>de </a:t>
            </a:r>
            <a:r>
              <a:rPr lang="es-MX" sz="2000" b="1" dirty="0">
                <a:solidFill>
                  <a:schemeClr val="accent2"/>
                </a:solidFill>
              </a:rPr>
              <a:t>aire frío</a:t>
            </a:r>
            <a:endParaRPr lang="es-MX" sz="1400" b="1" dirty="0">
              <a:solidFill>
                <a:schemeClr val="accent2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7200" y="4648200"/>
            <a:ext cx="12652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b="1" dirty="0"/>
              <a:t>Espesa nube </a:t>
            </a:r>
          </a:p>
          <a:p>
            <a:pPr algn="ctr" eaLnBrk="1" hangingPunct="1">
              <a:defRPr/>
            </a:pPr>
            <a:r>
              <a:rPr lang="es-MX" sz="1600" b="1" dirty="0"/>
              <a:t>de polvo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/>
      <p:bldP spid="53260" grpId="0"/>
      <p:bldP spid="53261" grpId="0" animBg="1"/>
      <p:bldP spid="5326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94211" name="Text Box 6"/>
          <p:cNvSpPr txBox="1">
            <a:spLocks noChangeArrowheads="1"/>
          </p:cNvSpPr>
          <p:nvPr/>
        </p:nvSpPr>
        <p:spPr bwMode="auto">
          <a:xfrm>
            <a:off x="1933575" y="120650"/>
            <a:ext cx="5229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Altocumulus floccus (Ac)</a:t>
            </a:r>
          </a:p>
        </p:txBody>
      </p:sp>
      <p:pic>
        <p:nvPicPr>
          <p:cNvPr id="94212" name="Picture 7" descr="group 3 slide 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60425"/>
            <a:ext cx="83058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0593AB6E-212D-4B1B-AC16-6133ED33EED7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130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sp>
        <p:nvSpPr>
          <p:cNvPr id="96259" name="Text Box 6"/>
          <p:cNvSpPr txBox="1">
            <a:spLocks noChangeArrowheads="1"/>
          </p:cNvSpPr>
          <p:nvPr/>
        </p:nvSpPr>
        <p:spPr bwMode="auto">
          <a:xfrm>
            <a:off x="2907952" y="76200"/>
            <a:ext cx="3650358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dirty="0">
                <a:solidFill>
                  <a:srgbClr val="FFFF99"/>
                </a:solidFill>
                <a:latin typeface="Tahoma" pitchFamily="34" charset="0"/>
              </a:rPr>
              <a:t>Altocumulus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dirty="0" err="1">
                <a:solidFill>
                  <a:srgbClr val="FFFF99"/>
                </a:solidFill>
                <a:latin typeface="Tahoma" pitchFamily="34" charset="0"/>
              </a:rPr>
              <a:t>lenticularis</a:t>
            </a:r>
            <a:r>
              <a:rPr lang="es-MX" altLang="es-MX" dirty="0">
                <a:solidFill>
                  <a:srgbClr val="FFFF99"/>
                </a:solidFill>
                <a:latin typeface="Tahoma" pitchFamily="34" charset="0"/>
              </a:rPr>
              <a:t> (</a:t>
            </a:r>
            <a:r>
              <a:rPr lang="es-MX" altLang="es-MX" dirty="0" err="1">
                <a:solidFill>
                  <a:srgbClr val="FFFF99"/>
                </a:solidFill>
                <a:latin typeface="Tahoma" pitchFamily="34" charset="0"/>
              </a:rPr>
              <a:t>Acsl</a:t>
            </a:r>
            <a:r>
              <a:rPr lang="es-MX" altLang="es-MX" dirty="0">
                <a:solidFill>
                  <a:srgbClr val="FFFF99"/>
                </a:solidFill>
                <a:latin typeface="Tahoma" pitchFamily="34" charset="0"/>
              </a:rPr>
              <a:t>)</a:t>
            </a:r>
          </a:p>
        </p:txBody>
      </p:sp>
      <p:pic>
        <p:nvPicPr>
          <p:cNvPr id="96260" name="Picture 8" descr="group 3 slide 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83820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2362200" y="2971800"/>
            <a:ext cx="23887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solidFill>
                  <a:srgbClr val="FDFBC9"/>
                </a:solidFill>
                <a:latin typeface="Arial" charset="0"/>
              </a:rPr>
              <a:t>Nubes de onda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3886200" y="4800600"/>
            <a:ext cx="23887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solidFill>
                  <a:srgbClr val="FDFBC9"/>
                </a:solidFill>
                <a:latin typeface="Arial" charset="0"/>
              </a:rPr>
              <a:t>Nubes de onda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6019800" y="5410200"/>
            <a:ext cx="23887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 dirty="0">
                <a:solidFill>
                  <a:srgbClr val="FDFBC9"/>
                </a:solidFill>
                <a:latin typeface="Arial" charset="0"/>
              </a:rPr>
              <a:t>Nubes de onda</a:t>
            </a: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DC8D2C80-23C4-4CFF-86A4-EA044D32E6F4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131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98307" name="Picture 5" descr="group 3 slide 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7620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8" name="Text Box 6"/>
          <p:cNvSpPr txBox="1">
            <a:spLocks noChangeArrowheads="1"/>
          </p:cNvSpPr>
          <p:nvPr/>
        </p:nvSpPr>
        <p:spPr bwMode="auto">
          <a:xfrm>
            <a:off x="3276600" y="76200"/>
            <a:ext cx="2506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n-US" altLang="es-MX" dirty="0">
                <a:solidFill>
                  <a:srgbClr val="FFFF99"/>
                </a:solidFill>
                <a:latin typeface="Tahoma" pitchFamily="34" charset="0"/>
              </a:rPr>
              <a:t>Stratus (St)</a:t>
            </a:r>
          </a:p>
        </p:txBody>
      </p:sp>
      <p:sp>
        <p:nvSpPr>
          <p:cNvPr id="98309" name="Text Box 7"/>
          <p:cNvSpPr txBox="1">
            <a:spLocks noChangeArrowheads="1"/>
          </p:cNvSpPr>
          <p:nvPr/>
        </p:nvSpPr>
        <p:spPr bwMode="auto">
          <a:xfrm>
            <a:off x="1676400" y="6019800"/>
            <a:ext cx="63882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400" b="1">
                <a:latin typeface="Arial" charset="0"/>
              </a:rPr>
              <a:t>(Niebla – Stratus en contacto con el suelo)</a:t>
            </a:r>
          </a:p>
        </p:txBody>
      </p:sp>
      <p:sp>
        <p:nvSpPr>
          <p:cNvPr id="98310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120A0EC7-ECC0-48EA-91CD-4EF6DF7BF000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132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</p:spTree>
  </p:cSld>
  <p:clrMapOvr>
    <a:masterClrMapping/>
  </p:clrMapOvr>
  <p:transition>
    <p:dissolv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6"/>
          <p:cNvSpPr txBox="1">
            <a:spLocks noChangeArrowheads="1"/>
          </p:cNvSpPr>
          <p:nvPr/>
        </p:nvSpPr>
        <p:spPr bwMode="auto">
          <a:xfrm>
            <a:off x="0" y="220980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  <a:latin typeface="Arial" charset="0"/>
              </a:rPr>
              <a:t>EJERCICIO 9</a:t>
            </a:r>
          </a:p>
          <a:p>
            <a:pPr algn="ctr" eaLnBrk="1" hangingPunct="1">
              <a:lnSpc>
                <a:spcPct val="50000"/>
              </a:lnSpc>
            </a:pPr>
            <a:endParaRPr lang="es-MX" altLang="es-MX" sz="4000" b="1" dirty="0">
              <a:solidFill>
                <a:srgbClr val="000066"/>
              </a:solidFill>
              <a:latin typeface="Arial" charset="0"/>
            </a:endParaRPr>
          </a:p>
          <a:p>
            <a:pPr algn="ctr" eaLnBrk="1" hangingPunct="1"/>
            <a:r>
              <a:rPr lang="es-MX" altLang="es-MX" b="1" dirty="0">
                <a:solidFill>
                  <a:schemeClr val="tx1"/>
                </a:solidFill>
                <a:latin typeface="Arial" charset="0"/>
              </a:rPr>
              <a:t>Tipo de nubes y descripciones</a:t>
            </a:r>
          </a:p>
        </p:txBody>
      </p:sp>
    </p:spTree>
  </p:cSld>
  <p:clrMapOvr>
    <a:masterClrMapping/>
  </p:clrMapOvr>
  <p:transition>
    <p:dissolv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4"/>
          <p:cNvSpPr txBox="1">
            <a:spLocks noChangeArrowheads="1"/>
          </p:cNvSpPr>
          <p:nvPr/>
        </p:nvSpPr>
        <p:spPr bwMode="auto">
          <a:xfrm>
            <a:off x="1219200" y="533400"/>
            <a:ext cx="6921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000" dirty="0">
                <a:solidFill>
                  <a:srgbClr val="000066"/>
                </a:solidFill>
                <a:latin typeface="Arial Black" pitchFamily="34" charset="0"/>
              </a:rPr>
              <a:t>Objetivos de la unidad 6</a:t>
            </a:r>
          </a:p>
        </p:txBody>
      </p:sp>
      <p:sp>
        <p:nvSpPr>
          <p:cNvPr id="2" name="Rectangle 20">
            <a:extLst>
              <a:ext uri="{FF2B5EF4-FFF2-40B4-BE49-F238E27FC236}">
                <a16:creationId xmlns:a16="http://schemas.microsoft.com/office/drawing/2014/main" id="{C0A62258-2A38-4DAA-9420-2C1B5B58D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524000"/>
            <a:ext cx="8382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la relación entre presión atmosférica, temperatura, densidad y volumen.</a:t>
            </a:r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el gradiente térmico y la estabilidad, y los diferentes gradientes térmicos usados para determinar la estabilidad de la atmósfera.</a:t>
            </a:r>
          </a:p>
          <a:p>
            <a:pPr algn="just" eaLnBrk="1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Describir los efectos de la estabilidad atmosférica en el comportamiento de los incendios forestales.</a:t>
            </a:r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endParaRPr lang="es-MX" altLang="es-MX" sz="2400" b="1" dirty="0"/>
          </a:p>
          <a:p>
            <a:pPr algn="just" eaLnBrk="1" fontAlgn="b" hangingPunct="1">
              <a:buFont typeface="Verdana" panose="020B0604030504040204" pitchFamily="34" charset="0"/>
              <a:buAutoNum type="arabicPeriod"/>
            </a:pPr>
            <a:r>
              <a:rPr lang="es-MX" altLang="es-MX" sz="2400" b="1" dirty="0"/>
              <a:t>Nombrar cuatro tipos de inversiones térmicas y describir su influencia en el comportamiento de los incendios forestales, incluyendo el cinturón térmico.</a:t>
            </a:r>
          </a:p>
        </p:txBody>
      </p:sp>
    </p:spTree>
  </p:cSld>
  <p:clrMapOvr>
    <a:masterClrMapping/>
  </p:clrMapOvr>
  <p:transition>
    <p:dissolv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BCAD4C91-EF3B-4B62-985C-9DE5C2059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001083"/>
            <a:ext cx="80010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Nombrar y describir los cuatro procesos de ascenso que pueden producir tormentas.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Describir los elementos de una tormenta y sus tres etapas de desarrollo.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Utilizar indicadores visuales para describir la estabilidad de la atmósfera.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s-MX" altLang="es-MX" sz="2400" b="1" dirty="0"/>
              <a:t>Describa los cuatro principales grupos de nubes, e identificar las seis nubes más frecuentemente asociados con el comportamiento crítico de incendios forestales.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D357479A-5CDF-41AC-BB6D-03520E58B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33400"/>
            <a:ext cx="6921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4000" dirty="0">
                <a:solidFill>
                  <a:srgbClr val="000066"/>
                </a:solidFill>
                <a:latin typeface="Arial Black" pitchFamily="34" charset="0"/>
              </a:rPr>
              <a:t>Objetivos de la unidad 6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altLang="es-MX" sz="2400" b="1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es-MX" altLang="es-MX" sz="3200" b="1">
                <a:solidFill>
                  <a:srgbClr val="000066"/>
                </a:solidFill>
              </a:rPr>
              <a:t>Convergencia sobre las crestas de las montañas </a:t>
            </a: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1426" y="914400"/>
            <a:ext cx="5854147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9"/>
          <p:cNvSpPr txBox="1">
            <a:spLocks noChangeArrowheads="1"/>
          </p:cNvSpPr>
          <p:nvPr/>
        </p:nvSpPr>
        <p:spPr bwMode="auto">
          <a:xfrm>
            <a:off x="6096000" y="1371600"/>
            <a:ext cx="3048000" cy="513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lnSpc>
                <a:spcPct val="90000"/>
              </a:lnSpc>
              <a:defRPr sz="2800" b="1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2600" dirty="0"/>
              <a:t>Ocurre durante el día sobre las crestas de las montañas a medida que los vientos conducidos térmicamente o por calor en laderas opuestas se unen.</a:t>
            </a:r>
          </a:p>
          <a:p>
            <a:endParaRPr lang="es-MX" altLang="es-MX" sz="2600" dirty="0"/>
          </a:p>
          <a:p>
            <a:r>
              <a:rPr lang="es-MX" altLang="es-MX" sz="2600" dirty="0"/>
              <a:t>Las nubes convectivas</a:t>
            </a:r>
          </a:p>
          <a:p>
            <a:r>
              <a:rPr lang="es-MX" altLang="es-MX" sz="2600" dirty="0"/>
              <a:t>son un indicador de que esto está ocurriendo.</a:t>
            </a: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3962400" y="1066800"/>
            <a:ext cx="2057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1800" b="1" dirty="0">
                <a:solidFill>
                  <a:srgbClr val="FF0000"/>
                </a:solidFill>
              </a:rPr>
              <a:t>Las nubes producidas por  este ascenso son normalmente</a:t>
            </a:r>
          </a:p>
          <a:p>
            <a:pPr algn="ctr" eaLnBrk="1" hangingPunct="1"/>
            <a:r>
              <a:rPr lang="es-MX" altLang="es-MX" sz="1800" b="1" dirty="0">
                <a:solidFill>
                  <a:srgbClr val="FF0000"/>
                </a:solidFill>
              </a:rPr>
              <a:t>altas y de tipo Cumulo desarrollada verticalmente</a:t>
            </a:r>
          </a:p>
        </p:txBody>
      </p:sp>
      <p:sp>
        <p:nvSpPr>
          <p:cNvPr id="23558" name="CuadroTexto 1"/>
          <p:cNvSpPr txBox="1">
            <a:spLocks noChangeArrowheads="1"/>
          </p:cNvSpPr>
          <p:nvPr/>
        </p:nvSpPr>
        <p:spPr bwMode="auto">
          <a:xfrm>
            <a:off x="406401" y="2133600"/>
            <a:ext cx="1920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/>
            <a:r>
              <a:rPr lang="es-MX" altLang="es-MX" sz="2000" b="1" dirty="0">
                <a:solidFill>
                  <a:srgbClr val="FF0000"/>
                </a:solidFill>
              </a:rPr>
              <a:t>Vientos de ladera</a:t>
            </a:r>
          </a:p>
          <a:p>
            <a:pPr algn="r" eaLnBrk="1" hangingPunct="1"/>
            <a:r>
              <a:rPr lang="es-MX" altLang="es-MX" sz="2000" b="1" dirty="0">
                <a:solidFill>
                  <a:srgbClr val="FF0000"/>
                </a:solidFill>
              </a:rPr>
              <a:t>convergiendo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0" y="381000"/>
            <a:ext cx="9144000" cy="78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3200" b="1"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lnSpc>
                <a:spcPct val="70000"/>
              </a:lnSpc>
            </a:pPr>
            <a:r>
              <a:rPr lang="es-MX" altLang="es-MX" dirty="0"/>
              <a:t>Ascenso por corriente en chorro</a:t>
            </a:r>
          </a:p>
          <a:p>
            <a:pPr>
              <a:lnSpc>
                <a:spcPct val="70000"/>
              </a:lnSpc>
            </a:pPr>
            <a:r>
              <a:rPr lang="es-MX" altLang="es-MX" sz="2800" dirty="0"/>
              <a:t>¿Qué es una corriente en chorro?</a:t>
            </a:r>
            <a:r>
              <a:rPr lang="es-MX" altLang="es-MX" dirty="0"/>
              <a:t> </a:t>
            </a:r>
          </a:p>
        </p:txBody>
      </p:sp>
      <p:sp>
        <p:nvSpPr>
          <p:cNvPr id="401412" name="Text Box 4"/>
          <p:cNvSpPr txBox="1">
            <a:spLocks noChangeArrowheads="1"/>
          </p:cNvSpPr>
          <p:nvPr/>
        </p:nvSpPr>
        <p:spPr bwMode="auto">
          <a:xfrm>
            <a:off x="5715000" y="1295400"/>
            <a:ext cx="3429000" cy="1685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lnSpc>
                <a:spcPct val="90000"/>
              </a:lnSpc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2300" dirty="0"/>
              <a:t>Es simplemente un rio de aire moviéndose rápidamente, más a menudo a grandes altitudes.  </a:t>
            </a:r>
          </a:p>
        </p:txBody>
      </p:sp>
      <p:sp>
        <p:nvSpPr>
          <p:cNvPr id="401414" name="Text Box 6"/>
          <p:cNvSpPr txBox="1">
            <a:spLocks noChangeArrowheads="1"/>
          </p:cNvSpPr>
          <p:nvPr/>
        </p:nvSpPr>
        <p:spPr bwMode="auto">
          <a:xfrm>
            <a:off x="381000" y="5562600"/>
            <a:ext cx="8610600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lnSpc>
                <a:spcPct val="80000"/>
              </a:lnSpc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2300" dirty="0"/>
              <a:t>Es el cambio en velocidad y dirección del viento, o la cizalla del viento que es en gran medida responsable de producir el ascenso del aire asociado con la corriente en chorro.</a:t>
            </a:r>
          </a:p>
        </p:txBody>
      </p:sp>
      <p:sp>
        <p:nvSpPr>
          <p:cNvPr id="401415" name="Text Box 7"/>
          <p:cNvSpPr txBox="1">
            <a:spLocks noChangeArrowheads="1"/>
          </p:cNvSpPr>
          <p:nvPr/>
        </p:nvSpPr>
        <p:spPr bwMode="auto">
          <a:xfrm>
            <a:off x="5715000" y="3200400"/>
            <a:ext cx="3429000" cy="20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lnSpc>
                <a:spcPct val="90000"/>
              </a:lnSpc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sz="2300" dirty="0"/>
              <a:t>Varía en velocidad y dirección al rodear la parte superior de las crestas de alta presión y los canales de baja presión.  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EEE868F3-6477-41D6-9A4C-A0C4AAAE3B69}"/>
              </a:ext>
            </a:extLst>
          </p:cNvPr>
          <p:cNvGrpSpPr/>
          <p:nvPr/>
        </p:nvGrpSpPr>
        <p:grpSpPr>
          <a:xfrm>
            <a:off x="382320" y="1066800"/>
            <a:ext cx="5339760" cy="4467600"/>
            <a:chOff x="382320" y="1066800"/>
            <a:chExt cx="5339760" cy="4467600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0373E815-154A-4DB9-AC99-9F7A477AEDD4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2320" y="1066800"/>
              <a:ext cx="5339760" cy="4467600"/>
            </a:xfrm>
            <a:prstGeom prst="rect">
              <a:avLst/>
            </a:prstGeom>
          </p:spPr>
        </p:pic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2BB8E764-AB15-4C3C-B6EE-3ED251D4777C}"/>
                </a:ext>
              </a:extLst>
            </p:cNvPr>
            <p:cNvGrpSpPr/>
            <p:nvPr/>
          </p:nvGrpSpPr>
          <p:grpSpPr>
            <a:xfrm>
              <a:off x="731838" y="1590675"/>
              <a:ext cx="4754562" cy="2524125"/>
              <a:chOff x="731838" y="1590675"/>
              <a:chExt cx="4754562" cy="2524125"/>
            </a:xfrm>
          </p:grpSpPr>
          <p:sp>
            <p:nvSpPr>
              <p:cNvPr id="4" name="CuadroTexto 1">
                <a:extLst>
                  <a:ext uri="{FF2B5EF4-FFF2-40B4-BE49-F238E27FC236}">
                    <a16:creationId xmlns:a16="http://schemas.microsoft.com/office/drawing/2014/main" id="{CC1A6E69-08F5-4AD2-A0A9-1512610112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1039" y="2217003"/>
                <a:ext cx="1143262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lnSpc>
                    <a:spcPct val="80000"/>
                  </a:lnSpc>
                  <a:spcBef>
                    <a:spcPts val="0"/>
                  </a:spcBef>
                </a:pPr>
                <a:r>
                  <a:rPr lang="es-MX" altLang="es-MX" sz="2000" b="1" dirty="0">
                    <a:solidFill>
                      <a:srgbClr val="0000FF"/>
                    </a:solidFill>
                  </a:rPr>
                  <a:t>Cresta de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ts val="0"/>
                  </a:spcBef>
                </a:pPr>
                <a:r>
                  <a:rPr lang="es-MX" altLang="es-MX" sz="2000" b="1" dirty="0">
                    <a:solidFill>
                      <a:srgbClr val="0000FF"/>
                    </a:solidFill>
                  </a:rPr>
                  <a:t>alta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ts val="0"/>
                  </a:spcBef>
                </a:pPr>
                <a:r>
                  <a:rPr lang="es-MX" altLang="es-MX" sz="2000" b="1" dirty="0">
                    <a:solidFill>
                      <a:srgbClr val="0000FF"/>
                    </a:solidFill>
                  </a:rPr>
                  <a:t>presión</a:t>
                </a:r>
              </a:p>
            </p:txBody>
          </p:sp>
          <p:sp>
            <p:nvSpPr>
              <p:cNvPr id="6" name="CuadroTexto 1">
                <a:extLst>
                  <a:ext uri="{FF2B5EF4-FFF2-40B4-BE49-F238E27FC236}">
                    <a16:creationId xmlns:a16="http://schemas.microsoft.com/office/drawing/2014/main" id="{988BA530-C1F3-40AF-B435-8296FDDF47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9200" y="2895600"/>
                <a:ext cx="482645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 eaLnBrk="1" hangingPunct="1">
                  <a:spcBef>
                    <a:spcPts val="600"/>
                  </a:spcBef>
                </a:pPr>
                <a:r>
                  <a:rPr lang="es-MX" altLang="es-MX" sz="4000" b="1" dirty="0">
                    <a:solidFill>
                      <a:srgbClr val="0070C0"/>
                    </a:solidFill>
                  </a:rPr>
                  <a:t>A</a:t>
                </a:r>
              </a:p>
            </p:txBody>
          </p:sp>
          <p:sp>
            <p:nvSpPr>
              <p:cNvPr id="7" name="CuadroTexto 1">
                <a:extLst>
                  <a:ext uri="{FF2B5EF4-FFF2-40B4-BE49-F238E27FC236}">
                    <a16:creationId xmlns:a16="http://schemas.microsoft.com/office/drawing/2014/main" id="{A9655553-25A4-49B6-A35A-72D839D93E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3755" y="3406914"/>
                <a:ext cx="482645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 eaLnBrk="1" hangingPunct="1"/>
                <a:r>
                  <a:rPr lang="es-MX" altLang="es-MX" sz="4000" b="1" dirty="0">
                    <a:solidFill>
                      <a:srgbClr val="0070C0"/>
                    </a:solidFill>
                  </a:rPr>
                  <a:t>A</a:t>
                </a:r>
              </a:p>
            </p:txBody>
          </p:sp>
          <p:sp>
            <p:nvSpPr>
              <p:cNvPr id="8" name="CuadroTexto 1">
                <a:extLst>
                  <a:ext uri="{FF2B5EF4-FFF2-40B4-BE49-F238E27FC236}">
                    <a16:creationId xmlns:a16="http://schemas.microsoft.com/office/drawing/2014/main" id="{75AD0D24-731C-4D41-B6B8-F943D84D35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2734" y="2362200"/>
                <a:ext cx="482645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 eaLnBrk="1" hangingPunct="1"/>
                <a:r>
                  <a:rPr lang="es-MX" altLang="es-MX" sz="4000" b="1" dirty="0">
                    <a:solidFill>
                      <a:srgbClr val="FC0101"/>
                    </a:solidFill>
                  </a:rPr>
                  <a:t>B</a:t>
                </a:r>
              </a:p>
            </p:txBody>
          </p:sp>
          <p:sp>
            <p:nvSpPr>
              <p:cNvPr id="9" name="CuadroTexto 1">
                <a:extLst>
                  <a:ext uri="{FF2B5EF4-FFF2-40B4-BE49-F238E27FC236}">
                    <a16:creationId xmlns:a16="http://schemas.microsoft.com/office/drawing/2014/main" id="{3A872C3E-ABF1-4130-81E1-3876D10F63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19932" y="2915669"/>
                <a:ext cx="1059906" cy="549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lnSpc>
                    <a:spcPct val="60000"/>
                  </a:lnSpc>
                  <a:spcBef>
                    <a:spcPts val="600"/>
                  </a:spcBef>
                </a:pPr>
                <a:r>
                  <a:rPr lang="es-MX" altLang="es-MX" sz="2000" b="1" dirty="0">
                    <a:solidFill>
                      <a:srgbClr val="FD0100"/>
                    </a:solidFill>
                  </a:rPr>
                  <a:t>Canal de</a:t>
                </a:r>
              </a:p>
              <a:p>
                <a:pPr algn="ctr" eaLnBrk="1" hangingPunct="1">
                  <a:lnSpc>
                    <a:spcPct val="60000"/>
                  </a:lnSpc>
                  <a:spcBef>
                    <a:spcPts val="600"/>
                  </a:spcBef>
                </a:pPr>
                <a:r>
                  <a:rPr lang="es-MX" altLang="es-MX" sz="2000" b="1" dirty="0">
                    <a:solidFill>
                      <a:srgbClr val="FD0100"/>
                    </a:solidFill>
                  </a:rPr>
                  <a:t>baja</a:t>
                </a:r>
              </a:p>
            </p:txBody>
          </p:sp>
          <p:sp>
            <p:nvSpPr>
              <p:cNvPr id="10" name="CuadroTexto 1">
                <a:extLst>
                  <a:ext uri="{FF2B5EF4-FFF2-40B4-BE49-F238E27FC236}">
                    <a16:creationId xmlns:a16="http://schemas.microsoft.com/office/drawing/2014/main" id="{250C9499-8EDD-4547-9517-FD4BE1AE8F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4200" y="3505200"/>
                <a:ext cx="94288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1" hangingPunct="1">
                  <a:spcBef>
                    <a:spcPts val="600"/>
                  </a:spcBef>
                </a:pPr>
                <a:r>
                  <a:rPr lang="es-MX" altLang="es-MX" sz="2000" b="1" dirty="0">
                    <a:solidFill>
                      <a:srgbClr val="FD0100"/>
                    </a:solidFill>
                  </a:rPr>
                  <a:t>presión</a:t>
                </a:r>
              </a:p>
            </p:txBody>
          </p:sp>
          <p:sp>
            <p:nvSpPr>
              <p:cNvPr id="5" name="Freeform 10">
                <a:extLst>
                  <a:ext uri="{FF2B5EF4-FFF2-40B4-BE49-F238E27FC236}">
                    <a16:creationId xmlns:a16="http://schemas.microsoft.com/office/drawing/2014/main" id="{DBF47F56-2D4A-45DD-9EF3-79F47E52B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8" y="1590675"/>
                <a:ext cx="4316413" cy="1887538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322" y="0"/>
                  </a:cxn>
                  <a:cxn ang="0">
                    <a:pos x="564" y="23"/>
                  </a:cxn>
                  <a:cxn ang="0">
                    <a:pos x="668" y="58"/>
                  </a:cxn>
                  <a:cxn ang="0">
                    <a:pos x="703" y="69"/>
                  </a:cxn>
                  <a:cxn ang="0">
                    <a:pos x="737" y="92"/>
                  </a:cxn>
                  <a:cxn ang="0">
                    <a:pos x="760" y="127"/>
                  </a:cxn>
                  <a:cxn ang="0">
                    <a:pos x="829" y="150"/>
                  </a:cxn>
                  <a:cxn ang="0">
                    <a:pos x="898" y="196"/>
                  </a:cxn>
                  <a:cxn ang="0">
                    <a:pos x="944" y="254"/>
                  </a:cxn>
                  <a:cxn ang="0">
                    <a:pos x="1037" y="380"/>
                  </a:cxn>
                  <a:cxn ang="0">
                    <a:pos x="1060" y="415"/>
                  </a:cxn>
                  <a:cxn ang="0">
                    <a:pos x="1083" y="450"/>
                  </a:cxn>
                  <a:cxn ang="0">
                    <a:pos x="1140" y="588"/>
                  </a:cxn>
                  <a:cxn ang="0">
                    <a:pos x="1163" y="657"/>
                  </a:cxn>
                  <a:cxn ang="0">
                    <a:pos x="1255" y="795"/>
                  </a:cxn>
                  <a:cxn ang="0">
                    <a:pos x="1371" y="968"/>
                  </a:cxn>
                  <a:cxn ang="0">
                    <a:pos x="1417" y="1014"/>
                  </a:cxn>
                  <a:cxn ang="0">
                    <a:pos x="1440" y="1049"/>
                  </a:cxn>
                  <a:cxn ang="0">
                    <a:pos x="1543" y="1118"/>
                  </a:cxn>
                  <a:cxn ang="0">
                    <a:pos x="1567" y="1141"/>
                  </a:cxn>
                  <a:cxn ang="0">
                    <a:pos x="1762" y="1187"/>
                  </a:cxn>
                  <a:cxn ang="0">
                    <a:pos x="1970" y="1164"/>
                  </a:cxn>
                  <a:cxn ang="0">
                    <a:pos x="2039" y="1118"/>
                  </a:cxn>
                  <a:cxn ang="0">
                    <a:pos x="2073" y="1095"/>
                  </a:cxn>
                  <a:cxn ang="0">
                    <a:pos x="2096" y="1060"/>
                  </a:cxn>
                  <a:cxn ang="0">
                    <a:pos x="2131" y="1037"/>
                  </a:cxn>
                  <a:cxn ang="0">
                    <a:pos x="2200" y="933"/>
                  </a:cxn>
                  <a:cxn ang="0">
                    <a:pos x="2212" y="899"/>
                  </a:cxn>
                  <a:cxn ang="0">
                    <a:pos x="2258" y="830"/>
                  </a:cxn>
                  <a:cxn ang="0">
                    <a:pos x="2304" y="726"/>
                  </a:cxn>
                  <a:cxn ang="0">
                    <a:pos x="2419" y="484"/>
                  </a:cxn>
                  <a:cxn ang="0">
                    <a:pos x="2454" y="426"/>
                  </a:cxn>
                  <a:cxn ang="0">
                    <a:pos x="2592" y="300"/>
                  </a:cxn>
                  <a:cxn ang="0">
                    <a:pos x="2626" y="277"/>
                  </a:cxn>
                  <a:cxn ang="0">
                    <a:pos x="2695" y="254"/>
                  </a:cxn>
                  <a:cxn ang="0">
                    <a:pos x="2719" y="231"/>
                  </a:cxn>
                </a:cxnLst>
                <a:rect l="0" t="0" r="r" b="b"/>
                <a:pathLst>
                  <a:path w="2719" h="1189">
                    <a:moveTo>
                      <a:pt x="0" y="92"/>
                    </a:moveTo>
                    <a:cubicBezTo>
                      <a:pt x="120" y="12"/>
                      <a:pt x="175" y="12"/>
                      <a:pt x="322" y="0"/>
                    </a:cubicBezTo>
                    <a:cubicBezTo>
                      <a:pt x="385" y="4"/>
                      <a:pt x="490" y="3"/>
                      <a:pt x="564" y="23"/>
                    </a:cubicBezTo>
                    <a:cubicBezTo>
                      <a:pt x="585" y="29"/>
                      <a:pt x="640" y="49"/>
                      <a:pt x="668" y="58"/>
                    </a:cubicBezTo>
                    <a:cubicBezTo>
                      <a:pt x="680" y="62"/>
                      <a:pt x="703" y="69"/>
                      <a:pt x="703" y="69"/>
                    </a:cubicBezTo>
                    <a:cubicBezTo>
                      <a:pt x="714" y="77"/>
                      <a:pt x="727" y="82"/>
                      <a:pt x="737" y="92"/>
                    </a:cubicBezTo>
                    <a:cubicBezTo>
                      <a:pt x="747" y="102"/>
                      <a:pt x="749" y="118"/>
                      <a:pt x="760" y="127"/>
                    </a:cubicBezTo>
                    <a:cubicBezTo>
                      <a:pt x="779" y="142"/>
                      <a:pt x="808" y="138"/>
                      <a:pt x="829" y="150"/>
                    </a:cubicBezTo>
                    <a:cubicBezTo>
                      <a:pt x="853" y="164"/>
                      <a:pt x="898" y="196"/>
                      <a:pt x="898" y="196"/>
                    </a:cubicBezTo>
                    <a:cubicBezTo>
                      <a:pt x="921" y="264"/>
                      <a:pt x="892" y="202"/>
                      <a:pt x="944" y="254"/>
                    </a:cubicBezTo>
                    <a:cubicBezTo>
                      <a:pt x="978" y="288"/>
                      <a:pt x="1012" y="342"/>
                      <a:pt x="1037" y="380"/>
                    </a:cubicBezTo>
                    <a:cubicBezTo>
                      <a:pt x="1045" y="392"/>
                      <a:pt x="1052" y="403"/>
                      <a:pt x="1060" y="415"/>
                    </a:cubicBezTo>
                    <a:cubicBezTo>
                      <a:pt x="1068" y="427"/>
                      <a:pt x="1083" y="450"/>
                      <a:pt x="1083" y="450"/>
                    </a:cubicBezTo>
                    <a:cubicBezTo>
                      <a:pt x="1102" y="506"/>
                      <a:pt x="1115" y="539"/>
                      <a:pt x="1140" y="588"/>
                    </a:cubicBezTo>
                    <a:cubicBezTo>
                      <a:pt x="1151" y="610"/>
                      <a:pt x="1151" y="636"/>
                      <a:pt x="1163" y="657"/>
                    </a:cubicBezTo>
                    <a:cubicBezTo>
                      <a:pt x="1185" y="696"/>
                      <a:pt x="1240" y="750"/>
                      <a:pt x="1255" y="795"/>
                    </a:cubicBezTo>
                    <a:cubicBezTo>
                      <a:pt x="1278" y="862"/>
                      <a:pt x="1321" y="918"/>
                      <a:pt x="1371" y="968"/>
                    </a:cubicBezTo>
                    <a:cubicBezTo>
                      <a:pt x="1395" y="1042"/>
                      <a:pt x="1361" y="969"/>
                      <a:pt x="1417" y="1014"/>
                    </a:cubicBezTo>
                    <a:cubicBezTo>
                      <a:pt x="1428" y="1023"/>
                      <a:pt x="1430" y="1040"/>
                      <a:pt x="1440" y="1049"/>
                    </a:cubicBezTo>
                    <a:cubicBezTo>
                      <a:pt x="1471" y="1076"/>
                      <a:pt x="1509" y="1095"/>
                      <a:pt x="1543" y="1118"/>
                    </a:cubicBezTo>
                    <a:cubicBezTo>
                      <a:pt x="1552" y="1124"/>
                      <a:pt x="1557" y="1135"/>
                      <a:pt x="1567" y="1141"/>
                    </a:cubicBezTo>
                    <a:cubicBezTo>
                      <a:pt x="1622" y="1173"/>
                      <a:pt x="1701" y="1171"/>
                      <a:pt x="1762" y="1187"/>
                    </a:cubicBezTo>
                    <a:cubicBezTo>
                      <a:pt x="1831" y="1180"/>
                      <a:pt x="1905" y="1189"/>
                      <a:pt x="1970" y="1164"/>
                    </a:cubicBezTo>
                    <a:cubicBezTo>
                      <a:pt x="1996" y="1154"/>
                      <a:pt x="2016" y="1133"/>
                      <a:pt x="2039" y="1118"/>
                    </a:cubicBezTo>
                    <a:cubicBezTo>
                      <a:pt x="2050" y="1110"/>
                      <a:pt x="2073" y="1095"/>
                      <a:pt x="2073" y="1095"/>
                    </a:cubicBezTo>
                    <a:cubicBezTo>
                      <a:pt x="2081" y="1083"/>
                      <a:pt x="2086" y="1070"/>
                      <a:pt x="2096" y="1060"/>
                    </a:cubicBezTo>
                    <a:cubicBezTo>
                      <a:pt x="2106" y="1050"/>
                      <a:pt x="2122" y="1047"/>
                      <a:pt x="2131" y="1037"/>
                    </a:cubicBezTo>
                    <a:cubicBezTo>
                      <a:pt x="2134" y="1034"/>
                      <a:pt x="2187" y="952"/>
                      <a:pt x="2200" y="933"/>
                    </a:cubicBezTo>
                    <a:cubicBezTo>
                      <a:pt x="2207" y="923"/>
                      <a:pt x="2206" y="909"/>
                      <a:pt x="2212" y="899"/>
                    </a:cubicBezTo>
                    <a:cubicBezTo>
                      <a:pt x="2226" y="875"/>
                      <a:pt x="2258" y="830"/>
                      <a:pt x="2258" y="830"/>
                    </a:cubicBezTo>
                    <a:cubicBezTo>
                      <a:pt x="2270" y="790"/>
                      <a:pt x="2281" y="761"/>
                      <a:pt x="2304" y="726"/>
                    </a:cubicBezTo>
                    <a:cubicBezTo>
                      <a:pt x="2332" y="637"/>
                      <a:pt x="2367" y="562"/>
                      <a:pt x="2419" y="484"/>
                    </a:cubicBezTo>
                    <a:cubicBezTo>
                      <a:pt x="2481" y="392"/>
                      <a:pt x="2380" y="503"/>
                      <a:pt x="2454" y="426"/>
                    </a:cubicBezTo>
                    <a:cubicBezTo>
                      <a:pt x="2477" y="356"/>
                      <a:pt x="2524" y="321"/>
                      <a:pt x="2592" y="300"/>
                    </a:cubicBezTo>
                    <a:cubicBezTo>
                      <a:pt x="2603" y="292"/>
                      <a:pt x="2614" y="283"/>
                      <a:pt x="2626" y="277"/>
                    </a:cubicBezTo>
                    <a:cubicBezTo>
                      <a:pt x="2648" y="267"/>
                      <a:pt x="2695" y="254"/>
                      <a:pt x="2695" y="254"/>
                    </a:cubicBezTo>
                    <a:cubicBezTo>
                      <a:pt x="2703" y="246"/>
                      <a:pt x="2719" y="231"/>
                      <a:pt x="2719" y="231"/>
                    </a:cubicBezTo>
                  </a:path>
                </a:pathLst>
              </a:custGeom>
              <a:noFill/>
              <a:ln w="117475">
                <a:solidFill>
                  <a:srgbClr val="FF0000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EDE46488-CA81-4153-BF25-6894618CF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29200" y="1905000"/>
                <a:ext cx="304800" cy="76200"/>
              </a:xfrm>
              <a:prstGeom prst="line">
                <a:avLst/>
              </a:prstGeom>
              <a:noFill/>
              <a:ln w="155575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  <p:sp>
            <p:nvSpPr>
              <p:cNvPr id="12" name="Line 12">
                <a:extLst>
                  <a:ext uri="{FF2B5EF4-FFF2-40B4-BE49-F238E27FC236}">
                    <a16:creationId xmlns:a16="http://schemas.microsoft.com/office/drawing/2014/main" id="{A1FA806D-23B4-4C63-8A31-6F0698DD9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7200" y="2667000"/>
                <a:ext cx="152400" cy="304800"/>
              </a:xfrm>
              <a:prstGeom prst="line">
                <a:avLst/>
              </a:prstGeom>
              <a:noFill/>
              <a:ln w="149225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  <p:sp>
            <p:nvSpPr>
              <p:cNvPr id="14" name="Line 13">
                <a:extLst>
                  <a:ext uri="{FF2B5EF4-FFF2-40B4-BE49-F238E27FC236}">
                    <a16:creationId xmlns:a16="http://schemas.microsoft.com/office/drawing/2014/main" id="{2F94C0F6-E052-44EF-BB7D-2D168FBD5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9400" y="2971800"/>
                <a:ext cx="228600" cy="304800"/>
              </a:xfrm>
              <a:prstGeom prst="line">
                <a:avLst/>
              </a:prstGeom>
              <a:noFill/>
              <a:ln w="155575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  <p:sp>
            <p:nvSpPr>
              <p:cNvPr id="16" name="Line 14">
                <a:extLst>
                  <a:ext uri="{FF2B5EF4-FFF2-40B4-BE49-F238E27FC236}">
                    <a16:creationId xmlns:a16="http://schemas.microsoft.com/office/drawing/2014/main" id="{7C3BABC5-CD79-4665-9A17-2E5648FCA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57400" y="1905000"/>
                <a:ext cx="304800" cy="304800"/>
              </a:xfrm>
              <a:prstGeom prst="line">
                <a:avLst/>
              </a:prstGeom>
              <a:noFill/>
              <a:ln w="155575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  <p:sp>
            <p:nvSpPr>
              <p:cNvPr id="18" name="Line 15">
                <a:extLst>
                  <a:ext uri="{FF2B5EF4-FFF2-40B4-BE49-F238E27FC236}">
                    <a16:creationId xmlns:a16="http://schemas.microsoft.com/office/drawing/2014/main" id="{9323790E-30D1-44BD-B667-F4083B534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8200" y="1600200"/>
                <a:ext cx="381000" cy="76200"/>
              </a:xfrm>
              <a:prstGeom prst="line">
                <a:avLst/>
              </a:prstGeom>
              <a:noFill/>
              <a:ln w="155575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outerShdw dist="71842" dir="2700000" algn="ctr" rotWithShape="0">
                  <a:srgbClr val="0B0044"/>
                </a:outerShdw>
              </a:effectLst>
            </p:spPr>
            <p:txBody>
              <a:bodyPr/>
              <a:lstStyle/>
              <a:p>
                <a:pPr algn="l"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0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2" grpId="0"/>
      <p:bldP spid="401414" grpId="0"/>
      <p:bldP spid="4014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2765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766" y="152400"/>
            <a:ext cx="539546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2" name="AutoShape 10"/>
          <p:cNvSpPr>
            <a:spLocks noChangeArrowheads="1"/>
          </p:cNvSpPr>
          <p:nvPr/>
        </p:nvSpPr>
        <p:spPr bwMode="auto">
          <a:xfrm rot="-5400000">
            <a:off x="1752600" y="3505200"/>
            <a:ext cx="1295400" cy="228600"/>
          </a:xfrm>
          <a:custGeom>
            <a:avLst/>
            <a:gdLst>
              <a:gd name="T0" fmla="*/ 58266013 w 21600"/>
              <a:gd name="T1" fmla="*/ 0 h 21600"/>
              <a:gd name="T2" fmla="*/ 0 w 21600"/>
              <a:gd name="T3" fmla="*/ 1209675 h 21600"/>
              <a:gd name="T4" fmla="*/ 58266013 w 21600"/>
              <a:gd name="T5" fmla="*/ 2419350 h 21600"/>
              <a:gd name="T6" fmla="*/ 77688017 w 21600"/>
              <a:gd name="T7" fmla="*/ 12096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59403" name="AutoShape 11"/>
          <p:cNvSpPr>
            <a:spLocks noChangeArrowheads="1"/>
          </p:cNvSpPr>
          <p:nvPr/>
        </p:nvSpPr>
        <p:spPr bwMode="auto">
          <a:xfrm rot="-4350255">
            <a:off x="2182813" y="2401888"/>
            <a:ext cx="762000" cy="228600"/>
          </a:xfrm>
          <a:custGeom>
            <a:avLst/>
            <a:gdLst>
              <a:gd name="T0" fmla="*/ 20161250 w 21600"/>
              <a:gd name="T1" fmla="*/ 0 h 21600"/>
              <a:gd name="T2" fmla="*/ 0 w 21600"/>
              <a:gd name="T3" fmla="*/ 1209675 h 21600"/>
              <a:gd name="T4" fmla="*/ 20161250 w 21600"/>
              <a:gd name="T5" fmla="*/ 2419350 h 21600"/>
              <a:gd name="T6" fmla="*/ 26881667 w 21600"/>
              <a:gd name="T7" fmla="*/ 12096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59404" name="AutoShape 12"/>
          <p:cNvSpPr>
            <a:spLocks noChangeArrowheads="1"/>
          </p:cNvSpPr>
          <p:nvPr/>
        </p:nvSpPr>
        <p:spPr bwMode="auto">
          <a:xfrm rot="-2131238">
            <a:off x="2720975" y="1682750"/>
            <a:ext cx="762000" cy="228600"/>
          </a:xfrm>
          <a:custGeom>
            <a:avLst/>
            <a:gdLst>
              <a:gd name="T0" fmla="*/ 20161250 w 21600"/>
              <a:gd name="T1" fmla="*/ 0 h 21600"/>
              <a:gd name="T2" fmla="*/ 0 w 21600"/>
              <a:gd name="T3" fmla="*/ 1209675 h 21600"/>
              <a:gd name="T4" fmla="*/ 20161250 w 21600"/>
              <a:gd name="T5" fmla="*/ 2419350 h 21600"/>
              <a:gd name="T6" fmla="*/ 26881667 w 21600"/>
              <a:gd name="T7" fmla="*/ 12096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27655" name="Text Box 20"/>
          <p:cNvSpPr txBox="1">
            <a:spLocks noChangeArrowheads="1"/>
          </p:cNvSpPr>
          <p:nvPr/>
        </p:nvSpPr>
        <p:spPr bwMode="auto">
          <a:xfrm>
            <a:off x="5715000" y="1293813"/>
            <a:ext cx="3429000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600" dirty="0"/>
              <a:t>A medida que la corriente en chorro pasa por encima, la cizalla del viento produce divergencia (la dispersión horizontal de los vientos) y reduce la densidad del aire y la presión del aire en lo alto.</a:t>
            </a:r>
          </a:p>
        </p:txBody>
      </p:sp>
      <p:sp>
        <p:nvSpPr>
          <p:cNvPr id="59413" name="AutoShape 21"/>
          <p:cNvSpPr>
            <a:spLocks noChangeArrowheads="1"/>
          </p:cNvSpPr>
          <p:nvPr/>
        </p:nvSpPr>
        <p:spPr bwMode="auto">
          <a:xfrm rot="-4158677">
            <a:off x="3390900" y="4953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9414" name="AutoShape 22"/>
          <p:cNvSpPr>
            <a:spLocks noChangeArrowheads="1"/>
          </p:cNvSpPr>
          <p:nvPr/>
        </p:nvSpPr>
        <p:spPr bwMode="auto">
          <a:xfrm rot="-4158677">
            <a:off x="4381500" y="5715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9415" name="AutoShape 23"/>
          <p:cNvSpPr>
            <a:spLocks noChangeArrowheads="1"/>
          </p:cNvSpPr>
          <p:nvPr/>
        </p:nvSpPr>
        <p:spPr bwMode="auto">
          <a:xfrm rot="-479066">
            <a:off x="4800600" y="9906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9416" name="AutoShape 24"/>
          <p:cNvSpPr>
            <a:spLocks noChangeArrowheads="1"/>
          </p:cNvSpPr>
          <p:nvPr/>
        </p:nvSpPr>
        <p:spPr bwMode="auto">
          <a:xfrm rot="1530937">
            <a:off x="4419600" y="16002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9419" name="AutoShape 27"/>
          <p:cNvSpPr>
            <a:spLocks noChangeArrowheads="1"/>
          </p:cNvSpPr>
          <p:nvPr/>
        </p:nvSpPr>
        <p:spPr bwMode="auto">
          <a:xfrm rot="-1023307">
            <a:off x="3516313" y="987425"/>
            <a:ext cx="609600" cy="3048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30346410 h 21600"/>
              <a:gd name="T4" fmla="*/ 364156978 w 21600"/>
              <a:gd name="T5" fmla="*/ 60692834 h 21600"/>
              <a:gd name="T6" fmla="*/ 485542646 w 21600"/>
              <a:gd name="T7" fmla="*/ 3034641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2971800" y="1143000"/>
            <a:ext cx="2362200" cy="523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s-MX" altLang="es-MX" sz="2800" b="1">
                <a:latin typeface="Arial" charset="0"/>
              </a:rPr>
              <a:t>Baja Presión</a:t>
            </a:r>
          </a:p>
        </p:txBody>
      </p:sp>
      <p:sp>
        <p:nvSpPr>
          <p:cNvPr id="27663" name="Text Box 29"/>
          <p:cNvSpPr txBox="1">
            <a:spLocks noChangeArrowheads="1"/>
          </p:cNvSpPr>
          <p:nvPr/>
        </p:nvSpPr>
        <p:spPr bwMode="auto">
          <a:xfrm>
            <a:off x="5638800" y="76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3200" b="1">
                <a:solidFill>
                  <a:srgbClr val="FFFF00"/>
                </a:solidFill>
              </a:defRPr>
            </a:lvl1pPr>
          </a:lstStyle>
          <a:p>
            <a:r>
              <a:rPr lang="es-MX" altLang="es-MX" dirty="0"/>
              <a:t>Ascenso por corriente en chorro </a:t>
            </a: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5638800" y="4452938"/>
            <a:ext cx="35814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600" dirty="0"/>
              <a:t>Esta reducción de presión hace que el aire de los niveles inferiores  ascienda y llene el "vacío" dejado por la divergencia. </a:t>
            </a:r>
          </a:p>
        </p:txBody>
      </p:sp>
      <p:sp>
        <p:nvSpPr>
          <p:cNvPr id="2766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6-</a:t>
            </a:r>
            <a:fld id="{7DDDAFC7-ED0B-46F3-8CA2-5C2B700CB77A}" type="slidenum">
              <a:rPr lang="es-MX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97</a:t>
            </a:fld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7667" name="CuadroTexto 1"/>
          <p:cNvSpPr txBox="1">
            <a:spLocks noChangeArrowheads="1"/>
          </p:cNvSpPr>
          <p:nvPr/>
        </p:nvSpPr>
        <p:spPr bwMode="auto">
          <a:xfrm rot="20215855">
            <a:off x="260283" y="1668860"/>
            <a:ext cx="22652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es-MX" altLang="es-MX" sz="1800" b="1" dirty="0">
                <a:solidFill>
                  <a:schemeClr val="tx1"/>
                </a:solidFill>
                <a:latin typeface="Arial" charset="0"/>
              </a:rPr>
              <a:t>Corriente en chorro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9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 animBg="1"/>
      <p:bldP spid="59403" grpId="0" animBg="1"/>
      <p:bldP spid="59404" grpId="0" animBg="1"/>
      <p:bldP spid="59413" grpId="0" animBg="1"/>
      <p:bldP spid="59414" grpId="0" animBg="1"/>
      <p:bldP spid="59415" grpId="0" animBg="1"/>
      <p:bldP spid="59416" grpId="0" animBg="1"/>
      <p:bldP spid="59419" grpId="0" animBg="1"/>
      <p:bldP spid="59405" grpId="0" animBg="1"/>
      <p:bldP spid="594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766" y="152400"/>
            <a:ext cx="539546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3155" name="AutoShape 3"/>
          <p:cNvSpPr>
            <a:spLocks noChangeArrowheads="1"/>
          </p:cNvSpPr>
          <p:nvPr/>
        </p:nvSpPr>
        <p:spPr bwMode="auto">
          <a:xfrm rot="-5400000">
            <a:off x="1790700" y="3390900"/>
            <a:ext cx="1295400" cy="457200"/>
          </a:xfrm>
          <a:custGeom>
            <a:avLst/>
            <a:gdLst>
              <a:gd name="T0" fmla="*/ 58266013 w 21600"/>
              <a:gd name="T1" fmla="*/ 0 h 21600"/>
              <a:gd name="T2" fmla="*/ 0 w 21600"/>
              <a:gd name="T3" fmla="*/ 4838700 h 21600"/>
              <a:gd name="T4" fmla="*/ 58266013 w 21600"/>
              <a:gd name="T5" fmla="*/ 9677400 h 21600"/>
              <a:gd name="T6" fmla="*/ 77688017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433156" name="AutoShape 4"/>
          <p:cNvSpPr>
            <a:spLocks noChangeArrowheads="1"/>
          </p:cNvSpPr>
          <p:nvPr/>
        </p:nvSpPr>
        <p:spPr bwMode="auto">
          <a:xfrm rot="-4350255">
            <a:off x="2286000" y="2362200"/>
            <a:ext cx="685800" cy="381000"/>
          </a:xfrm>
          <a:custGeom>
            <a:avLst/>
            <a:gdLst>
              <a:gd name="T0" fmla="*/ 16330613 w 21600"/>
              <a:gd name="T1" fmla="*/ 0 h 21600"/>
              <a:gd name="T2" fmla="*/ 0 w 21600"/>
              <a:gd name="T3" fmla="*/ 3360208 h 21600"/>
              <a:gd name="T4" fmla="*/ 16330613 w 21600"/>
              <a:gd name="T5" fmla="*/ 6720417 h 21600"/>
              <a:gd name="T6" fmla="*/ 21774150 w 21600"/>
              <a:gd name="T7" fmla="*/ 336020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433157" name="AutoShape 5"/>
          <p:cNvSpPr>
            <a:spLocks noChangeArrowheads="1"/>
          </p:cNvSpPr>
          <p:nvPr/>
        </p:nvSpPr>
        <p:spPr bwMode="auto">
          <a:xfrm rot="-2131238">
            <a:off x="2774950" y="1612900"/>
            <a:ext cx="762000" cy="457200"/>
          </a:xfrm>
          <a:custGeom>
            <a:avLst/>
            <a:gdLst>
              <a:gd name="T0" fmla="*/ 20161250 w 21600"/>
              <a:gd name="T1" fmla="*/ 0 h 21600"/>
              <a:gd name="T2" fmla="*/ 0 w 21600"/>
              <a:gd name="T3" fmla="*/ 4838700 h 21600"/>
              <a:gd name="T4" fmla="*/ 20161250 w 21600"/>
              <a:gd name="T5" fmla="*/ 9677400 h 21600"/>
              <a:gd name="T6" fmla="*/ 26881667 w 21600"/>
              <a:gd name="T7" fmla="*/ 4838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433159" name="AutoShape 7"/>
          <p:cNvSpPr>
            <a:spLocks noChangeArrowheads="1"/>
          </p:cNvSpPr>
          <p:nvPr/>
        </p:nvSpPr>
        <p:spPr bwMode="auto">
          <a:xfrm rot="-10145827">
            <a:off x="3581400" y="6248400"/>
            <a:ext cx="1062038" cy="341313"/>
          </a:xfrm>
          <a:custGeom>
            <a:avLst/>
            <a:gdLst>
              <a:gd name="T0" fmla="*/ 39164077 w 21600"/>
              <a:gd name="T1" fmla="*/ 0 h 21600"/>
              <a:gd name="T2" fmla="*/ 0 w 21600"/>
              <a:gd name="T3" fmla="*/ 2696641 h 21600"/>
              <a:gd name="T4" fmla="*/ 39164077 w 21600"/>
              <a:gd name="T5" fmla="*/ 5393267 h 21600"/>
              <a:gd name="T6" fmla="*/ 52218737 w 21600"/>
              <a:gd name="T7" fmla="*/ 269664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433160" name="AutoShape 8"/>
          <p:cNvSpPr>
            <a:spLocks noChangeArrowheads="1"/>
          </p:cNvSpPr>
          <p:nvPr/>
        </p:nvSpPr>
        <p:spPr bwMode="auto">
          <a:xfrm rot="-5400000">
            <a:off x="1981200" y="5181600"/>
            <a:ext cx="838200" cy="685800"/>
          </a:xfrm>
          <a:custGeom>
            <a:avLst/>
            <a:gdLst>
              <a:gd name="T0" fmla="*/ 24395113 w 21600"/>
              <a:gd name="T1" fmla="*/ 0 h 21600"/>
              <a:gd name="T2" fmla="*/ 0 w 21600"/>
              <a:gd name="T3" fmla="*/ 10887075 h 21600"/>
              <a:gd name="T4" fmla="*/ 24395113 w 21600"/>
              <a:gd name="T5" fmla="*/ 21774150 h 21600"/>
              <a:gd name="T6" fmla="*/ 32526817 w 21600"/>
              <a:gd name="T7" fmla="*/ 108870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433161" name="Text Box 9"/>
          <p:cNvSpPr txBox="1">
            <a:spLocks noChangeArrowheads="1"/>
          </p:cNvSpPr>
          <p:nvPr/>
        </p:nvSpPr>
        <p:spPr bwMode="auto">
          <a:xfrm>
            <a:off x="5562600" y="4403229"/>
            <a:ext cx="358140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2600" b="1">
                <a:solidFill>
                  <a:srgbClr val="FFFF00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Si esto ocurre cerca de un incendio forestal o una tormenta eléctrica, </a:t>
            </a:r>
            <a:r>
              <a:rPr lang="es-MX" altLang="es-MX" i="1" u="sng" dirty="0"/>
              <a:t> un crecimiento explosivo es posible</a:t>
            </a:r>
            <a:r>
              <a:rPr lang="es-MX" altLang="es-MX" dirty="0"/>
              <a:t>.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 rot="-4158677">
            <a:off x="3390900" y="4953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 rot="-4158677">
            <a:off x="4381500" y="5715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 rot="-479066">
            <a:off x="4800600" y="9906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 rot="1530937">
            <a:off x="4419600" y="1600200"/>
            <a:ext cx="609600" cy="2286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12802394 h 21600"/>
              <a:gd name="T4" fmla="*/ 364156978 w 21600"/>
              <a:gd name="T5" fmla="*/ 25604788 h 21600"/>
              <a:gd name="T6" fmla="*/ 485542646 w 21600"/>
              <a:gd name="T7" fmla="*/ 128023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9711" name="AutoShape 17"/>
          <p:cNvSpPr>
            <a:spLocks noChangeArrowheads="1"/>
          </p:cNvSpPr>
          <p:nvPr/>
        </p:nvSpPr>
        <p:spPr bwMode="auto">
          <a:xfrm rot="-1023307">
            <a:off x="3516313" y="987425"/>
            <a:ext cx="609600" cy="304800"/>
          </a:xfrm>
          <a:custGeom>
            <a:avLst/>
            <a:gdLst>
              <a:gd name="T0" fmla="*/ 364156978 w 21600"/>
              <a:gd name="T1" fmla="*/ 0 h 21600"/>
              <a:gd name="T2" fmla="*/ 0 w 21600"/>
              <a:gd name="T3" fmla="*/ 30346410 h 21600"/>
              <a:gd name="T4" fmla="*/ 364156978 w 21600"/>
              <a:gd name="T5" fmla="*/ 60692834 h 21600"/>
              <a:gd name="T6" fmla="*/ 485542646 w 21600"/>
              <a:gd name="T7" fmla="*/ 3034641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433170" name="Text Box 18"/>
          <p:cNvSpPr txBox="1">
            <a:spLocks noChangeArrowheads="1"/>
          </p:cNvSpPr>
          <p:nvPr/>
        </p:nvSpPr>
        <p:spPr bwMode="auto">
          <a:xfrm>
            <a:off x="2930832" y="838200"/>
            <a:ext cx="2280624" cy="83099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 eaLnBrk="1" hangingPunct="1"/>
            <a:r>
              <a:rPr lang="es-MX" altLang="es-MX" sz="2400" b="1">
                <a:latin typeface="Arial" charset="0"/>
              </a:rPr>
              <a:t>Divergencia</a:t>
            </a:r>
          </a:p>
          <a:p>
            <a:pPr algn="ctr" eaLnBrk="1" hangingPunct="1"/>
            <a:r>
              <a:rPr lang="es-MX" altLang="es-MX" sz="2400" b="1">
                <a:latin typeface="Arial" charset="0"/>
              </a:rPr>
              <a:t>Y baja presión</a:t>
            </a:r>
          </a:p>
        </p:txBody>
      </p:sp>
      <p:sp>
        <p:nvSpPr>
          <p:cNvPr id="29713" name="Text Box 19"/>
          <p:cNvSpPr txBox="1">
            <a:spLocks noChangeArrowheads="1"/>
          </p:cNvSpPr>
          <p:nvPr/>
        </p:nvSpPr>
        <p:spPr bwMode="auto">
          <a:xfrm>
            <a:off x="5638800" y="76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/>
            <a:r>
              <a:rPr lang="es-MX" altLang="es-MX" sz="3200" b="1" dirty="0">
                <a:solidFill>
                  <a:srgbClr val="FFFF00"/>
                </a:solidFill>
              </a:rPr>
              <a:t>Ascenso por corriente en chorro</a:t>
            </a:r>
          </a:p>
        </p:txBody>
      </p:sp>
      <p:sp>
        <p:nvSpPr>
          <p:cNvPr id="433172" name="Text Box 20"/>
          <p:cNvSpPr txBox="1">
            <a:spLocks noChangeArrowheads="1"/>
          </p:cNvSpPr>
          <p:nvPr/>
        </p:nvSpPr>
        <p:spPr bwMode="auto">
          <a:xfrm>
            <a:off x="5486400" y="1141678"/>
            <a:ext cx="3657600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600" dirty="0"/>
              <a:t>Este efecto chimenea causado por la divergencia y una reducción de la presión del aire en lo alto se puede potenciar por el fuerte calentamiento y la convergencia (unión de aire) en los niveles inferiores. </a:t>
            </a:r>
          </a:p>
        </p:txBody>
      </p:sp>
      <p:sp>
        <p:nvSpPr>
          <p:cNvPr id="433167" name="Text Box 15"/>
          <p:cNvSpPr txBox="1">
            <a:spLocks noChangeArrowheads="1"/>
          </p:cNvSpPr>
          <p:nvPr/>
        </p:nvSpPr>
        <p:spPr bwMode="auto">
          <a:xfrm>
            <a:off x="1371600" y="6019800"/>
            <a:ext cx="2116138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/>
            <a:r>
              <a:rPr lang="es-MX" altLang="es-MX" sz="2000" b="1">
                <a:latin typeface="Arial" charset="0"/>
              </a:rPr>
              <a:t>Convergencia</a:t>
            </a:r>
          </a:p>
        </p:txBody>
      </p:sp>
      <p:sp>
        <p:nvSpPr>
          <p:cNvPr id="433158" name="AutoShape 6"/>
          <p:cNvSpPr>
            <a:spLocks noChangeArrowheads="1"/>
          </p:cNvSpPr>
          <p:nvPr/>
        </p:nvSpPr>
        <p:spPr bwMode="auto">
          <a:xfrm rot="-472271">
            <a:off x="304800" y="6248400"/>
            <a:ext cx="990600" cy="320675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2380388 h 21600"/>
              <a:gd name="T4" fmla="*/ 34072513 w 21600"/>
              <a:gd name="T5" fmla="*/ 4760762 h 21600"/>
              <a:gd name="T6" fmla="*/ 45430017 w 21600"/>
              <a:gd name="T7" fmla="*/ 238038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000000"/>
            </a:solidFill>
            <a:miter lim="800000"/>
            <a:headEnd/>
            <a:tailEnd/>
          </a:ln>
          <a:effectLst>
            <a:outerShdw dist="63500" dir="3187806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MX"/>
          </a:p>
        </p:txBody>
      </p:sp>
      <p:sp>
        <p:nvSpPr>
          <p:cNvPr id="29718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6-</a:t>
            </a:r>
            <a:fld id="{160B7DF6-89F6-4CFF-AF56-9A7A0E9E7E27}" type="slidenum">
              <a:rPr lang="es-MX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98</a:t>
            </a:fld>
            <a:r>
              <a:rPr lang="es-MX" altLang="es-MX" sz="100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8F527DA-DB15-4126-8A99-24AE6413EF53}"/>
              </a:ext>
            </a:extLst>
          </p:cNvPr>
          <p:cNvSpPr txBox="1">
            <a:spLocks noChangeArrowheads="1"/>
          </p:cNvSpPr>
          <p:nvPr/>
        </p:nvSpPr>
        <p:spPr bwMode="auto">
          <a:xfrm rot="20215855">
            <a:off x="260283" y="1668860"/>
            <a:ext cx="22652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es-MX" altLang="es-MX" sz="1800" b="1" dirty="0">
                <a:solidFill>
                  <a:schemeClr val="tx1"/>
                </a:solidFill>
                <a:latin typeface="Arial" charset="0"/>
              </a:rPr>
              <a:t>Corriente en chorro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3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3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3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3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3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3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3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5" grpId="0" animBg="1"/>
      <p:bldP spid="433156" grpId="0" animBg="1"/>
      <p:bldP spid="433157" grpId="0" animBg="1"/>
      <p:bldP spid="433159" grpId="0" animBg="1"/>
      <p:bldP spid="433160" grpId="0" animBg="1"/>
      <p:bldP spid="433161" grpId="0"/>
      <p:bldP spid="433170" grpId="0" animBg="1"/>
      <p:bldP spid="433172" grpId="0"/>
      <p:bldP spid="433167" grpId="0" animBg="1"/>
      <p:bldP spid="4331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s-MX" altLang="es-MX"/>
          </a:p>
        </p:txBody>
      </p:sp>
      <p:pic>
        <p:nvPicPr>
          <p:cNvPr id="31747" name="Picture 4" descr="Fire Lifted by Jet Winds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457200"/>
            <a:ext cx="4389438" cy="6019800"/>
          </a:xfrm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 rot="814878">
            <a:off x="1524000" y="1524000"/>
            <a:ext cx="228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400" b="1" i="1"/>
              <a:t>Jet Stream Winds</a:t>
            </a:r>
          </a:p>
        </p:txBody>
      </p:sp>
      <p:sp>
        <p:nvSpPr>
          <p:cNvPr id="423944" name="Freeform 8"/>
          <p:cNvSpPr>
            <a:spLocks/>
          </p:cNvSpPr>
          <p:nvPr/>
        </p:nvSpPr>
        <p:spPr bwMode="auto">
          <a:xfrm>
            <a:off x="1112838" y="2566988"/>
            <a:ext cx="3522662" cy="3605212"/>
          </a:xfrm>
          <a:custGeom>
            <a:avLst/>
            <a:gdLst>
              <a:gd name="T0" fmla="*/ 2147483646 w 2219"/>
              <a:gd name="T1" fmla="*/ 2147483646 h 2271"/>
              <a:gd name="T2" fmla="*/ 2147483646 w 2219"/>
              <a:gd name="T3" fmla="*/ 2147483646 h 2271"/>
              <a:gd name="T4" fmla="*/ 2147483646 w 2219"/>
              <a:gd name="T5" fmla="*/ 2147483646 h 2271"/>
              <a:gd name="T6" fmla="*/ 2147483646 w 2219"/>
              <a:gd name="T7" fmla="*/ 2147483646 h 2271"/>
              <a:gd name="T8" fmla="*/ 2147483646 w 2219"/>
              <a:gd name="T9" fmla="*/ 2147483646 h 2271"/>
              <a:gd name="T10" fmla="*/ 2147483646 w 2219"/>
              <a:gd name="T11" fmla="*/ 2147483646 h 2271"/>
              <a:gd name="T12" fmla="*/ 2147483646 w 2219"/>
              <a:gd name="T13" fmla="*/ 2147483646 h 2271"/>
              <a:gd name="T14" fmla="*/ 2147483646 w 2219"/>
              <a:gd name="T15" fmla="*/ 2147483646 h 2271"/>
              <a:gd name="T16" fmla="*/ 2147483646 w 2219"/>
              <a:gd name="T17" fmla="*/ 2147483646 h 2271"/>
              <a:gd name="T18" fmla="*/ 2147483646 w 2219"/>
              <a:gd name="T19" fmla="*/ 2147483646 h 2271"/>
              <a:gd name="T20" fmla="*/ 2147483646 w 2219"/>
              <a:gd name="T21" fmla="*/ 2147483646 h 2271"/>
              <a:gd name="T22" fmla="*/ 2147483646 w 2219"/>
              <a:gd name="T23" fmla="*/ 1872475040 h 2271"/>
              <a:gd name="T24" fmla="*/ 2147483646 w 2219"/>
              <a:gd name="T25" fmla="*/ 1529733838 h 2271"/>
              <a:gd name="T26" fmla="*/ 2147483646 w 2219"/>
              <a:gd name="T27" fmla="*/ 1428927602 h 2271"/>
              <a:gd name="T28" fmla="*/ 2147483646 w 2219"/>
              <a:gd name="T29" fmla="*/ 1207153883 h 2271"/>
              <a:gd name="T30" fmla="*/ 2147483646 w 2219"/>
              <a:gd name="T31" fmla="*/ 884573927 h 2271"/>
              <a:gd name="T32" fmla="*/ 2147483646 w 2219"/>
              <a:gd name="T33" fmla="*/ 824090186 h 2271"/>
              <a:gd name="T34" fmla="*/ 1963200646 w 2219"/>
              <a:gd name="T35" fmla="*/ 441026489 h 2271"/>
              <a:gd name="T36" fmla="*/ 1822071916 w 2219"/>
              <a:gd name="T37" fmla="*/ 320059006 h 2271"/>
              <a:gd name="T38" fmla="*/ 1338201985 w 2219"/>
              <a:gd name="T39" fmla="*/ 219252770 h 2271"/>
              <a:gd name="T40" fmla="*/ 309978381 w 2219"/>
              <a:gd name="T41" fmla="*/ 37801545 h 2271"/>
              <a:gd name="T42" fmla="*/ 249494640 w 2219"/>
              <a:gd name="T43" fmla="*/ 521671478 h 2271"/>
              <a:gd name="T44" fmla="*/ 370462122 w 2219"/>
              <a:gd name="T45" fmla="*/ 763606444 h 2271"/>
              <a:gd name="T46" fmla="*/ 451107111 w 2219"/>
              <a:gd name="T47" fmla="*/ 985380163 h 2271"/>
              <a:gd name="T48" fmla="*/ 672880829 w 2219"/>
              <a:gd name="T49" fmla="*/ 1106347647 h 2271"/>
              <a:gd name="T50" fmla="*/ 773687065 w 2219"/>
              <a:gd name="T51" fmla="*/ 1207153883 h 2271"/>
              <a:gd name="T52" fmla="*/ 894654548 w 2219"/>
              <a:gd name="T53" fmla="*/ 1348282613 h 2271"/>
              <a:gd name="T54" fmla="*/ 995460784 w 2219"/>
              <a:gd name="T55" fmla="*/ 1348282613 h 2271"/>
              <a:gd name="T56" fmla="*/ 1257556997 w 2219"/>
              <a:gd name="T57" fmla="*/ 1287798871 h 2271"/>
              <a:gd name="T58" fmla="*/ 1519653209 w 2219"/>
              <a:gd name="T59" fmla="*/ 1529733838 h 2271"/>
              <a:gd name="T60" fmla="*/ 1983361893 w 2219"/>
              <a:gd name="T61" fmla="*/ 2114410007 h 2271"/>
              <a:gd name="T62" fmla="*/ 2147483646 w 2219"/>
              <a:gd name="T63" fmla="*/ 2147483646 h 2271"/>
              <a:gd name="T64" fmla="*/ 2147483646 w 2219"/>
              <a:gd name="T65" fmla="*/ 2147483646 h 2271"/>
              <a:gd name="T66" fmla="*/ 2147483646 w 2219"/>
              <a:gd name="T67" fmla="*/ 2147483646 h 2271"/>
              <a:gd name="T68" fmla="*/ 2147483646 w 2219"/>
              <a:gd name="T69" fmla="*/ 2147483646 h 2271"/>
              <a:gd name="T70" fmla="*/ 2147483646 w 2219"/>
              <a:gd name="T71" fmla="*/ 2147483646 h 2271"/>
              <a:gd name="T72" fmla="*/ 2147483646 w 2219"/>
              <a:gd name="T73" fmla="*/ 2147483646 h 2271"/>
              <a:gd name="T74" fmla="*/ 2147483646 w 2219"/>
              <a:gd name="T75" fmla="*/ 2147483646 h 2271"/>
              <a:gd name="T76" fmla="*/ 2147483646 w 2219"/>
              <a:gd name="T77" fmla="*/ 2147483646 h 2271"/>
              <a:gd name="T78" fmla="*/ 2147483646 w 2219"/>
              <a:gd name="T79" fmla="*/ 2147483646 h 2271"/>
              <a:gd name="T80" fmla="*/ 2147483646 w 2219"/>
              <a:gd name="T81" fmla="*/ 2147483646 h 2271"/>
              <a:gd name="T82" fmla="*/ 2147483646 w 2219"/>
              <a:gd name="T83" fmla="*/ 2147483646 h 2271"/>
              <a:gd name="T84" fmla="*/ 2147483646 w 2219"/>
              <a:gd name="T85" fmla="*/ 2147483646 h 2271"/>
              <a:gd name="T86" fmla="*/ 2147483646 w 2219"/>
              <a:gd name="T87" fmla="*/ 2147483646 h 2271"/>
              <a:gd name="T88" fmla="*/ 2147483646 w 2219"/>
              <a:gd name="T89" fmla="*/ 2147483646 h 227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219"/>
              <a:gd name="T136" fmla="*/ 0 h 2271"/>
              <a:gd name="T137" fmla="*/ 2219 w 2219"/>
              <a:gd name="T138" fmla="*/ 2271 h 227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219" h="2271">
                <a:moveTo>
                  <a:pt x="1987" y="2247"/>
                </a:moveTo>
                <a:cubicBezTo>
                  <a:pt x="2023" y="2235"/>
                  <a:pt x="2038" y="2239"/>
                  <a:pt x="2059" y="2271"/>
                </a:cubicBezTo>
                <a:cubicBezTo>
                  <a:pt x="2106" y="2262"/>
                  <a:pt x="2109" y="2244"/>
                  <a:pt x="2155" y="2255"/>
                </a:cubicBezTo>
                <a:cubicBezTo>
                  <a:pt x="2168" y="2252"/>
                  <a:pt x="2185" y="2257"/>
                  <a:pt x="2195" y="2247"/>
                </a:cubicBezTo>
                <a:cubicBezTo>
                  <a:pt x="2207" y="2235"/>
                  <a:pt x="2211" y="2199"/>
                  <a:pt x="2211" y="2199"/>
                </a:cubicBezTo>
                <a:cubicBezTo>
                  <a:pt x="2208" y="2183"/>
                  <a:pt x="2208" y="2166"/>
                  <a:pt x="2203" y="2151"/>
                </a:cubicBezTo>
                <a:cubicBezTo>
                  <a:pt x="2200" y="2142"/>
                  <a:pt x="2189" y="2136"/>
                  <a:pt x="2187" y="2127"/>
                </a:cubicBezTo>
                <a:cubicBezTo>
                  <a:pt x="2184" y="2107"/>
                  <a:pt x="2213" y="2074"/>
                  <a:pt x="2219" y="2055"/>
                </a:cubicBezTo>
                <a:cubicBezTo>
                  <a:pt x="2207" y="2019"/>
                  <a:pt x="2190" y="2021"/>
                  <a:pt x="2203" y="1983"/>
                </a:cubicBezTo>
                <a:cubicBezTo>
                  <a:pt x="2163" y="1956"/>
                  <a:pt x="2190" y="1949"/>
                  <a:pt x="2147" y="1935"/>
                </a:cubicBezTo>
                <a:cubicBezTo>
                  <a:pt x="2175" y="1894"/>
                  <a:pt x="2185" y="1878"/>
                  <a:pt x="2139" y="1847"/>
                </a:cubicBezTo>
                <a:cubicBezTo>
                  <a:pt x="2130" y="1821"/>
                  <a:pt x="2099" y="1775"/>
                  <a:pt x="2099" y="1775"/>
                </a:cubicBezTo>
                <a:cubicBezTo>
                  <a:pt x="2124" y="1737"/>
                  <a:pt x="2118" y="1760"/>
                  <a:pt x="2099" y="1703"/>
                </a:cubicBezTo>
                <a:cubicBezTo>
                  <a:pt x="2096" y="1695"/>
                  <a:pt x="2099" y="1682"/>
                  <a:pt x="2091" y="1679"/>
                </a:cubicBezTo>
                <a:cubicBezTo>
                  <a:pt x="2059" y="1668"/>
                  <a:pt x="2038" y="1661"/>
                  <a:pt x="2019" y="1655"/>
                </a:cubicBezTo>
                <a:cubicBezTo>
                  <a:pt x="2011" y="1652"/>
                  <a:pt x="1995" y="1647"/>
                  <a:pt x="1995" y="1647"/>
                </a:cubicBezTo>
                <a:cubicBezTo>
                  <a:pt x="1979" y="1598"/>
                  <a:pt x="2013" y="1620"/>
                  <a:pt x="2051" y="1607"/>
                </a:cubicBezTo>
                <a:cubicBezTo>
                  <a:pt x="2056" y="1599"/>
                  <a:pt x="2066" y="1593"/>
                  <a:pt x="2067" y="1583"/>
                </a:cubicBezTo>
                <a:cubicBezTo>
                  <a:pt x="2068" y="1578"/>
                  <a:pt x="2047" y="1478"/>
                  <a:pt x="2043" y="1471"/>
                </a:cubicBezTo>
                <a:cubicBezTo>
                  <a:pt x="2038" y="1463"/>
                  <a:pt x="2027" y="1460"/>
                  <a:pt x="2019" y="1455"/>
                </a:cubicBezTo>
                <a:cubicBezTo>
                  <a:pt x="2012" y="1433"/>
                  <a:pt x="2001" y="1406"/>
                  <a:pt x="2003" y="1383"/>
                </a:cubicBezTo>
                <a:cubicBezTo>
                  <a:pt x="2006" y="1346"/>
                  <a:pt x="2032" y="1321"/>
                  <a:pt x="2043" y="1287"/>
                </a:cubicBezTo>
                <a:cubicBezTo>
                  <a:pt x="2024" y="1259"/>
                  <a:pt x="2011" y="1250"/>
                  <a:pt x="1979" y="1239"/>
                </a:cubicBezTo>
                <a:cubicBezTo>
                  <a:pt x="1983" y="1221"/>
                  <a:pt x="1990" y="1128"/>
                  <a:pt x="1963" y="1119"/>
                </a:cubicBezTo>
                <a:cubicBezTo>
                  <a:pt x="1947" y="1114"/>
                  <a:pt x="1915" y="1103"/>
                  <a:pt x="1915" y="1103"/>
                </a:cubicBezTo>
                <a:cubicBezTo>
                  <a:pt x="1910" y="1095"/>
                  <a:pt x="1909" y="1079"/>
                  <a:pt x="1899" y="1079"/>
                </a:cubicBezTo>
                <a:cubicBezTo>
                  <a:pt x="1888" y="1079"/>
                  <a:pt x="1884" y="1096"/>
                  <a:pt x="1875" y="1103"/>
                </a:cubicBezTo>
                <a:cubicBezTo>
                  <a:pt x="1860" y="1115"/>
                  <a:pt x="1843" y="1124"/>
                  <a:pt x="1827" y="1135"/>
                </a:cubicBezTo>
                <a:cubicBezTo>
                  <a:pt x="1819" y="1140"/>
                  <a:pt x="1803" y="1151"/>
                  <a:pt x="1803" y="1151"/>
                </a:cubicBezTo>
                <a:cubicBezTo>
                  <a:pt x="1767" y="1115"/>
                  <a:pt x="1769" y="1107"/>
                  <a:pt x="1811" y="1079"/>
                </a:cubicBezTo>
                <a:cubicBezTo>
                  <a:pt x="1807" y="1055"/>
                  <a:pt x="1812" y="1024"/>
                  <a:pt x="1795" y="1007"/>
                </a:cubicBezTo>
                <a:cubicBezTo>
                  <a:pt x="1781" y="993"/>
                  <a:pt x="1763" y="986"/>
                  <a:pt x="1747" y="975"/>
                </a:cubicBezTo>
                <a:cubicBezTo>
                  <a:pt x="1739" y="970"/>
                  <a:pt x="1723" y="959"/>
                  <a:pt x="1723" y="959"/>
                </a:cubicBezTo>
                <a:cubicBezTo>
                  <a:pt x="1701" y="926"/>
                  <a:pt x="1697" y="918"/>
                  <a:pt x="1707" y="879"/>
                </a:cubicBezTo>
                <a:cubicBezTo>
                  <a:pt x="1704" y="858"/>
                  <a:pt x="1704" y="836"/>
                  <a:pt x="1699" y="815"/>
                </a:cubicBezTo>
                <a:cubicBezTo>
                  <a:pt x="1685" y="750"/>
                  <a:pt x="1668" y="752"/>
                  <a:pt x="1603" y="743"/>
                </a:cubicBezTo>
                <a:cubicBezTo>
                  <a:pt x="1579" y="707"/>
                  <a:pt x="1593" y="705"/>
                  <a:pt x="1603" y="663"/>
                </a:cubicBezTo>
                <a:cubicBezTo>
                  <a:pt x="1600" y="655"/>
                  <a:pt x="1595" y="639"/>
                  <a:pt x="1595" y="639"/>
                </a:cubicBezTo>
                <a:cubicBezTo>
                  <a:pt x="1598" y="628"/>
                  <a:pt x="1611" y="615"/>
                  <a:pt x="1603" y="607"/>
                </a:cubicBezTo>
                <a:cubicBezTo>
                  <a:pt x="1595" y="599"/>
                  <a:pt x="1582" y="613"/>
                  <a:pt x="1571" y="615"/>
                </a:cubicBezTo>
                <a:cubicBezTo>
                  <a:pt x="1544" y="619"/>
                  <a:pt x="1518" y="620"/>
                  <a:pt x="1491" y="623"/>
                </a:cubicBezTo>
                <a:cubicBezTo>
                  <a:pt x="1446" y="608"/>
                  <a:pt x="1478" y="605"/>
                  <a:pt x="1491" y="567"/>
                </a:cubicBezTo>
                <a:cubicBezTo>
                  <a:pt x="1490" y="560"/>
                  <a:pt x="1480" y="507"/>
                  <a:pt x="1475" y="503"/>
                </a:cubicBezTo>
                <a:cubicBezTo>
                  <a:pt x="1461" y="493"/>
                  <a:pt x="1443" y="492"/>
                  <a:pt x="1427" y="487"/>
                </a:cubicBezTo>
                <a:cubicBezTo>
                  <a:pt x="1419" y="484"/>
                  <a:pt x="1403" y="479"/>
                  <a:pt x="1403" y="479"/>
                </a:cubicBezTo>
                <a:cubicBezTo>
                  <a:pt x="1385" y="424"/>
                  <a:pt x="1345" y="462"/>
                  <a:pt x="1299" y="431"/>
                </a:cubicBezTo>
                <a:cubicBezTo>
                  <a:pt x="1253" y="362"/>
                  <a:pt x="1314" y="443"/>
                  <a:pt x="1259" y="399"/>
                </a:cubicBezTo>
                <a:cubicBezTo>
                  <a:pt x="1240" y="384"/>
                  <a:pt x="1245" y="370"/>
                  <a:pt x="1235" y="351"/>
                </a:cubicBezTo>
                <a:cubicBezTo>
                  <a:pt x="1220" y="322"/>
                  <a:pt x="1200" y="313"/>
                  <a:pt x="1171" y="303"/>
                </a:cubicBezTo>
                <a:cubicBezTo>
                  <a:pt x="1155" y="308"/>
                  <a:pt x="1139" y="314"/>
                  <a:pt x="1123" y="319"/>
                </a:cubicBezTo>
                <a:cubicBezTo>
                  <a:pt x="1115" y="322"/>
                  <a:pt x="1099" y="327"/>
                  <a:pt x="1099" y="327"/>
                </a:cubicBezTo>
                <a:cubicBezTo>
                  <a:pt x="1112" y="288"/>
                  <a:pt x="1150" y="267"/>
                  <a:pt x="1091" y="247"/>
                </a:cubicBezTo>
                <a:cubicBezTo>
                  <a:pt x="1047" y="181"/>
                  <a:pt x="1078" y="197"/>
                  <a:pt x="995" y="207"/>
                </a:cubicBezTo>
                <a:cubicBezTo>
                  <a:pt x="906" y="202"/>
                  <a:pt x="857" y="194"/>
                  <a:pt x="779" y="175"/>
                </a:cubicBezTo>
                <a:cubicBezTo>
                  <a:pt x="771" y="170"/>
                  <a:pt x="764" y="163"/>
                  <a:pt x="755" y="159"/>
                </a:cubicBezTo>
                <a:cubicBezTo>
                  <a:pt x="747" y="155"/>
                  <a:pt x="737" y="157"/>
                  <a:pt x="731" y="151"/>
                </a:cubicBezTo>
                <a:cubicBezTo>
                  <a:pt x="725" y="145"/>
                  <a:pt x="727" y="134"/>
                  <a:pt x="723" y="127"/>
                </a:cubicBezTo>
                <a:cubicBezTo>
                  <a:pt x="714" y="110"/>
                  <a:pt x="702" y="95"/>
                  <a:pt x="691" y="79"/>
                </a:cubicBezTo>
                <a:cubicBezTo>
                  <a:pt x="682" y="65"/>
                  <a:pt x="643" y="63"/>
                  <a:pt x="643" y="63"/>
                </a:cubicBezTo>
                <a:cubicBezTo>
                  <a:pt x="562" y="73"/>
                  <a:pt x="599" y="64"/>
                  <a:pt x="531" y="87"/>
                </a:cubicBezTo>
                <a:cubicBezTo>
                  <a:pt x="514" y="93"/>
                  <a:pt x="500" y="105"/>
                  <a:pt x="483" y="111"/>
                </a:cubicBezTo>
                <a:cubicBezTo>
                  <a:pt x="393" y="98"/>
                  <a:pt x="332" y="49"/>
                  <a:pt x="243" y="31"/>
                </a:cubicBezTo>
                <a:cubicBezTo>
                  <a:pt x="196" y="0"/>
                  <a:pt x="188" y="8"/>
                  <a:pt x="123" y="15"/>
                </a:cubicBezTo>
                <a:cubicBezTo>
                  <a:pt x="91" y="26"/>
                  <a:pt x="60" y="32"/>
                  <a:pt x="27" y="39"/>
                </a:cubicBezTo>
                <a:cubicBezTo>
                  <a:pt x="0" y="80"/>
                  <a:pt x="12" y="117"/>
                  <a:pt x="51" y="143"/>
                </a:cubicBezTo>
                <a:cubicBezTo>
                  <a:pt x="61" y="173"/>
                  <a:pt x="81" y="180"/>
                  <a:pt x="99" y="207"/>
                </a:cubicBezTo>
                <a:cubicBezTo>
                  <a:pt x="102" y="218"/>
                  <a:pt x="104" y="228"/>
                  <a:pt x="107" y="239"/>
                </a:cubicBezTo>
                <a:cubicBezTo>
                  <a:pt x="112" y="255"/>
                  <a:pt x="123" y="287"/>
                  <a:pt x="123" y="287"/>
                </a:cubicBezTo>
                <a:cubicBezTo>
                  <a:pt x="106" y="338"/>
                  <a:pt x="114" y="292"/>
                  <a:pt x="147" y="303"/>
                </a:cubicBezTo>
                <a:cubicBezTo>
                  <a:pt x="156" y="306"/>
                  <a:pt x="158" y="319"/>
                  <a:pt x="163" y="327"/>
                </a:cubicBezTo>
                <a:cubicBezTo>
                  <a:pt x="166" y="340"/>
                  <a:pt x="168" y="354"/>
                  <a:pt x="171" y="367"/>
                </a:cubicBezTo>
                <a:cubicBezTo>
                  <a:pt x="173" y="375"/>
                  <a:pt x="171" y="389"/>
                  <a:pt x="179" y="391"/>
                </a:cubicBezTo>
                <a:cubicBezTo>
                  <a:pt x="188" y="393"/>
                  <a:pt x="195" y="380"/>
                  <a:pt x="203" y="375"/>
                </a:cubicBezTo>
                <a:cubicBezTo>
                  <a:pt x="213" y="405"/>
                  <a:pt x="201" y="417"/>
                  <a:pt x="211" y="447"/>
                </a:cubicBezTo>
                <a:cubicBezTo>
                  <a:pt x="262" y="413"/>
                  <a:pt x="255" y="396"/>
                  <a:pt x="267" y="439"/>
                </a:cubicBezTo>
                <a:cubicBezTo>
                  <a:pt x="270" y="450"/>
                  <a:pt x="272" y="460"/>
                  <a:pt x="275" y="471"/>
                </a:cubicBezTo>
                <a:cubicBezTo>
                  <a:pt x="277" y="479"/>
                  <a:pt x="280" y="487"/>
                  <a:pt x="283" y="495"/>
                </a:cubicBezTo>
                <a:cubicBezTo>
                  <a:pt x="291" y="490"/>
                  <a:pt x="300" y="485"/>
                  <a:pt x="307" y="479"/>
                </a:cubicBezTo>
                <a:cubicBezTo>
                  <a:pt x="316" y="472"/>
                  <a:pt x="320" y="455"/>
                  <a:pt x="331" y="455"/>
                </a:cubicBezTo>
                <a:cubicBezTo>
                  <a:pt x="341" y="455"/>
                  <a:pt x="342" y="471"/>
                  <a:pt x="347" y="479"/>
                </a:cubicBezTo>
                <a:cubicBezTo>
                  <a:pt x="350" y="498"/>
                  <a:pt x="344" y="520"/>
                  <a:pt x="355" y="535"/>
                </a:cubicBezTo>
                <a:cubicBezTo>
                  <a:pt x="361" y="543"/>
                  <a:pt x="363" y="505"/>
                  <a:pt x="371" y="511"/>
                </a:cubicBezTo>
                <a:cubicBezTo>
                  <a:pt x="384" y="521"/>
                  <a:pt x="387" y="559"/>
                  <a:pt x="387" y="559"/>
                </a:cubicBezTo>
                <a:cubicBezTo>
                  <a:pt x="390" y="551"/>
                  <a:pt x="387" y="534"/>
                  <a:pt x="395" y="535"/>
                </a:cubicBezTo>
                <a:cubicBezTo>
                  <a:pt x="414" y="538"/>
                  <a:pt x="443" y="567"/>
                  <a:pt x="443" y="567"/>
                </a:cubicBezTo>
                <a:cubicBezTo>
                  <a:pt x="451" y="564"/>
                  <a:pt x="461" y="565"/>
                  <a:pt x="467" y="559"/>
                </a:cubicBezTo>
                <a:cubicBezTo>
                  <a:pt x="481" y="545"/>
                  <a:pt x="499" y="511"/>
                  <a:pt x="499" y="511"/>
                </a:cubicBezTo>
                <a:cubicBezTo>
                  <a:pt x="514" y="531"/>
                  <a:pt x="533" y="547"/>
                  <a:pt x="547" y="567"/>
                </a:cubicBezTo>
                <a:cubicBezTo>
                  <a:pt x="552" y="574"/>
                  <a:pt x="548" y="586"/>
                  <a:pt x="555" y="591"/>
                </a:cubicBezTo>
                <a:cubicBezTo>
                  <a:pt x="569" y="601"/>
                  <a:pt x="603" y="607"/>
                  <a:pt x="603" y="607"/>
                </a:cubicBezTo>
                <a:cubicBezTo>
                  <a:pt x="621" y="662"/>
                  <a:pt x="608" y="701"/>
                  <a:pt x="659" y="735"/>
                </a:cubicBezTo>
                <a:cubicBezTo>
                  <a:pt x="696" y="726"/>
                  <a:pt x="709" y="718"/>
                  <a:pt x="747" y="727"/>
                </a:cubicBezTo>
                <a:cubicBezTo>
                  <a:pt x="760" y="767"/>
                  <a:pt x="778" y="796"/>
                  <a:pt x="787" y="839"/>
                </a:cubicBezTo>
                <a:cubicBezTo>
                  <a:pt x="773" y="881"/>
                  <a:pt x="794" y="901"/>
                  <a:pt x="811" y="935"/>
                </a:cubicBezTo>
                <a:cubicBezTo>
                  <a:pt x="815" y="943"/>
                  <a:pt x="813" y="953"/>
                  <a:pt x="819" y="959"/>
                </a:cubicBezTo>
                <a:cubicBezTo>
                  <a:pt x="833" y="973"/>
                  <a:pt x="867" y="991"/>
                  <a:pt x="867" y="991"/>
                </a:cubicBezTo>
                <a:cubicBezTo>
                  <a:pt x="878" y="988"/>
                  <a:pt x="889" y="988"/>
                  <a:pt x="899" y="983"/>
                </a:cubicBezTo>
                <a:cubicBezTo>
                  <a:pt x="909" y="977"/>
                  <a:pt x="912" y="961"/>
                  <a:pt x="923" y="959"/>
                </a:cubicBezTo>
                <a:cubicBezTo>
                  <a:pt x="932" y="957"/>
                  <a:pt x="938" y="971"/>
                  <a:pt x="947" y="975"/>
                </a:cubicBezTo>
                <a:cubicBezTo>
                  <a:pt x="955" y="979"/>
                  <a:pt x="963" y="980"/>
                  <a:pt x="971" y="983"/>
                </a:cubicBezTo>
                <a:cubicBezTo>
                  <a:pt x="982" y="999"/>
                  <a:pt x="985" y="1025"/>
                  <a:pt x="1003" y="1031"/>
                </a:cubicBezTo>
                <a:cubicBezTo>
                  <a:pt x="1037" y="1042"/>
                  <a:pt x="1091" y="1074"/>
                  <a:pt x="1123" y="1095"/>
                </a:cubicBezTo>
                <a:cubicBezTo>
                  <a:pt x="1126" y="1111"/>
                  <a:pt x="1121" y="1130"/>
                  <a:pt x="1131" y="1143"/>
                </a:cubicBezTo>
                <a:cubicBezTo>
                  <a:pt x="1136" y="1150"/>
                  <a:pt x="1147" y="1131"/>
                  <a:pt x="1155" y="1135"/>
                </a:cubicBezTo>
                <a:cubicBezTo>
                  <a:pt x="1163" y="1139"/>
                  <a:pt x="1157" y="1153"/>
                  <a:pt x="1163" y="1159"/>
                </a:cubicBezTo>
                <a:cubicBezTo>
                  <a:pt x="1169" y="1165"/>
                  <a:pt x="1179" y="1164"/>
                  <a:pt x="1187" y="1167"/>
                </a:cubicBezTo>
                <a:cubicBezTo>
                  <a:pt x="1205" y="1194"/>
                  <a:pt x="1251" y="1239"/>
                  <a:pt x="1251" y="1239"/>
                </a:cubicBezTo>
                <a:cubicBezTo>
                  <a:pt x="1259" y="1293"/>
                  <a:pt x="1260" y="1352"/>
                  <a:pt x="1307" y="1383"/>
                </a:cubicBezTo>
                <a:cubicBezTo>
                  <a:pt x="1318" y="1415"/>
                  <a:pt x="1332" y="1421"/>
                  <a:pt x="1363" y="1431"/>
                </a:cubicBezTo>
                <a:cubicBezTo>
                  <a:pt x="1368" y="1439"/>
                  <a:pt x="1372" y="1448"/>
                  <a:pt x="1379" y="1455"/>
                </a:cubicBezTo>
                <a:cubicBezTo>
                  <a:pt x="1389" y="1465"/>
                  <a:pt x="1456" y="1507"/>
                  <a:pt x="1395" y="1487"/>
                </a:cubicBezTo>
                <a:cubicBezTo>
                  <a:pt x="1384" y="1492"/>
                  <a:pt x="1371" y="1495"/>
                  <a:pt x="1363" y="1503"/>
                </a:cubicBezTo>
                <a:cubicBezTo>
                  <a:pt x="1349" y="1517"/>
                  <a:pt x="1331" y="1551"/>
                  <a:pt x="1331" y="1551"/>
                </a:cubicBezTo>
                <a:cubicBezTo>
                  <a:pt x="1345" y="1621"/>
                  <a:pt x="1352" y="1605"/>
                  <a:pt x="1403" y="1639"/>
                </a:cubicBezTo>
                <a:cubicBezTo>
                  <a:pt x="1400" y="1631"/>
                  <a:pt x="1395" y="1607"/>
                  <a:pt x="1395" y="1615"/>
                </a:cubicBezTo>
                <a:cubicBezTo>
                  <a:pt x="1395" y="1654"/>
                  <a:pt x="1416" y="1691"/>
                  <a:pt x="1451" y="1703"/>
                </a:cubicBezTo>
                <a:cubicBezTo>
                  <a:pt x="1461" y="1717"/>
                  <a:pt x="1477" y="1759"/>
                  <a:pt x="1507" y="1719"/>
                </a:cubicBezTo>
                <a:cubicBezTo>
                  <a:pt x="1513" y="1711"/>
                  <a:pt x="1495" y="1704"/>
                  <a:pt x="1491" y="1695"/>
                </a:cubicBezTo>
                <a:cubicBezTo>
                  <a:pt x="1487" y="1687"/>
                  <a:pt x="1486" y="1679"/>
                  <a:pt x="1483" y="1671"/>
                </a:cubicBezTo>
                <a:cubicBezTo>
                  <a:pt x="1493" y="1630"/>
                  <a:pt x="1494" y="1616"/>
                  <a:pt x="1539" y="1631"/>
                </a:cubicBezTo>
                <a:cubicBezTo>
                  <a:pt x="1565" y="1671"/>
                  <a:pt x="1577" y="1668"/>
                  <a:pt x="1587" y="1719"/>
                </a:cubicBezTo>
                <a:cubicBezTo>
                  <a:pt x="1576" y="1722"/>
                  <a:pt x="1566" y="1724"/>
                  <a:pt x="1555" y="1727"/>
                </a:cubicBezTo>
                <a:cubicBezTo>
                  <a:pt x="1547" y="1729"/>
                  <a:pt x="1533" y="1727"/>
                  <a:pt x="1531" y="1735"/>
                </a:cubicBezTo>
                <a:cubicBezTo>
                  <a:pt x="1529" y="1744"/>
                  <a:pt x="1541" y="1752"/>
                  <a:pt x="1547" y="1759"/>
                </a:cubicBezTo>
                <a:cubicBezTo>
                  <a:pt x="1573" y="1790"/>
                  <a:pt x="1606" y="1811"/>
                  <a:pt x="1643" y="1823"/>
                </a:cubicBezTo>
                <a:cubicBezTo>
                  <a:pt x="1662" y="1851"/>
                  <a:pt x="1675" y="1879"/>
                  <a:pt x="1691" y="1831"/>
                </a:cubicBezTo>
                <a:cubicBezTo>
                  <a:pt x="1701" y="1862"/>
                  <a:pt x="1721" y="1864"/>
                  <a:pt x="1731" y="1895"/>
                </a:cubicBezTo>
                <a:cubicBezTo>
                  <a:pt x="1681" y="1928"/>
                  <a:pt x="1714" y="1903"/>
                  <a:pt x="1731" y="1903"/>
                </a:cubicBezTo>
                <a:cubicBezTo>
                  <a:pt x="1739" y="1903"/>
                  <a:pt x="1747" y="1908"/>
                  <a:pt x="1755" y="1911"/>
                </a:cubicBezTo>
                <a:cubicBezTo>
                  <a:pt x="1758" y="1924"/>
                  <a:pt x="1753" y="1941"/>
                  <a:pt x="1763" y="1951"/>
                </a:cubicBezTo>
                <a:cubicBezTo>
                  <a:pt x="1775" y="1963"/>
                  <a:pt x="1795" y="1962"/>
                  <a:pt x="1811" y="1967"/>
                </a:cubicBezTo>
                <a:cubicBezTo>
                  <a:pt x="1819" y="1970"/>
                  <a:pt x="1835" y="1975"/>
                  <a:pt x="1835" y="1975"/>
                </a:cubicBezTo>
                <a:cubicBezTo>
                  <a:pt x="1854" y="2032"/>
                  <a:pt x="1842" y="2009"/>
                  <a:pt x="1867" y="2047"/>
                </a:cubicBezTo>
                <a:cubicBezTo>
                  <a:pt x="1850" y="2099"/>
                  <a:pt x="1894" y="2100"/>
                  <a:pt x="1923" y="2135"/>
                </a:cubicBezTo>
                <a:cubicBezTo>
                  <a:pt x="1946" y="2163"/>
                  <a:pt x="1952" y="2198"/>
                  <a:pt x="1963" y="2231"/>
                </a:cubicBezTo>
                <a:cubicBezTo>
                  <a:pt x="1966" y="2239"/>
                  <a:pt x="1980" y="2234"/>
                  <a:pt x="1987" y="2239"/>
                </a:cubicBezTo>
                <a:cubicBezTo>
                  <a:pt x="1989" y="2240"/>
                  <a:pt x="1987" y="2244"/>
                  <a:pt x="1987" y="2247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423946" name="AutoShape 10"/>
          <p:cNvSpPr>
            <a:spLocks noChangeArrowheads="1"/>
          </p:cNvSpPr>
          <p:nvPr/>
        </p:nvSpPr>
        <p:spPr bwMode="auto">
          <a:xfrm rot="-6947830">
            <a:off x="3532982" y="5342731"/>
            <a:ext cx="1168400" cy="192087"/>
          </a:xfrm>
          <a:prstGeom prst="notchedRightArrow">
            <a:avLst>
              <a:gd name="adj1" fmla="val 50000"/>
              <a:gd name="adj2" fmla="val 152067"/>
            </a:avLst>
          </a:prstGeom>
          <a:gradFill rotWithShape="1">
            <a:gsLst>
              <a:gs pos="0">
                <a:srgbClr val="E00404"/>
              </a:gs>
              <a:gs pos="100000">
                <a:srgbClr val="FFB90B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23947" name="AutoShape 11"/>
          <p:cNvSpPr>
            <a:spLocks noChangeArrowheads="1"/>
          </p:cNvSpPr>
          <p:nvPr/>
        </p:nvSpPr>
        <p:spPr bwMode="auto">
          <a:xfrm rot="-7766855">
            <a:off x="2801938" y="4164012"/>
            <a:ext cx="1257300" cy="219075"/>
          </a:xfrm>
          <a:prstGeom prst="notchedRightArrow">
            <a:avLst>
              <a:gd name="adj1" fmla="val 50000"/>
              <a:gd name="adj2" fmla="val 143478"/>
            </a:avLst>
          </a:prstGeom>
          <a:gradFill rotWithShape="1">
            <a:gsLst>
              <a:gs pos="0">
                <a:srgbClr val="FFB90B"/>
              </a:gs>
              <a:gs pos="100000">
                <a:srgbClr val="F8F16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423948" name="AutoShape 12"/>
          <p:cNvSpPr>
            <a:spLocks noChangeArrowheads="1"/>
          </p:cNvSpPr>
          <p:nvPr/>
        </p:nvSpPr>
        <p:spPr bwMode="auto">
          <a:xfrm rot="-8800746">
            <a:off x="1447800" y="3200400"/>
            <a:ext cx="1622425" cy="212725"/>
          </a:xfrm>
          <a:prstGeom prst="notchedRightArrow">
            <a:avLst>
              <a:gd name="adj1" fmla="val 50000"/>
              <a:gd name="adj2" fmla="val 190672"/>
            </a:avLst>
          </a:prstGeom>
          <a:gradFill rotWithShape="1">
            <a:gsLst>
              <a:gs pos="0">
                <a:srgbClr val="F8F160"/>
              </a:gs>
              <a:gs pos="100000">
                <a:srgbClr val="8BFFD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s-MX" altLang="es-MX"/>
          </a:p>
        </p:txBody>
      </p:sp>
      <p:sp>
        <p:nvSpPr>
          <p:cNvPr id="31753" name="Text Box 13"/>
          <p:cNvSpPr txBox="1">
            <a:spLocks noChangeArrowheads="1"/>
          </p:cNvSpPr>
          <p:nvPr/>
        </p:nvSpPr>
        <p:spPr bwMode="auto">
          <a:xfrm>
            <a:off x="5029200" y="762000"/>
            <a:ext cx="3886200" cy="28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800" dirty="0"/>
              <a:t>Un incendio forestal puede intensificarse rápidamente y llegar a ser dominado por la columna con el fuerte ascenso producido por el paso de una corriente en chorro.</a:t>
            </a:r>
            <a:endParaRPr lang="en-US" altLang="es-MX" sz="2800" dirty="0"/>
          </a:p>
        </p:txBody>
      </p:sp>
      <p:sp>
        <p:nvSpPr>
          <p:cNvPr id="423950" name="Text Box 14"/>
          <p:cNvSpPr txBox="1">
            <a:spLocks noChangeArrowheads="1"/>
          </p:cNvSpPr>
          <p:nvPr/>
        </p:nvSpPr>
        <p:spPr bwMode="auto">
          <a:xfrm>
            <a:off x="5334000" y="3733800"/>
            <a:ext cx="3657600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s-MX" altLang="es-MX" sz="2800" dirty="0"/>
              <a:t>Nubes Cirrus tenues en lo alto del cielo pueden ser su único indicador de que los vientos de corriente en chorro están pasando por encima.</a:t>
            </a:r>
            <a:endParaRPr lang="en-US" altLang="es-MX" sz="2800" b="1" dirty="0"/>
          </a:p>
        </p:txBody>
      </p:sp>
      <p:sp>
        <p:nvSpPr>
          <p:cNvPr id="423951" name="Text Box 15"/>
          <p:cNvSpPr txBox="1">
            <a:spLocks noChangeArrowheads="1"/>
          </p:cNvSpPr>
          <p:nvPr/>
        </p:nvSpPr>
        <p:spPr bwMode="auto">
          <a:xfrm>
            <a:off x="2438400" y="1981200"/>
            <a:ext cx="1262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eaLnBrk="1" hangingPunct="1"/>
            <a:r>
              <a:rPr lang="en-US" altLang="es-MX" sz="2800" i="1">
                <a:solidFill>
                  <a:schemeClr val="tx1"/>
                </a:solidFill>
                <a:latin typeface="Arial Rounded MT Bold" pitchFamily="34" charset="0"/>
              </a:rPr>
              <a:t>Cirrus</a:t>
            </a:r>
          </a:p>
        </p:txBody>
      </p:sp>
      <p:sp>
        <p:nvSpPr>
          <p:cNvPr id="3175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6-</a:t>
            </a:r>
            <a:fld id="{6665CC88-5221-4EC2-9DAD-4864B3FB05CD}" type="slidenum">
              <a:rPr lang="en-US" altLang="es-MX" sz="1000" smtClean="0">
                <a:solidFill>
                  <a:srgbClr val="DDDDDD"/>
                </a:solidFill>
                <a:latin typeface="Arial" charset="0"/>
              </a:rPr>
              <a:pPr algn="r" eaLnBrk="1" hangingPunct="1"/>
              <a:t>99</a:t>
            </a:fld>
            <a:r>
              <a:rPr lang="en-US" altLang="es-MX" sz="1000" dirty="0">
                <a:solidFill>
                  <a:srgbClr val="DDDDDD"/>
                </a:solidFill>
                <a:latin typeface="Arial" charset="0"/>
              </a:rPr>
              <a:t>-S290-PE</a:t>
            </a:r>
          </a:p>
        </p:txBody>
      </p:sp>
      <p:sp>
        <p:nvSpPr>
          <p:cNvPr id="31757" name="CuadroTexto 1"/>
          <p:cNvSpPr txBox="1">
            <a:spLocks noChangeArrowheads="1"/>
          </p:cNvSpPr>
          <p:nvPr/>
        </p:nvSpPr>
        <p:spPr bwMode="auto">
          <a:xfrm rot="812702">
            <a:off x="1410740" y="1633944"/>
            <a:ext cx="2745880" cy="276999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s-MX" altLang="es-MX" sz="1800" b="1" dirty="0"/>
              <a:t>Vientos de corriente en chorro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23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2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2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2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3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3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3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44" grpId="0" animBg="1"/>
      <p:bldP spid="423946" grpId="0" animBg="1"/>
      <p:bldP spid="423947" grpId="0" animBg="1"/>
      <p:bldP spid="423948" grpId="0" animBg="1"/>
      <p:bldP spid="423950" grpId="0"/>
      <p:bldP spid="42395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38245</TotalTime>
  <Words>1882</Words>
  <Application>Microsoft Office PowerPoint</Application>
  <PresentationFormat>Presentación en pantalla (4:3)</PresentationFormat>
  <Paragraphs>415</Paragraphs>
  <Slides>45</Slides>
  <Notes>44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3" baseType="lpstr">
      <vt:lpstr>Arial</vt:lpstr>
      <vt:lpstr>Arial Black</vt:lpstr>
      <vt:lpstr>Arial Narrow</vt:lpstr>
      <vt:lpstr>Arial Rounded MT Bold</vt:lpstr>
      <vt:lpstr>Tahoma</vt:lpstr>
      <vt:lpstr>Times New Roman</vt:lpstr>
      <vt:lpstr>Verdana</vt:lpstr>
      <vt:lpstr>Default Design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visuales de aire estable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PrometheUs</dc:creator>
  <cp:keywords>S290_Mex</cp:keywords>
  <cp:lastModifiedBy>Jorge</cp:lastModifiedBy>
  <cp:revision>1555</cp:revision>
  <dcterms:created xsi:type="dcterms:W3CDTF">2003-12-22T00:32:09Z</dcterms:created>
  <dcterms:modified xsi:type="dcterms:W3CDTF">2020-10-29T23:43:57Z</dcterms:modified>
</cp:coreProperties>
</file>