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vnd.openxmlformats-officedocument.oleObject" Extension="bin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59" roundtripDataSignature="AMtx7mjAqGebsVRiq9ZDxruIMoRz2iq6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customschemas.google.com/relationships/presentationmetadata" Target="metadata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1" name="Google Shape;18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7" name="Google Shape;20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8" name="Google Shape;22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037972bb68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5" name="Google Shape;235;g1037972bb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1037972bb68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9" name="Google Shape;24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7" name="Google Shape;26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5" name="Google Shape;2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2" name="Google Shape;2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04" name="Google Shape;30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4" name="Google Shape;32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8" name="Google Shape;33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45" name="Google Shape;34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2" name="Google Shape;37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5" name="Google Shape;385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6" name="Google Shape;8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6" name="Google Shape;42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5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7" name="Google Shape;517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5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5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4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4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3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3"/>
          <p:cNvSpPr txBox="1"/>
          <p:nvPr>
            <p:ph idx="1" type="body"/>
          </p:nvPr>
        </p:nvSpPr>
        <p:spPr>
          <a:xfrm rot="5400000">
            <a:off x="2514600" y="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1" name="Google Shape;61;p63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4"/>
          <p:cNvSpPr txBox="1"/>
          <p:nvPr>
            <p:ph type="title"/>
          </p:nvPr>
        </p:nvSpPr>
        <p:spPr>
          <a:xfrm rot="5400000">
            <a:off x="4591050" y="2228850"/>
            <a:ext cx="57912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4"/>
          <p:cNvSpPr txBox="1"/>
          <p:nvPr>
            <p:ph idx="1" type="body"/>
          </p:nvPr>
        </p:nvSpPr>
        <p:spPr>
          <a:xfrm rot="5400000">
            <a:off x="628650" y="361950"/>
            <a:ext cx="57912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5" name="Google Shape;65;p64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5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5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5" name="Google Shape;25;p55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6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7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7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1" name="Google Shape;31;p57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57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36" name="Google Shape;36;p58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40" name="Google Shape;40;p59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4" name="Google Shape;44;p6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5" name="Google Shape;45;p6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6" name="Google Shape;46;p6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7" name="Google Shape;47;p60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1" name="Google Shape;51;p6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2" name="Google Shape;52;p61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6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7" name="Google Shape;57;p62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" name="Google Shape;11;p53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1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1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53"/>
          <p:cNvSpPr txBox="1"/>
          <p:nvPr>
            <p:ph idx="12" type="sldNum"/>
          </p:nvPr>
        </p:nvSpPr>
        <p:spPr>
          <a:xfrm>
            <a:off x="7010400" y="4191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13" name="Google Shape;13;p53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-S290-PE</a:t>
            </a:r>
            <a:endParaRPr/>
          </a:p>
        </p:txBody>
      </p:sp>
      <p:sp>
        <p:nvSpPr>
          <p:cNvPr id="14" name="Google Shape;14;p53"/>
          <p:cNvSpPr txBox="1"/>
          <p:nvPr/>
        </p:nvSpPr>
        <p:spPr>
          <a:xfrm>
            <a:off x="-46038" y="6465888"/>
            <a:ext cx="1189038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20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Unidad 2</a:t>
            </a:r>
            <a:endParaRPr/>
          </a:p>
        </p:txBody>
      </p:sp>
      <p:sp>
        <p:nvSpPr>
          <p:cNvPr id="15" name="Google Shape;15;p53"/>
          <p:cNvSpPr txBox="1"/>
          <p:nvPr/>
        </p:nvSpPr>
        <p:spPr>
          <a:xfrm>
            <a:off x="1214438" y="6591301"/>
            <a:ext cx="678656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Influencias topográficas en el comportamiento de los incendios forestales</a:t>
            </a:r>
            <a:endParaRPr/>
          </a:p>
        </p:txBody>
      </p:sp>
      <p:grpSp>
        <p:nvGrpSpPr>
          <p:cNvPr id="16" name="Google Shape;16;p53"/>
          <p:cNvGrpSpPr/>
          <p:nvPr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17" name="Google Shape;17;p53"/>
            <p:cNvSpPr/>
            <p:nvPr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2400" u="none" cap="none" strike="noStrike">
                  <a:solidFill>
                    <a:srgbClr val="955836"/>
                  </a:solidFill>
                  <a:latin typeface="Arial"/>
                  <a:ea typeface="Arial"/>
                  <a:cs typeface="Arial"/>
                  <a:sym typeface="Arial"/>
                </a:rPr>
                <a:t>Intermedio de comportamiento del fuego</a:t>
              </a:r>
              <a:endParaRPr/>
            </a:p>
          </p:txBody>
        </p:sp>
        <p:sp>
          <p:nvSpPr>
            <p:cNvPr id="18" name="Google Shape;18;p53"/>
            <p:cNvSpPr/>
            <p:nvPr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2400" u="none" cap="none" strike="noStrike">
                  <a:solidFill>
                    <a:srgbClr val="955836"/>
                  </a:solidFill>
                  <a:latin typeface="Arial"/>
                  <a:ea typeface="Arial"/>
                  <a:cs typeface="Arial"/>
                  <a:sym typeface="Arial"/>
                </a:rPr>
                <a:t>S-290</a:t>
              </a:r>
              <a:endParaRPr/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vmlDrawing" Target="../drawings/vmlDrawing1.v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1.bin"/><Relationship Id="rId6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2.jpg"/><Relationship Id="rId4" Type="http://schemas.openxmlformats.org/officeDocument/2006/relationships/image" Target="../media/image2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9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8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1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3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9.jpg"/><Relationship Id="rId4" Type="http://schemas.openxmlformats.org/officeDocument/2006/relationships/image" Target="../media/image42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4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5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4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8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6.jp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0.jp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3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5.jp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1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4.jp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"/>
          <p:cNvSpPr txBox="1"/>
          <p:nvPr>
            <p:ph type="title"/>
          </p:nvPr>
        </p:nvSpPr>
        <p:spPr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chemeClr val="lt1"/>
                </a:solidFill>
              </a:rPr>
              <a:t>Unidad 2</a:t>
            </a:r>
            <a:endParaRPr/>
          </a:p>
        </p:txBody>
      </p:sp>
      <p:sp>
        <p:nvSpPr>
          <p:cNvPr id="71" name="Google Shape;71;p1"/>
          <p:cNvSpPr txBox="1"/>
          <p:nvPr/>
        </p:nvSpPr>
        <p:spPr>
          <a:xfrm>
            <a:off x="304800" y="685800"/>
            <a:ext cx="83820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6000" u="none" cap="none" strike="noStrik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Influencias topográficas en el comportamiento de los incendios forestales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"/>
          <p:cNvSpPr txBox="1"/>
          <p:nvPr>
            <p:ph type="title"/>
          </p:nvPr>
        </p:nvSpPr>
        <p:spPr>
          <a:xfrm>
            <a:off x="0" y="685800"/>
            <a:ext cx="33528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800"/>
              <a:t>Fuegos que inician en la base de la pendiente a menudo se convierten en los mas grandes.</a:t>
            </a:r>
            <a:endParaRPr/>
          </a:p>
        </p:txBody>
      </p:sp>
      <p:sp>
        <p:nvSpPr>
          <p:cNvPr id="184" name="Google Shape;184;p10"/>
          <p:cNvSpPr txBox="1"/>
          <p:nvPr/>
        </p:nvSpPr>
        <p:spPr>
          <a:xfrm>
            <a:off x="7696200" y="1311275"/>
            <a:ext cx="152157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55% de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sp>
        <p:nvSpPr>
          <p:cNvPr id="185" name="Google Shape;185;p10"/>
          <p:cNvSpPr txBox="1"/>
          <p:nvPr/>
        </p:nvSpPr>
        <p:spPr>
          <a:xfrm>
            <a:off x="7698630" y="3505200"/>
            <a:ext cx="152157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30% de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sp>
        <p:nvSpPr>
          <p:cNvPr id="186" name="Google Shape;186;p10"/>
          <p:cNvSpPr txBox="1"/>
          <p:nvPr/>
        </p:nvSpPr>
        <p:spPr>
          <a:xfrm>
            <a:off x="7696200" y="5273675"/>
            <a:ext cx="152157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0-5% de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1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pic>
        <p:nvPicPr>
          <p:cNvPr descr="U2_sld10" id="187" name="Google Shape;18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4225" y="533400"/>
            <a:ext cx="4387850" cy="60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1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chemeClr val="dk1"/>
                </a:solidFill>
              </a:rPr>
              <a:t>Puntos cardinales</a:t>
            </a:r>
            <a:endParaRPr/>
          </a:p>
        </p:txBody>
      </p:sp>
      <p:sp>
        <p:nvSpPr>
          <p:cNvPr id="193" name="Google Shape;193;p11"/>
          <p:cNvSpPr txBox="1"/>
          <p:nvPr>
            <p:ph idx="1" type="body"/>
          </p:nvPr>
        </p:nvSpPr>
        <p:spPr>
          <a:xfrm>
            <a:off x="76200" y="2057400"/>
            <a:ext cx="30480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2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Norte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Sur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Este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Oeste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Noreste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Noroeste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Sureste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MX"/>
              <a:t>Suroeste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compas" id="194" name="Google Shape;19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1762125"/>
            <a:ext cx="5065713" cy="41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08-S290-VG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2011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>
            <p:ph type="title"/>
          </p:nvPr>
        </p:nvSpPr>
        <p:spPr>
          <a:xfrm>
            <a:off x="228600" y="152400"/>
            <a:ext cx="8915400" cy="8382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000066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600">
                <a:solidFill>
                  <a:schemeClr val="lt1"/>
                </a:solidFill>
              </a:rPr>
              <a:t>Ocurrencia de fuego por exposición</a:t>
            </a:r>
            <a:endParaRPr/>
          </a:p>
        </p:txBody>
      </p:sp>
      <p:sp>
        <p:nvSpPr>
          <p:cNvPr id="201" name="Google Shape;201;p12"/>
          <p:cNvSpPr txBox="1"/>
          <p:nvPr/>
        </p:nvSpPr>
        <p:spPr>
          <a:xfrm rot="-5400000">
            <a:off x="-733646" y="3790305"/>
            <a:ext cx="329609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Porcentaje de fuegos</a:t>
            </a:r>
            <a:endParaRPr/>
          </a:p>
        </p:txBody>
      </p:sp>
      <p:sp>
        <p:nvSpPr>
          <p:cNvPr id="202" name="Google Shape;202;p12"/>
          <p:cNvSpPr txBox="1"/>
          <p:nvPr/>
        </p:nvSpPr>
        <p:spPr>
          <a:xfrm>
            <a:off x="4098925" y="6248400"/>
            <a:ext cx="182403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Exposición</a:t>
            </a:r>
            <a:endParaRPr/>
          </a:p>
        </p:txBody>
      </p:sp>
      <p:sp>
        <p:nvSpPr>
          <p:cNvPr id="203" name="Google Shape;203;p12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204" name="Google Shape;204;p12"/>
          <p:cNvSpPr txBox="1"/>
          <p:nvPr/>
        </p:nvSpPr>
        <p:spPr>
          <a:xfrm>
            <a:off x="2311400" y="5864225"/>
            <a:ext cx="612775" cy="307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Nivel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 txBox="1"/>
          <p:nvPr/>
        </p:nvSpPr>
        <p:spPr>
          <a:xfrm>
            <a:off x="304800" y="496888"/>
            <a:ext cx="3505200" cy="2170112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3000"/>
              <a:buFont typeface="Arial"/>
              <a:buNone/>
            </a:pPr>
            <a:r>
              <a:rPr b="1" i="0" lang="es-MX" sz="30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Efectos de la exposición en la temperatura y humedad del combustible</a:t>
            </a:r>
            <a:endParaRPr b="1" i="0" sz="3000" u="none" cap="none" strike="noStrike">
              <a:solidFill>
                <a:srgbClr val="0000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13"/>
          <p:cNvSpPr txBox="1"/>
          <p:nvPr/>
        </p:nvSpPr>
        <p:spPr>
          <a:xfrm>
            <a:off x="4724400" y="609600"/>
            <a:ext cx="4191000" cy="18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Humedad de combustible mas alta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Promedio de temperatura mas baja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Velocidad de propagación mas baja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Los combustibles se secan mas tarde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La nieve se derrite mas tarde</a:t>
            </a:r>
            <a:endParaRPr/>
          </a:p>
        </p:txBody>
      </p:sp>
      <p:sp>
        <p:nvSpPr>
          <p:cNvPr id="211" name="Google Shape;211;p13"/>
          <p:cNvSpPr txBox="1"/>
          <p:nvPr/>
        </p:nvSpPr>
        <p:spPr>
          <a:xfrm>
            <a:off x="6705600" y="3505200"/>
            <a:ext cx="2209800" cy="1631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Se calienta mas temprano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Se enfría mas temprano</a:t>
            </a:r>
            <a:endParaRPr/>
          </a:p>
        </p:txBody>
      </p:sp>
      <p:sp>
        <p:nvSpPr>
          <p:cNvPr id="212" name="Google Shape;212;p13"/>
          <p:cNvSpPr txBox="1"/>
          <p:nvPr/>
        </p:nvSpPr>
        <p:spPr>
          <a:xfrm>
            <a:off x="304800" y="2819400"/>
            <a:ext cx="20574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Se calienta mas tarde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Se enfría mas tarde</a:t>
            </a:r>
            <a:endParaRPr/>
          </a:p>
        </p:txBody>
      </p:sp>
      <p:pic>
        <p:nvPicPr>
          <p:cNvPr descr="fuel with lines" id="213" name="Google Shape;21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3713" y="2205038"/>
            <a:ext cx="5599112" cy="36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3"/>
          <p:cNvSpPr txBox="1"/>
          <p:nvPr/>
        </p:nvSpPr>
        <p:spPr>
          <a:xfrm>
            <a:off x="211138" y="4648200"/>
            <a:ext cx="4589462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Humedad del combustible mas baja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Temperatura promedio mas alta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Mas alta velocidad de propagación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Los combustibles se secan mas pronto</a:t>
            </a:r>
            <a:endParaRPr/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Clr>
                <a:srgbClr val="000066"/>
              </a:buClr>
              <a:buSzPts val="1600"/>
              <a:buFont typeface="Arial"/>
              <a:buNone/>
            </a:pPr>
            <a:r>
              <a:rPr b="1" i="0" lang="es-MX" sz="16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La nieve se derrite mas pronto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"/>
          <p:cNvSpPr txBox="1"/>
          <p:nvPr>
            <p:ph type="title"/>
          </p:nvPr>
        </p:nvSpPr>
        <p:spPr>
          <a:xfrm>
            <a:off x="-381000" y="533400"/>
            <a:ext cx="9144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800"/>
              <a:t>La exposición afecta la humedad del combustible</a:t>
            </a:r>
            <a:endParaRPr/>
          </a:p>
        </p:txBody>
      </p:sp>
      <p:grpSp>
        <p:nvGrpSpPr>
          <p:cNvPr id="220" name="Google Shape;220;p14"/>
          <p:cNvGrpSpPr/>
          <p:nvPr/>
        </p:nvGrpSpPr>
        <p:grpSpPr>
          <a:xfrm>
            <a:off x="788988" y="1114425"/>
            <a:ext cx="7897812" cy="5514975"/>
            <a:chOff x="550863" y="1114425"/>
            <a:chExt cx="7897812" cy="5514975"/>
          </a:xfrm>
        </p:grpSpPr>
        <p:graphicFrame>
          <p:nvGraphicFramePr>
            <p:cNvPr id="221" name="Google Shape;221;p14"/>
            <p:cNvGraphicFramePr/>
            <p:nvPr/>
          </p:nvGraphicFramePr>
          <p:xfrm>
            <a:off x="550863" y="1114425"/>
            <a:ext cx="7897812" cy="5514975"/>
          </p:xfrm>
          <a:graphic>
            <a:graphicData uri="http://schemas.openxmlformats.org/presentationml/2006/ole">
              <mc:AlternateContent>
                <mc:Choice Requires="v">
                  <p:oleObj r:id="rId4" imgH="5514975" imgW="7897812" progId="Excel.Chart.8" spid="_x0000_s1">
                    <p:embed/>
                  </p:oleObj>
                </mc:Choice>
                <mc:Fallback>
                  <p:oleObj r:id="rId5" imgH="5514975" imgW="7897812" progId="Excel.Chart.8">
                    <p:embed/>
                    <p:pic>
                      <p:nvPicPr>
                        <p:cNvPr id="221" name="Google Shape;221;p14"/>
                        <p:cNvPicPr preferRelativeResize="0"/>
                        <p:nvPr/>
                      </p:nvPicPr>
                      <p:blipFill rotWithShape="1">
                        <a:blip r:embed="rId6">
                          <a:alphaModFix/>
                        </a:blip>
                        <a:srcRect b="0" l="0" r="0" t="0"/>
                        <a:stretch/>
                      </p:blipFill>
                      <p:spPr>
                        <a:xfrm>
                          <a:off x="550863" y="1114425"/>
                          <a:ext cx="7897812" cy="551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" name="Google Shape;222;p14"/>
            <p:cNvSpPr txBox="1"/>
            <p:nvPr/>
          </p:nvSpPr>
          <p:spPr>
            <a:xfrm>
              <a:off x="3190875" y="5802312"/>
              <a:ext cx="1676400" cy="36988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Hora</a:t>
              </a:r>
              <a:endParaRPr/>
            </a:p>
          </p:txBody>
        </p:sp>
        <p:sp>
          <p:nvSpPr>
            <p:cNvPr id="223" name="Google Shape;223;p14"/>
            <p:cNvSpPr txBox="1"/>
            <p:nvPr/>
          </p:nvSpPr>
          <p:spPr>
            <a:xfrm rot="-5400000">
              <a:off x="-562444" y="3398322"/>
              <a:ext cx="3018775" cy="36933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Contenido de humedad %</a:t>
              </a:r>
              <a:endParaRPr/>
            </a:p>
          </p:txBody>
        </p:sp>
        <p:sp>
          <p:nvSpPr>
            <p:cNvPr id="224" name="Google Shape;224;p14"/>
            <p:cNvSpPr txBox="1"/>
            <p:nvPr/>
          </p:nvSpPr>
          <p:spPr>
            <a:xfrm>
              <a:off x="7137621" y="3505200"/>
              <a:ext cx="1138554" cy="2769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Ladera  sur   </a:t>
              </a:r>
              <a:endParaRPr/>
            </a:p>
          </p:txBody>
        </p:sp>
        <p:sp>
          <p:nvSpPr>
            <p:cNvPr id="225" name="Google Shape;225;p14"/>
            <p:cNvSpPr txBox="1"/>
            <p:nvPr/>
          </p:nvSpPr>
          <p:spPr>
            <a:xfrm>
              <a:off x="7133220" y="3124200"/>
              <a:ext cx="1143000" cy="2769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s-MX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Ladera norte</a:t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spect photos" id="231" name="Google Shape;2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5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spect photos" id="238" name="Google Shape;238;g1037972bb68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1037972bb68_0_0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83" id="244" name="Google Shape;24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6"/>
          <p:cNvSpPr/>
          <p:nvPr/>
        </p:nvSpPr>
        <p:spPr>
          <a:xfrm>
            <a:off x="635000" y="228600"/>
            <a:ext cx="7848600" cy="29718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000066"/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Cómo la topografía puede afectar la dirección y la velocidad de propagación de los incendios forestales</a:t>
            </a:r>
            <a:endParaRPr/>
          </a:p>
        </p:txBody>
      </p:sp>
      <p:sp>
        <p:nvSpPr>
          <p:cNvPr id="246" name="Google Shape;246;p16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ope affects" id="251" name="Google Shape;2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7"/>
          <p:cNvSpPr txBox="1"/>
          <p:nvPr>
            <p:ph type="title"/>
          </p:nvPr>
        </p:nvSpPr>
        <p:spPr>
          <a:xfrm>
            <a:off x="685800" y="228600"/>
            <a:ext cx="7772400" cy="9144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000066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rgbClr val="FFCC00"/>
                </a:solidFill>
              </a:rPr>
              <a:t>La pendiente afecta el comportamiento del fuego</a:t>
            </a:r>
            <a:endParaRPr/>
          </a:p>
        </p:txBody>
      </p:sp>
      <p:sp>
        <p:nvSpPr>
          <p:cNvPr id="253" name="Google Shape;253;p17"/>
          <p:cNvSpPr txBox="1"/>
          <p:nvPr/>
        </p:nvSpPr>
        <p:spPr>
          <a:xfrm>
            <a:off x="2743200" y="2514600"/>
            <a:ext cx="1793875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FFFF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CCFFFF"/>
                </a:solidFill>
                <a:latin typeface="Arial"/>
                <a:ea typeface="Arial"/>
                <a:cs typeface="Arial"/>
                <a:sym typeface="Arial"/>
              </a:rPr>
              <a:t>Aire fresco</a:t>
            </a:r>
            <a:endParaRPr/>
          </a:p>
        </p:txBody>
      </p:sp>
      <p:sp>
        <p:nvSpPr>
          <p:cNvPr id="254" name="Google Shape;254;p17"/>
          <p:cNvSpPr/>
          <p:nvPr/>
        </p:nvSpPr>
        <p:spPr>
          <a:xfrm>
            <a:off x="3429000" y="3124200"/>
            <a:ext cx="533400" cy="609600"/>
          </a:xfrm>
          <a:custGeom>
            <a:rect b="b" l="l" r="r" t="t"/>
            <a:pathLst>
              <a:path extrusionOk="0" h="384" w="336">
                <a:moveTo>
                  <a:pt x="0" y="0"/>
                </a:moveTo>
                <a:cubicBezTo>
                  <a:pt x="20" y="88"/>
                  <a:pt x="40" y="176"/>
                  <a:pt x="96" y="240"/>
                </a:cubicBezTo>
                <a:cubicBezTo>
                  <a:pt x="152" y="304"/>
                  <a:pt x="296" y="360"/>
                  <a:pt x="336" y="384"/>
                </a:cubicBezTo>
              </a:path>
            </a:pathLst>
          </a:custGeom>
          <a:noFill/>
          <a:ln cap="flat" cmpd="sng" w="76200">
            <a:solidFill>
              <a:srgbClr val="CC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17"/>
          <p:cNvSpPr/>
          <p:nvPr/>
        </p:nvSpPr>
        <p:spPr>
          <a:xfrm>
            <a:off x="3810000" y="3048000"/>
            <a:ext cx="533400" cy="609600"/>
          </a:xfrm>
          <a:custGeom>
            <a:rect b="b" l="l" r="r" t="t"/>
            <a:pathLst>
              <a:path extrusionOk="0" h="384" w="336">
                <a:moveTo>
                  <a:pt x="0" y="0"/>
                </a:moveTo>
                <a:cubicBezTo>
                  <a:pt x="20" y="88"/>
                  <a:pt x="40" y="176"/>
                  <a:pt x="96" y="240"/>
                </a:cubicBezTo>
                <a:cubicBezTo>
                  <a:pt x="152" y="304"/>
                  <a:pt x="296" y="360"/>
                  <a:pt x="336" y="384"/>
                </a:cubicBezTo>
              </a:path>
            </a:pathLst>
          </a:custGeom>
          <a:noFill/>
          <a:ln cap="flat" cmpd="sng" w="76200">
            <a:solidFill>
              <a:srgbClr val="CC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Google Shape;256;p17"/>
          <p:cNvSpPr/>
          <p:nvPr/>
        </p:nvSpPr>
        <p:spPr>
          <a:xfrm>
            <a:off x="3352800" y="3581400"/>
            <a:ext cx="533400" cy="609600"/>
          </a:xfrm>
          <a:custGeom>
            <a:rect b="b" l="l" r="r" t="t"/>
            <a:pathLst>
              <a:path extrusionOk="0" h="384" w="336">
                <a:moveTo>
                  <a:pt x="0" y="0"/>
                </a:moveTo>
                <a:cubicBezTo>
                  <a:pt x="20" y="88"/>
                  <a:pt x="40" y="176"/>
                  <a:pt x="96" y="240"/>
                </a:cubicBezTo>
                <a:cubicBezTo>
                  <a:pt x="152" y="304"/>
                  <a:pt x="296" y="360"/>
                  <a:pt x="336" y="384"/>
                </a:cubicBezTo>
              </a:path>
            </a:pathLst>
          </a:custGeom>
          <a:noFill/>
          <a:ln cap="flat" cmpd="sng" w="76200">
            <a:solidFill>
              <a:srgbClr val="CC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" name="Google Shape;257;p17"/>
          <p:cNvSpPr/>
          <p:nvPr/>
        </p:nvSpPr>
        <p:spPr>
          <a:xfrm>
            <a:off x="2667000" y="2819400"/>
            <a:ext cx="533400" cy="609600"/>
          </a:xfrm>
          <a:custGeom>
            <a:rect b="b" l="l" r="r" t="t"/>
            <a:pathLst>
              <a:path extrusionOk="0" h="384" w="336">
                <a:moveTo>
                  <a:pt x="0" y="0"/>
                </a:moveTo>
                <a:cubicBezTo>
                  <a:pt x="20" y="88"/>
                  <a:pt x="40" y="176"/>
                  <a:pt x="96" y="240"/>
                </a:cubicBezTo>
                <a:cubicBezTo>
                  <a:pt x="152" y="304"/>
                  <a:pt x="296" y="360"/>
                  <a:pt x="336" y="384"/>
                </a:cubicBezTo>
              </a:path>
            </a:pathLst>
          </a:custGeom>
          <a:noFill/>
          <a:ln cap="flat" cmpd="sng" w="76200">
            <a:solidFill>
              <a:srgbClr val="CC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8" name="Google Shape;258;p17"/>
          <p:cNvSpPr txBox="1"/>
          <p:nvPr/>
        </p:nvSpPr>
        <p:spPr>
          <a:xfrm>
            <a:off x="228600" y="4267200"/>
            <a:ext cx="36576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s-MX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Pavesas encendidas rodando pendiente abajo</a:t>
            </a:r>
            <a:endParaRPr/>
          </a:p>
        </p:txBody>
      </p:sp>
      <p:sp>
        <p:nvSpPr>
          <p:cNvPr id="259" name="Google Shape;259;p17"/>
          <p:cNvSpPr txBox="1"/>
          <p:nvPr/>
        </p:nvSpPr>
        <p:spPr>
          <a:xfrm>
            <a:off x="2446338" y="6324600"/>
            <a:ext cx="5326062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lang="es-MX" sz="2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 rápida ignición y  propagación</a:t>
            </a:r>
            <a:endParaRPr/>
          </a:p>
        </p:txBody>
      </p:sp>
      <p:cxnSp>
        <p:nvCxnSpPr>
          <p:cNvPr id="260" name="Google Shape;260;p17"/>
          <p:cNvCxnSpPr/>
          <p:nvPr/>
        </p:nvCxnSpPr>
        <p:spPr>
          <a:xfrm flipH="1" rot="10800000">
            <a:off x="3886200" y="5257800"/>
            <a:ext cx="1371600" cy="838200"/>
          </a:xfrm>
          <a:prstGeom prst="straightConnector1">
            <a:avLst/>
          </a:prstGeom>
          <a:noFill/>
          <a:ln cap="flat" cmpd="sng" w="152400">
            <a:solidFill>
              <a:srgbClr val="CCFFF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61" name="Google Shape;261;p17"/>
          <p:cNvSpPr txBox="1"/>
          <p:nvPr/>
        </p:nvSpPr>
        <p:spPr>
          <a:xfrm>
            <a:off x="4572000" y="5634038"/>
            <a:ext cx="2630488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FFFF"/>
              </a:buClr>
              <a:buSzPts val="2400"/>
              <a:buFont typeface="Arial"/>
              <a:buNone/>
            </a:pPr>
            <a:r>
              <a:rPr b="1" lang="es-MX" sz="2400" u="none">
                <a:solidFill>
                  <a:srgbClr val="CCFFFF"/>
                </a:solidFill>
                <a:latin typeface="Arial"/>
                <a:ea typeface="Arial"/>
                <a:cs typeface="Arial"/>
                <a:sym typeface="Arial"/>
              </a:rPr>
              <a:t>Corriente de aire</a:t>
            </a:r>
            <a:endParaRPr/>
          </a:p>
        </p:txBody>
      </p:sp>
      <p:cxnSp>
        <p:nvCxnSpPr>
          <p:cNvPr id="262" name="Google Shape;262;p17"/>
          <p:cNvCxnSpPr/>
          <p:nvPr/>
        </p:nvCxnSpPr>
        <p:spPr>
          <a:xfrm flipH="1" rot="10800000">
            <a:off x="6248400" y="3505200"/>
            <a:ext cx="1752600" cy="1143000"/>
          </a:xfrm>
          <a:prstGeom prst="straightConnector1">
            <a:avLst/>
          </a:prstGeom>
          <a:noFill/>
          <a:ln cap="flat" cmpd="sng" w="152400">
            <a:solidFill>
              <a:srgbClr val="FFCC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63" name="Google Shape;263;p17"/>
          <p:cNvSpPr txBox="1"/>
          <p:nvPr/>
        </p:nvSpPr>
        <p:spPr>
          <a:xfrm>
            <a:off x="6400800" y="4491038"/>
            <a:ext cx="2751138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2400"/>
              <a:buFont typeface="Arial"/>
              <a:buNone/>
            </a:pPr>
            <a:r>
              <a:rPr b="1" lang="es-MX" sz="2400" u="none">
                <a:solidFill>
                  <a:srgbClr val="FFCC00"/>
                </a:solidFill>
                <a:latin typeface="Arial"/>
                <a:ea typeface="Arial"/>
                <a:cs typeface="Arial"/>
                <a:sym typeface="Arial"/>
              </a:rPr>
              <a:t>Precalentamiento</a:t>
            </a:r>
            <a:endParaRPr/>
          </a:p>
        </p:txBody>
      </p:sp>
      <p:sp>
        <p:nvSpPr>
          <p:cNvPr id="264" name="Google Shape;264;p17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 u="non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 u="non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 u="non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271" name="Google Shape;271;p18"/>
          <p:cNvSpPr txBox="1"/>
          <p:nvPr/>
        </p:nvSpPr>
        <p:spPr>
          <a:xfrm>
            <a:off x="5943600" y="4629150"/>
            <a:ext cx="2770188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0" lang="es-MX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c = 1 cadena = 20.11 m</a:t>
            </a:r>
            <a:endParaRPr/>
          </a:p>
        </p:txBody>
      </p:sp>
      <p:grpSp>
        <p:nvGrpSpPr>
          <p:cNvPr id="272" name="Google Shape;272;p1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u2_sld18pict" id="273" name="Google Shape;273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4" name="Google Shape;274;p18"/>
            <p:cNvSpPr txBox="1"/>
            <p:nvPr/>
          </p:nvSpPr>
          <p:spPr>
            <a:xfrm>
              <a:off x="2667000" y="0"/>
              <a:ext cx="4953000" cy="46196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24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EFECTO DE LA PENDIENTE</a:t>
              </a:r>
              <a:endParaRPr/>
            </a:p>
          </p:txBody>
        </p:sp>
        <p:sp>
          <p:nvSpPr>
            <p:cNvPr id="275" name="Google Shape;275;p18"/>
            <p:cNvSpPr txBox="1"/>
            <p:nvPr/>
          </p:nvSpPr>
          <p:spPr>
            <a:xfrm>
              <a:off x="2895600" y="500063"/>
              <a:ext cx="4195763" cy="33813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Velocidad de propagación – Largo de llama</a:t>
              </a:r>
              <a:endParaRPr/>
            </a:p>
          </p:txBody>
        </p:sp>
        <p:sp>
          <p:nvSpPr>
            <p:cNvPr id="276" name="Google Shape;276;p18"/>
            <p:cNvSpPr txBox="1"/>
            <p:nvPr/>
          </p:nvSpPr>
          <p:spPr>
            <a:xfrm>
              <a:off x="1066800" y="838200"/>
              <a:ext cx="1403350" cy="7080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120 m/hr</a:t>
              </a:r>
              <a:endPara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1.15 m</a:t>
              </a:r>
              <a:endParaRPr/>
            </a:p>
          </p:txBody>
        </p:sp>
        <p:sp>
          <p:nvSpPr>
            <p:cNvPr id="277" name="Google Shape;277;p18"/>
            <p:cNvSpPr txBox="1"/>
            <p:nvPr/>
          </p:nvSpPr>
          <p:spPr>
            <a:xfrm>
              <a:off x="2624138" y="892175"/>
              <a:ext cx="1401762" cy="7080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523 m/hr</a:t>
              </a:r>
              <a:endPara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2.22 m</a:t>
              </a:r>
              <a:endParaRPr/>
            </a:p>
          </p:txBody>
        </p:sp>
        <p:sp>
          <p:nvSpPr>
            <p:cNvPr id="278" name="Google Shape;278;p18"/>
            <p:cNvSpPr txBox="1"/>
            <p:nvPr/>
          </p:nvSpPr>
          <p:spPr>
            <a:xfrm>
              <a:off x="4164013" y="892175"/>
              <a:ext cx="1657350" cy="7080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1005 m/hr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3 m</a:t>
              </a:r>
              <a:endParaRPr/>
            </a:p>
          </p:txBody>
        </p:sp>
        <p:sp>
          <p:nvSpPr>
            <p:cNvPr id="279" name="Google Shape;279;p18"/>
            <p:cNvSpPr txBox="1"/>
            <p:nvPr/>
          </p:nvSpPr>
          <p:spPr>
            <a:xfrm>
              <a:off x="5943600" y="876300"/>
              <a:ext cx="1566863" cy="7080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1689 m/hr</a:t>
              </a:r>
              <a:endPara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3.84 m</a:t>
              </a:r>
              <a:endParaRPr/>
            </a:p>
          </p:txBody>
        </p:sp>
        <p:sp>
          <p:nvSpPr>
            <p:cNvPr id="280" name="Google Shape;280;p18"/>
            <p:cNvSpPr txBox="1"/>
            <p:nvPr/>
          </p:nvSpPr>
          <p:spPr>
            <a:xfrm>
              <a:off x="7577138" y="892175"/>
              <a:ext cx="1566862" cy="70802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3661 m/hr</a:t>
              </a:r>
              <a:endPara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20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2.4 m</a:t>
              </a:r>
              <a:endParaRPr/>
            </a:p>
          </p:txBody>
        </p:sp>
        <p:sp>
          <p:nvSpPr>
            <p:cNvPr id="281" name="Google Shape;281;p18"/>
            <p:cNvSpPr txBox="1"/>
            <p:nvPr/>
          </p:nvSpPr>
          <p:spPr>
            <a:xfrm>
              <a:off x="63500" y="1063625"/>
              <a:ext cx="1071563" cy="3079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4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Pendiente</a:t>
              </a:r>
              <a:endParaRPr/>
            </a:p>
          </p:txBody>
        </p:sp>
        <p:sp>
          <p:nvSpPr>
            <p:cNvPr id="282" name="Google Shape;282;p18"/>
            <p:cNvSpPr txBox="1"/>
            <p:nvPr/>
          </p:nvSpPr>
          <p:spPr>
            <a:xfrm>
              <a:off x="4343400" y="5565775"/>
              <a:ext cx="4606925" cy="1077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Ejemplo: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Modelo de Combustible= #3 (Pastos altos)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Humedad de combustible fino: 3%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Velocidad de viento a media llama: 0 kph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Objetivos de la unidad 2</a:t>
            </a:r>
            <a:endParaRPr/>
          </a:p>
        </p:txBody>
      </p:sp>
      <p:sp>
        <p:nvSpPr>
          <p:cNvPr id="77" name="Google Shape;77;p2"/>
          <p:cNvSpPr txBox="1"/>
          <p:nvPr>
            <p:ph idx="1" type="body"/>
          </p:nvPr>
        </p:nvSpPr>
        <p:spPr>
          <a:xfrm>
            <a:off x="609600" y="1600200"/>
            <a:ext cx="83820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s-MX"/>
              <a:t>Identificar las características comunes en un mapa topográfico.</a:t>
            </a:r>
            <a:endParaRPr/>
          </a:p>
          <a:p>
            <a:pPr indent="-609600" lvl="0" marL="609600" rtl="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s-MX"/>
              <a:t>Describir cómo la topografía afecta los combustibles y su disponibilidad para la combustión.</a:t>
            </a:r>
            <a:endParaRPr/>
          </a:p>
          <a:p>
            <a:pPr indent="-609600" lvl="0" marL="609600" rtl="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es-MX"/>
              <a:t>Describir como la topografía puede afectar la dirección y la velocidad de propagación de los incendios forestales.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10-S290-VG" id="287" name="Google Shape;28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9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Patrón de fuego en forma de cuña</a:t>
            </a:r>
            <a:endParaRPr/>
          </a:p>
        </p:txBody>
      </p:sp>
      <p:sp>
        <p:nvSpPr>
          <p:cNvPr id="289" name="Google Shape;289;p19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rbspt" id="295" name="Google Shape;29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0"/>
          <p:cNvSpPr txBox="1"/>
          <p:nvPr>
            <p:ph type="title"/>
          </p:nvPr>
        </p:nvSpPr>
        <p:spPr>
          <a:xfrm>
            <a:off x="685800" y="533400"/>
            <a:ext cx="7772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Forma de cuña</a:t>
            </a:r>
            <a:endParaRPr/>
          </a:p>
        </p:txBody>
      </p:sp>
      <p:cxnSp>
        <p:nvCxnSpPr>
          <p:cNvPr id="297" name="Google Shape;297;p20"/>
          <p:cNvCxnSpPr/>
          <p:nvPr/>
        </p:nvCxnSpPr>
        <p:spPr>
          <a:xfrm flipH="1" rot="10800000">
            <a:off x="2438400" y="1752600"/>
            <a:ext cx="2819400" cy="1676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20"/>
          <p:cNvCxnSpPr/>
          <p:nvPr/>
        </p:nvCxnSpPr>
        <p:spPr>
          <a:xfrm flipH="1" rot="10800000">
            <a:off x="5257800" y="1676400"/>
            <a:ext cx="990600" cy="76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20"/>
          <p:cNvCxnSpPr/>
          <p:nvPr/>
        </p:nvCxnSpPr>
        <p:spPr>
          <a:xfrm flipH="1">
            <a:off x="6019800" y="1676400"/>
            <a:ext cx="228600" cy="1905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0" name="Google Shape;300;p20"/>
          <p:cNvCxnSpPr/>
          <p:nvPr/>
        </p:nvCxnSpPr>
        <p:spPr>
          <a:xfrm rot="10800000">
            <a:off x="2438400" y="3429000"/>
            <a:ext cx="3581400" cy="152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1" name="Google Shape;301;p20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11-S290-VG" id="306" name="Google Shape;30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051175"/>
            <a:ext cx="4419600" cy="3273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06-12-S290-VG" id="307" name="Google Shape;30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19600" y="685800"/>
            <a:ext cx="4724400" cy="349885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21"/>
          <p:cNvSpPr/>
          <p:nvPr/>
        </p:nvSpPr>
        <p:spPr>
          <a:xfrm>
            <a:off x="0" y="990600"/>
            <a:ext cx="449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Verdana"/>
              <a:buNone/>
            </a:pPr>
            <a:r>
              <a:rPr b="1" lang="es-MX" sz="360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Pendiente inversa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11-S290-VG" id="313" name="Google Shape;31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2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rgbClr val="FF0000"/>
                </a:solidFill>
              </a:rPr>
              <a:t>Pendiente inversa</a:t>
            </a:r>
            <a:endParaRPr/>
          </a:p>
        </p:txBody>
      </p:sp>
      <p:sp>
        <p:nvSpPr>
          <p:cNvPr id="315" name="Google Shape;315;p22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63" id="320" name="Google Shape;32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3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12-S290-VG" id="327" name="Google Shape;32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4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rgbClr val="FF0000"/>
                </a:solidFill>
              </a:rPr>
              <a:t>Pendiente inversa</a:t>
            </a:r>
            <a:endParaRPr/>
          </a:p>
        </p:txBody>
      </p:sp>
      <p:sp>
        <p:nvSpPr>
          <p:cNvPr id="329" name="Google Shape;329;p24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23" id="334" name="Google Shape;33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5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ope_scan" id="340" name="Google Shape;34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49213"/>
            <a:ext cx="9144000" cy="6907213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26"/>
          <p:cNvSpPr/>
          <p:nvPr/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4000"/>
              <a:buFont typeface="Verdana"/>
              <a:buNone/>
            </a:pPr>
            <a:r>
              <a:rPr b="1" lang="es-MX" sz="4000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rPr>
              <a:t>Cresta</a:t>
            </a:r>
            <a:endParaRPr/>
          </a:p>
        </p:txBody>
      </p:sp>
      <p:sp>
        <p:nvSpPr>
          <p:cNvPr id="342" name="Google Shape;342;p26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35" id="348" name="Google Shape;34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7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cross canyon1" id="354" name="Google Shape;35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cross canyon2" id="355" name="Google Shape;355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28"/>
          <p:cNvSpPr txBox="1"/>
          <p:nvPr>
            <p:ph type="title"/>
          </p:nvPr>
        </p:nvSpPr>
        <p:spPr>
          <a:xfrm>
            <a:off x="-27709" y="228600"/>
            <a:ext cx="9144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Incendios en el fondo de cañones estrechos</a:t>
            </a:r>
            <a:endParaRPr/>
          </a:p>
        </p:txBody>
      </p:sp>
      <p:sp>
        <p:nvSpPr>
          <p:cNvPr id="357" name="Google Shape;357;p28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>
            <p:ph idx="1" type="body"/>
          </p:nvPr>
        </p:nvSpPr>
        <p:spPr>
          <a:xfrm>
            <a:off x="685800" y="1905000"/>
            <a:ext cx="78486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 startAt="4"/>
            </a:pPr>
            <a:r>
              <a:rPr lang="es-MX"/>
              <a:t>Describir como los cambios en el combustible y la topografía pueden proveer barreras totales y parciales para la propagación de los incendios forestales.</a:t>
            </a:r>
            <a:endParaRPr/>
          </a:p>
          <a:p>
            <a:pPr indent="-609600" lvl="0" marL="609600" rtl="0" algn="just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MX"/>
              <a:t>5.	Describir el porcentaje de pendiente puede ser determinado o estimado en el campo.</a:t>
            </a:r>
            <a:endParaRPr/>
          </a:p>
        </p:txBody>
      </p:sp>
      <p:sp>
        <p:nvSpPr>
          <p:cNvPr id="83" name="Google Shape;83;p3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Objetivos de la unidad 2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9"/>
          <p:cNvSpPr txBox="1"/>
          <p:nvPr>
            <p:ph type="title"/>
          </p:nvPr>
        </p:nvSpPr>
        <p:spPr>
          <a:xfrm>
            <a:off x="228600" y="1752600"/>
            <a:ext cx="2971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El fondo de un cañón estrecho</a:t>
            </a:r>
            <a:endParaRPr/>
          </a:p>
        </p:txBody>
      </p:sp>
      <p:pic>
        <p:nvPicPr>
          <p:cNvPr descr="narrow canyon" id="363" name="Google Shape;36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457200"/>
            <a:ext cx="4572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"/>
          <p:cNvSpPr txBox="1"/>
          <p:nvPr>
            <p:ph type="title"/>
          </p:nvPr>
        </p:nvSpPr>
        <p:spPr>
          <a:xfrm>
            <a:off x="381000" y="1752600"/>
            <a:ext cx="8458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Condiciones de aire estable</a:t>
            </a:r>
            <a:endParaRPr/>
          </a:p>
        </p:txBody>
      </p:sp>
      <p:sp>
        <p:nvSpPr>
          <p:cNvPr id="369" name="Google Shape;369;p30"/>
          <p:cNvSpPr txBox="1"/>
          <p:nvPr>
            <p:ph idx="1" type="body"/>
          </p:nvPr>
        </p:nvSpPr>
        <p:spPr>
          <a:xfrm>
            <a:off x="1219200" y="2971800"/>
            <a:ext cx="72390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/>
              <a:t>Los cañones angostos permiten fácilmente que se forme una masa de aire estable, tal como una inversión.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moke" id="375" name="Google Shape;3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3813" y="0"/>
            <a:ext cx="91916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1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"/>
          <p:cNvSpPr txBox="1"/>
          <p:nvPr>
            <p:ph type="title"/>
          </p:nvPr>
        </p:nvSpPr>
        <p:spPr>
          <a:xfrm>
            <a:off x="685800" y="1143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Flujo de aire</a:t>
            </a:r>
            <a:endParaRPr/>
          </a:p>
        </p:txBody>
      </p:sp>
      <p:sp>
        <p:nvSpPr>
          <p:cNvPr id="382" name="Google Shape;382;p32"/>
          <p:cNvSpPr txBox="1"/>
          <p:nvPr>
            <p:ph idx="1" type="body"/>
          </p:nvPr>
        </p:nvSpPr>
        <p:spPr>
          <a:xfrm>
            <a:off x="685800" y="2438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s-MX" sz="3600"/>
              <a:t>Los vientos superficiales usualmente serán formados por el cañón, siguiendo la dirección del cañón, formando torbellinos y fuertes corrientes ascendentes en sus curvas cerradas.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14-S290-VG" id="387" name="Google Shape;38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3"/>
          <p:cNvSpPr txBox="1"/>
          <p:nvPr>
            <p:ph type="title"/>
          </p:nvPr>
        </p:nvSpPr>
        <p:spPr>
          <a:xfrm>
            <a:off x="685800" y="3048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Intersección de cauces</a:t>
            </a:r>
            <a:endParaRPr/>
          </a:p>
        </p:txBody>
      </p:sp>
      <p:sp>
        <p:nvSpPr>
          <p:cNvPr id="389" name="Google Shape;389;p33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34" id="394" name="Google Shape;39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4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000066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>
                <a:solidFill>
                  <a:schemeClr val="lt1"/>
                </a:solidFill>
              </a:rPr>
              <a:t>Intersección de cauces</a:t>
            </a:r>
            <a:endParaRPr/>
          </a:p>
        </p:txBody>
      </p:sp>
      <p:sp>
        <p:nvSpPr>
          <p:cNvPr id="396" name="Google Shape;396;p34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ox &amp; chimney1" id="401" name="Google Shape;40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1447800"/>
            <a:ext cx="9258300" cy="477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x &amp; chimney2" id="402" name="Google Shape;40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57150" y="1447800"/>
            <a:ext cx="9258300" cy="4772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35"/>
          <p:cNvSpPr txBox="1"/>
          <p:nvPr>
            <p:ph type="title"/>
          </p:nvPr>
        </p:nvSpPr>
        <p:spPr>
          <a:xfrm>
            <a:off x="685800" y="533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Efecto chimenea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6"/>
          <p:cNvSpPr txBox="1"/>
          <p:nvPr>
            <p:ph type="title"/>
          </p:nvPr>
        </p:nvSpPr>
        <p:spPr>
          <a:xfrm>
            <a:off x="1143000" y="533400"/>
            <a:ext cx="7010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Condiciones del efecto chimenea</a:t>
            </a:r>
            <a:endParaRPr/>
          </a:p>
        </p:txBody>
      </p:sp>
      <p:sp>
        <p:nvSpPr>
          <p:cNvPr id="409" name="Google Shape;409;p36"/>
          <p:cNvSpPr txBox="1"/>
          <p:nvPr>
            <p:ph idx="1" type="body"/>
          </p:nvPr>
        </p:nvSpPr>
        <p:spPr>
          <a:xfrm>
            <a:off x="990600" y="1752600"/>
            <a:ext cx="75438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MX"/>
              <a:t>Condiciones de aire inestable causan una corriente de convección a través del cañón.</a:t>
            </a:r>
            <a:endParaRPr/>
          </a:p>
          <a:p>
            <a:pPr indent="-342900" lvl="0" marL="342900" rtl="0" algn="just">
              <a:spcBef>
                <a:spcPts val="20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MX"/>
              <a:t>Aire succionado en la base para mantener corrientes de convección.</a:t>
            </a:r>
            <a:endParaRPr/>
          </a:p>
          <a:p>
            <a:pPr indent="-342900" lvl="0" marL="342900" rtl="0" algn="just">
              <a:spcBef>
                <a:spcPts val="20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MX"/>
              <a:t>Combustible disponible para mantener una quema rápida.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46" id="414" name="Google Shape;41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7"/>
          <p:cNvSpPr/>
          <p:nvPr/>
        </p:nvSpPr>
        <p:spPr>
          <a:xfrm>
            <a:off x="381000" y="152400"/>
            <a:ext cx="8382000" cy="32004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chemeClr val="dk1"/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MX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¿Cómo los cambios en combustible y topografía pueden proveer barreras totales y parciales a la propagación de los incendios forestales?</a:t>
            </a:r>
            <a:endParaRPr/>
          </a:p>
        </p:txBody>
      </p:sp>
      <p:sp>
        <p:nvSpPr>
          <p:cNvPr id="416" name="Google Shape;416;p37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8"/>
          <p:cNvSpPr txBox="1"/>
          <p:nvPr>
            <p:ph type="title"/>
          </p:nvPr>
        </p:nvSpPr>
        <p:spPr>
          <a:xfrm>
            <a:off x="685800" y="6858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Definición de barrera</a:t>
            </a:r>
            <a:endParaRPr/>
          </a:p>
        </p:txBody>
      </p:sp>
      <p:sp>
        <p:nvSpPr>
          <p:cNvPr id="422" name="Google Shape;422;p38"/>
          <p:cNvSpPr txBox="1"/>
          <p:nvPr>
            <p:ph idx="1" type="body"/>
          </p:nvPr>
        </p:nvSpPr>
        <p:spPr>
          <a:xfrm>
            <a:off x="571500" y="3352800"/>
            <a:ext cx="80010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2575" lvl="0" marL="28257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MX" sz="2800"/>
              <a:t>Las barreras son naturales o artificiales.</a:t>
            </a:r>
            <a:endParaRPr/>
          </a:p>
          <a:p>
            <a:pPr indent="-282575" lvl="0" marL="282575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MX" sz="2800"/>
              <a:t>Limitan la dirección de propagación.</a:t>
            </a:r>
            <a:endParaRPr/>
          </a:p>
          <a:p>
            <a:pPr indent="-282575" lvl="0" marL="282575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MX" sz="2800"/>
              <a:t>Pueden proveer oportunidades para el control.</a:t>
            </a:r>
            <a:endParaRPr/>
          </a:p>
          <a:p>
            <a:pPr indent="-282575" lvl="0" marL="282575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MX" sz="2800"/>
              <a:t>Es posible que las barreras no reduzcan el potencial de focos secundarios.</a:t>
            </a:r>
            <a:endParaRPr/>
          </a:p>
        </p:txBody>
      </p:sp>
      <p:sp>
        <p:nvSpPr>
          <p:cNvPr id="423" name="Google Shape;423;p38"/>
          <p:cNvSpPr txBox="1"/>
          <p:nvPr/>
        </p:nvSpPr>
        <p:spPr>
          <a:xfrm>
            <a:off x="304800" y="1524000"/>
            <a:ext cx="86106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Una barrera es cualquier obstrucción para la propagación del fuego. Típicamente un área o franja desprovista de combustible.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S2" id="90" name="Google Shape;9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9800" y="96838"/>
            <a:ext cx="4954588" cy="67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"/>
          <p:cNvSpPr txBox="1"/>
          <p:nvPr/>
        </p:nvSpPr>
        <p:spPr>
          <a:xfrm>
            <a:off x="6224588" y="3700463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4"/>
          <p:cNvSpPr txBox="1"/>
          <p:nvPr/>
        </p:nvSpPr>
        <p:spPr>
          <a:xfrm>
            <a:off x="6199188" y="2560638"/>
            <a:ext cx="58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93" name="Google Shape;93;p4"/>
          <p:cNvSpPr txBox="1"/>
          <p:nvPr/>
        </p:nvSpPr>
        <p:spPr>
          <a:xfrm>
            <a:off x="3073400" y="3895725"/>
            <a:ext cx="4762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94" name="Google Shape;94;p4"/>
          <p:cNvSpPr txBox="1"/>
          <p:nvPr/>
        </p:nvSpPr>
        <p:spPr>
          <a:xfrm>
            <a:off x="3206750" y="4970463"/>
            <a:ext cx="4889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95" name="Google Shape;95;p4"/>
          <p:cNvSpPr txBox="1"/>
          <p:nvPr/>
        </p:nvSpPr>
        <p:spPr>
          <a:xfrm>
            <a:off x="5102225" y="4171950"/>
            <a:ext cx="39687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96" name="Google Shape;96;p4"/>
          <p:cNvSpPr txBox="1"/>
          <p:nvPr/>
        </p:nvSpPr>
        <p:spPr>
          <a:xfrm>
            <a:off x="2682875" y="3311525"/>
            <a:ext cx="558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endParaRPr/>
          </a:p>
        </p:txBody>
      </p:sp>
      <p:sp>
        <p:nvSpPr>
          <p:cNvPr id="97" name="Google Shape;97;p4"/>
          <p:cNvSpPr txBox="1"/>
          <p:nvPr/>
        </p:nvSpPr>
        <p:spPr>
          <a:xfrm>
            <a:off x="2914650" y="1020763"/>
            <a:ext cx="4508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endParaRPr/>
          </a:p>
        </p:txBody>
      </p:sp>
      <p:sp>
        <p:nvSpPr>
          <p:cNvPr id="98" name="Google Shape;98;p4"/>
          <p:cNvSpPr txBox="1"/>
          <p:nvPr/>
        </p:nvSpPr>
        <p:spPr>
          <a:xfrm>
            <a:off x="4257675" y="958850"/>
            <a:ext cx="5524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endParaRPr/>
          </a:p>
        </p:txBody>
      </p:sp>
      <p:sp>
        <p:nvSpPr>
          <p:cNvPr id="99" name="Google Shape;99;p4"/>
          <p:cNvSpPr txBox="1"/>
          <p:nvPr/>
        </p:nvSpPr>
        <p:spPr>
          <a:xfrm>
            <a:off x="5194300" y="2874963"/>
            <a:ext cx="4889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00" name="Google Shape;100;p4"/>
          <p:cNvSpPr txBox="1"/>
          <p:nvPr/>
        </p:nvSpPr>
        <p:spPr>
          <a:xfrm>
            <a:off x="4902200" y="2151063"/>
            <a:ext cx="330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2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"/>
          <p:cNvSpPr txBox="1"/>
          <p:nvPr/>
        </p:nvSpPr>
        <p:spPr>
          <a:xfrm>
            <a:off x="4184650" y="1878013"/>
            <a:ext cx="4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s-MX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i="0" lang="es-MX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  <a:endParaRPr/>
          </a:p>
        </p:txBody>
      </p:sp>
      <p:sp>
        <p:nvSpPr>
          <p:cNvPr id="102" name="Google Shape;102;p4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103" name="Google Shape;103;p4"/>
          <p:cNvSpPr txBox="1"/>
          <p:nvPr/>
        </p:nvSpPr>
        <p:spPr>
          <a:xfrm>
            <a:off x="3276600" y="304800"/>
            <a:ext cx="2468562" cy="4616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0" i="0" lang="es-MX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Mapa topográfico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9"/>
          <p:cNvSpPr txBox="1"/>
          <p:nvPr/>
        </p:nvSpPr>
        <p:spPr>
          <a:xfrm>
            <a:off x="2895600" y="1143000"/>
            <a:ext cx="924164" cy="461665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Roca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29" name="Google Shape;429;p39"/>
          <p:cNvSpPr txBox="1"/>
          <p:nvPr/>
        </p:nvSpPr>
        <p:spPr>
          <a:xfrm>
            <a:off x="7086600" y="1828800"/>
            <a:ext cx="1616148" cy="830997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Zona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quemada</a:t>
            </a:r>
            <a:endParaRPr/>
          </a:p>
        </p:txBody>
      </p:sp>
      <p:sp>
        <p:nvSpPr>
          <p:cNvPr id="430" name="Google Shape;430;p39"/>
          <p:cNvSpPr txBox="1"/>
          <p:nvPr/>
        </p:nvSpPr>
        <p:spPr>
          <a:xfrm>
            <a:off x="1249363" y="3276600"/>
            <a:ext cx="2103437" cy="830997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Tipo de combustible</a:t>
            </a:r>
            <a:endParaRPr/>
          </a:p>
        </p:txBody>
      </p:sp>
      <p:sp>
        <p:nvSpPr>
          <p:cNvPr id="431" name="Google Shape;431;p39"/>
          <p:cNvSpPr txBox="1"/>
          <p:nvPr/>
        </p:nvSpPr>
        <p:spPr>
          <a:xfrm>
            <a:off x="3881438" y="4070350"/>
            <a:ext cx="920750" cy="461963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Lago</a:t>
            </a:r>
            <a:endParaRPr/>
          </a:p>
        </p:txBody>
      </p:sp>
      <p:sp>
        <p:nvSpPr>
          <p:cNvPr id="432" name="Google Shape;432;p39"/>
          <p:cNvSpPr txBox="1"/>
          <p:nvPr/>
        </p:nvSpPr>
        <p:spPr>
          <a:xfrm>
            <a:off x="7086600" y="5040313"/>
            <a:ext cx="1058863" cy="369887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Camino</a:t>
            </a:r>
            <a:endParaRPr/>
          </a:p>
        </p:txBody>
      </p:sp>
      <p:sp>
        <p:nvSpPr>
          <p:cNvPr id="433" name="Google Shape;433;p39"/>
          <p:cNvSpPr txBox="1"/>
          <p:nvPr/>
        </p:nvSpPr>
        <p:spPr>
          <a:xfrm>
            <a:off x="457200" y="5791200"/>
            <a:ext cx="8425705" cy="584775"/>
          </a:xfrm>
          <a:prstGeom prst="rect">
            <a:avLst/>
          </a:prstGeom>
          <a:noFill/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MX" sz="3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Barreras a la propagación del fuego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0"/>
          <p:cNvSpPr txBox="1"/>
          <p:nvPr>
            <p:ph type="title"/>
          </p:nvPr>
        </p:nvSpPr>
        <p:spPr>
          <a:xfrm>
            <a:off x="685800" y="1676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Barreras parciales</a:t>
            </a:r>
            <a:endParaRPr/>
          </a:p>
        </p:txBody>
      </p:sp>
      <p:sp>
        <p:nvSpPr>
          <p:cNvPr id="439" name="Google Shape;439;p40"/>
          <p:cNvSpPr txBox="1"/>
          <p:nvPr>
            <p:ph idx="1" type="body"/>
          </p:nvPr>
        </p:nvSpPr>
        <p:spPr>
          <a:xfrm>
            <a:off x="685800" y="2971800"/>
            <a:ext cx="7772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MX"/>
              <a:t>Un cambio en las condiciones del combustible puede ofrecer solo una barrera parcial reduciendo la velocidad de propagación del fuego.</a:t>
            </a:r>
            <a:endParaRPr/>
          </a:p>
          <a:p>
            <a:pPr indent="-342900" lvl="0" marL="34290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1"/>
          <p:cNvSpPr txBox="1"/>
          <p:nvPr>
            <p:ph type="title"/>
          </p:nvPr>
        </p:nvSpPr>
        <p:spPr>
          <a:xfrm>
            <a:off x="685800" y="2819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Ejercicio #2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adow barrier" id="449" name="Google Shape;44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2"/>
          <p:cNvSpPr txBox="1"/>
          <p:nvPr>
            <p:ph type="title"/>
          </p:nvPr>
        </p:nvSpPr>
        <p:spPr>
          <a:xfrm>
            <a:off x="685800" y="381000"/>
            <a:ext cx="6400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51" name="Google Shape;451;p42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parse vegetation" id="456" name="Google Shape;456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93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43"/>
          <p:cNvSpPr txBox="1"/>
          <p:nvPr>
            <p:ph type="title"/>
          </p:nvPr>
        </p:nvSpPr>
        <p:spPr>
          <a:xfrm>
            <a:off x="579120" y="228600"/>
            <a:ext cx="8534400" cy="106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58" name="Google Shape;458;p43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idgetop barrier" id="463" name="Google Shape;46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4"/>
          <p:cNvSpPr txBox="1"/>
          <p:nvPr>
            <p:ph type="title"/>
          </p:nvPr>
        </p:nvSpPr>
        <p:spPr>
          <a:xfrm>
            <a:off x="381000" y="152400"/>
            <a:ext cx="8534400" cy="106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65" name="Google Shape;465;p44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nstructed" id="470" name="Google Shape;47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57238"/>
            <a:ext cx="9144000" cy="6100762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5"/>
          <p:cNvSpPr txBox="1"/>
          <p:nvPr>
            <p:ph type="title"/>
          </p:nvPr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72" name="Google Shape;472;p45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oads" id="477" name="Google Shape;477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46"/>
          <p:cNvSpPr txBox="1"/>
          <p:nvPr>
            <p:ph type="title"/>
          </p:nvPr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79" name="Google Shape;479;p46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rban" id="484" name="Google Shape;484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47"/>
          <p:cNvSpPr txBox="1"/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/>
              <a:t>¿Es esta una buena barrera para la propagación del fuego?</a:t>
            </a:r>
            <a:endParaRPr/>
          </a:p>
        </p:txBody>
      </p:sp>
      <p:sp>
        <p:nvSpPr>
          <p:cNvPr id="486" name="Google Shape;486;p47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00045" id="491" name="Google Shape;491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48"/>
          <p:cNvSpPr/>
          <p:nvPr/>
        </p:nvSpPr>
        <p:spPr>
          <a:xfrm>
            <a:off x="4800600" y="609600"/>
            <a:ext cx="4343400" cy="4718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lang="es-MX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¿Cómo el porcentaje de pendiente puede ser determinado o estimado en campo?</a:t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48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s-MX" sz="1000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S3" id="110" name="Google Shape;11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5067300" cy="690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"/>
          <p:cNvSpPr/>
          <p:nvPr/>
        </p:nvSpPr>
        <p:spPr>
          <a:xfrm>
            <a:off x="2025650" y="3705225"/>
            <a:ext cx="862013" cy="17621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5"/>
          <p:cNvSpPr/>
          <p:nvPr/>
        </p:nvSpPr>
        <p:spPr>
          <a:xfrm>
            <a:off x="854075" y="3560763"/>
            <a:ext cx="433388" cy="223837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3" name="Google Shape;113;p5"/>
          <p:cNvSpPr/>
          <p:nvPr/>
        </p:nvSpPr>
        <p:spPr>
          <a:xfrm>
            <a:off x="2144713" y="4232275"/>
            <a:ext cx="933450" cy="1857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p5"/>
          <p:cNvSpPr/>
          <p:nvPr/>
        </p:nvSpPr>
        <p:spPr>
          <a:xfrm>
            <a:off x="3443288" y="4000500"/>
            <a:ext cx="1004887" cy="16192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5"/>
          <p:cNvSpPr/>
          <p:nvPr/>
        </p:nvSpPr>
        <p:spPr>
          <a:xfrm>
            <a:off x="3783013" y="3117850"/>
            <a:ext cx="1047750" cy="200025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1963738" y="5076825"/>
            <a:ext cx="952500" cy="20955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5"/>
          <p:cNvSpPr/>
          <p:nvPr/>
        </p:nvSpPr>
        <p:spPr>
          <a:xfrm>
            <a:off x="3911600" y="5443538"/>
            <a:ext cx="928688" cy="1857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1373188" y="6119813"/>
            <a:ext cx="681037" cy="176212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439738" y="5370513"/>
            <a:ext cx="966787" cy="185737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3509963" y="1052513"/>
            <a:ext cx="876300" cy="17145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838200" y="2057400"/>
            <a:ext cx="838200" cy="37623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5"/>
          <p:cNvSpPr/>
          <p:nvPr/>
        </p:nvSpPr>
        <p:spPr>
          <a:xfrm rot="-2006392">
            <a:off x="2646363" y="1069975"/>
            <a:ext cx="614362" cy="15081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5"/>
          <p:cNvSpPr txBox="1"/>
          <p:nvPr/>
        </p:nvSpPr>
        <p:spPr>
          <a:xfrm>
            <a:off x="5105400" y="152400"/>
            <a:ext cx="3962400" cy="1154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s-MX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Relacione las características con los espacios en blanco del mapa:</a:t>
            </a:r>
            <a:endParaRPr/>
          </a:p>
        </p:txBody>
      </p:sp>
      <p:sp>
        <p:nvSpPr>
          <p:cNvPr id="124" name="Google Shape;124;p5"/>
          <p:cNvSpPr txBox="1"/>
          <p:nvPr/>
        </p:nvSpPr>
        <p:spPr>
          <a:xfrm>
            <a:off x="5257800" y="1617476"/>
            <a:ext cx="3733800" cy="52045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Curvas de nivel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Elevación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Exposición este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Exposición norte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Exposición sur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Exposición oeste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Cañón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Barrera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Cañón encajonado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Pico de montaña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Intersección de cauces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MX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Parteaguas</a:t>
            </a:r>
            <a:endParaRPr/>
          </a:p>
        </p:txBody>
      </p:sp>
      <p:sp>
        <p:nvSpPr>
          <p:cNvPr id="125" name="Google Shape;125;p5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126" name="Google Shape;126;p5"/>
          <p:cNvSpPr txBox="1"/>
          <p:nvPr/>
        </p:nvSpPr>
        <p:spPr>
          <a:xfrm>
            <a:off x="91861" y="87868"/>
            <a:ext cx="4861139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s-MX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Características de los mapas topográficos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9"/>
          <p:cNvSpPr/>
          <p:nvPr/>
        </p:nvSpPr>
        <p:spPr>
          <a:xfrm>
            <a:off x="457200" y="1143000"/>
            <a:ext cx="8229600" cy="518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9" name="Google Shape;499;p49"/>
          <p:cNvSpPr txBox="1"/>
          <p:nvPr>
            <p:ph type="title"/>
          </p:nvPr>
        </p:nvSpPr>
        <p:spPr>
          <a:xfrm>
            <a:off x="304800" y="457200"/>
            <a:ext cx="8153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% de pendiente vs. Grados</a:t>
            </a:r>
            <a:endParaRPr/>
          </a:p>
        </p:txBody>
      </p:sp>
      <p:sp>
        <p:nvSpPr>
          <p:cNvPr id="500" name="Google Shape;500;p49"/>
          <p:cNvSpPr txBox="1"/>
          <p:nvPr/>
        </p:nvSpPr>
        <p:spPr>
          <a:xfrm>
            <a:off x="609600" y="1600200"/>
            <a:ext cx="35814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Porcentaje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pendiente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9"/>
          <p:cNvSpPr txBox="1"/>
          <p:nvPr/>
        </p:nvSpPr>
        <p:spPr>
          <a:xfrm>
            <a:off x="4240724" y="1600200"/>
            <a:ext cx="215956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Altura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Longitud</a:t>
            </a:r>
            <a:endParaRPr/>
          </a:p>
        </p:txBody>
      </p:sp>
      <p:cxnSp>
        <p:nvCxnSpPr>
          <p:cNvPr id="502" name="Google Shape;502;p49"/>
          <p:cNvCxnSpPr/>
          <p:nvPr/>
        </p:nvCxnSpPr>
        <p:spPr>
          <a:xfrm>
            <a:off x="4648200" y="2209800"/>
            <a:ext cx="135255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3" name="Google Shape;503;p49"/>
          <p:cNvCxnSpPr/>
          <p:nvPr/>
        </p:nvCxnSpPr>
        <p:spPr>
          <a:xfrm>
            <a:off x="4837113" y="5184775"/>
            <a:ext cx="2490787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4" name="Google Shape;504;p49"/>
          <p:cNvCxnSpPr/>
          <p:nvPr/>
        </p:nvCxnSpPr>
        <p:spPr>
          <a:xfrm rot="5400000">
            <a:off x="6350794" y="4248944"/>
            <a:ext cx="1906588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5" name="Google Shape;505;p49"/>
          <p:cNvSpPr txBox="1"/>
          <p:nvPr/>
        </p:nvSpPr>
        <p:spPr>
          <a:xfrm>
            <a:off x="5589588" y="5187950"/>
            <a:ext cx="838200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MX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cm</a:t>
            </a:r>
            <a:endParaRPr/>
          </a:p>
        </p:txBody>
      </p:sp>
      <p:sp>
        <p:nvSpPr>
          <p:cNvPr id="506" name="Google Shape;506;p49"/>
          <p:cNvSpPr txBox="1"/>
          <p:nvPr/>
        </p:nvSpPr>
        <p:spPr>
          <a:xfrm rot="-5400000">
            <a:off x="7211219" y="4215606"/>
            <a:ext cx="838200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MX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cm</a:t>
            </a:r>
            <a:endParaRPr/>
          </a:p>
        </p:txBody>
      </p:sp>
      <p:cxnSp>
        <p:nvCxnSpPr>
          <p:cNvPr id="507" name="Google Shape;507;p49"/>
          <p:cNvCxnSpPr/>
          <p:nvPr/>
        </p:nvCxnSpPr>
        <p:spPr>
          <a:xfrm flipH="1" rot="10800000">
            <a:off x="4645025" y="2895600"/>
            <a:ext cx="3132138" cy="2398713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lgDash"/>
            <a:round/>
            <a:headEnd len="med" w="med" type="none"/>
            <a:tailEnd len="med" w="med" type="none"/>
          </a:ln>
        </p:spPr>
      </p:cxnSp>
      <p:sp>
        <p:nvSpPr>
          <p:cNvPr id="508" name="Google Shape;508;p49"/>
          <p:cNvSpPr txBox="1"/>
          <p:nvPr/>
        </p:nvSpPr>
        <p:spPr>
          <a:xfrm rot="-2332072">
            <a:off x="5664200" y="3733800"/>
            <a:ext cx="9652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s-MX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</a:t>
            </a:r>
            <a:r>
              <a:rPr b="1" baseline="30000" lang="es-MX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s-MX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100%</a:t>
            </a:r>
            <a:endParaRPr/>
          </a:p>
        </p:txBody>
      </p:sp>
      <p:sp>
        <p:nvSpPr>
          <p:cNvPr id="509" name="Google Shape;509;p49"/>
          <p:cNvSpPr txBox="1"/>
          <p:nvPr/>
        </p:nvSpPr>
        <p:spPr>
          <a:xfrm>
            <a:off x="6553200" y="1905000"/>
            <a:ext cx="139012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 100</a:t>
            </a:r>
            <a:endParaRPr/>
          </a:p>
        </p:txBody>
      </p:sp>
      <p:sp>
        <p:nvSpPr>
          <p:cNvPr id="510" name="Google Shape;510;p49"/>
          <p:cNvSpPr txBox="1"/>
          <p:nvPr/>
        </p:nvSpPr>
        <p:spPr>
          <a:xfrm>
            <a:off x="5334000" y="5497513"/>
            <a:ext cx="13906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MX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LONGITUD</a:t>
            </a:r>
            <a:endParaRPr/>
          </a:p>
        </p:txBody>
      </p:sp>
      <p:sp>
        <p:nvSpPr>
          <p:cNvPr id="511" name="Google Shape;511;p49"/>
          <p:cNvSpPr txBox="1"/>
          <p:nvPr/>
        </p:nvSpPr>
        <p:spPr>
          <a:xfrm rot="-5400000">
            <a:off x="7414419" y="4194969"/>
            <a:ext cx="1117600" cy="369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s-MX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ALTURA</a:t>
            </a:r>
            <a:endParaRPr/>
          </a:p>
        </p:txBody>
      </p:sp>
      <p:pic>
        <p:nvPicPr>
          <p:cNvPr descr="Slope_Chart" id="512" name="Google Shape;512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3578225"/>
            <a:ext cx="3810000" cy="2617788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49"/>
          <p:cNvSpPr txBox="1"/>
          <p:nvPr/>
        </p:nvSpPr>
        <p:spPr>
          <a:xfrm>
            <a:off x="2209800" y="3581400"/>
            <a:ext cx="3681413" cy="3381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Pendiente: Angulo = </a:t>
            </a:r>
            <a:r>
              <a:rPr lang="es-MX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% </a:t>
            </a:r>
            <a:r>
              <a:rPr lang="es-MX" sz="1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Pendiente</a:t>
            </a:r>
            <a:endParaRPr/>
          </a:p>
        </p:txBody>
      </p:sp>
      <p:sp>
        <p:nvSpPr>
          <p:cNvPr id="514" name="Google Shape;514;p49"/>
          <p:cNvSpPr txBox="1"/>
          <p:nvPr/>
        </p:nvSpPr>
        <p:spPr>
          <a:xfrm>
            <a:off x="3810000" y="1828800"/>
            <a:ext cx="45397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s-MX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0"/>
          <p:cNvSpPr/>
          <p:nvPr/>
        </p:nvSpPr>
        <p:spPr>
          <a:xfrm>
            <a:off x="685800" y="457200"/>
            <a:ext cx="7772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4000"/>
              <a:buFont typeface="Verdana"/>
              <a:buNone/>
            </a:pPr>
            <a:r>
              <a:rPr b="1" lang="es-MX" sz="4000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rPr>
              <a:t>Medidor de pendiente</a:t>
            </a:r>
            <a:endParaRPr/>
          </a:p>
        </p:txBody>
      </p:sp>
      <p:grpSp>
        <p:nvGrpSpPr>
          <p:cNvPr id="521" name="Google Shape;521;p50"/>
          <p:cNvGrpSpPr/>
          <p:nvPr/>
        </p:nvGrpSpPr>
        <p:grpSpPr>
          <a:xfrm>
            <a:off x="-447633" y="-250636"/>
            <a:ext cx="9669614" cy="6595354"/>
            <a:chOff x="457200" y="1023850"/>
            <a:chExt cx="8289424" cy="5320550"/>
          </a:xfrm>
        </p:grpSpPr>
        <p:pic>
          <p:nvPicPr>
            <p:cNvPr descr="Imagen que contiene cama&#10;&#10;Descripción generada automáticamente" id="522" name="Google Shape;522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57200" y="1066800"/>
              <a:ext cx="8289424" cy="527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3" name="Google Shape;523;p50"/>
            <p:cNvSpPr txBox="1"/>
            <p:nvPr/>
          </p:nvSpPr>
          <p:spPr>
            <a:xfrm>
              <a:off x="1752601" y="1600200"/>
              <a:ext cx="6934200" cy="14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Fije una copia de este diagrama a la tabla en un estuche meteorológico.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      Perfore la tabla donde la línea converge.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            Cuelgue la brújula en la perforación como un plomo.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                  Observe dónde se ubica la cuerda.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                       Lea la pendiente a la marca del 5 % mas cercano.</a:t>
              </a:r>
              <a:endParaRPr/>
            </a:p>
          </p:txBody>
        </p:sp>
        <p:sp>
          <p:nvSpPr>
            <p:cNvPr id="524" name="Google Shape;524;p50"/>
            <p:cNvSpPr txBox="1"/>
            <p:nvPr/>
          </p:nvSpPr>
          <p:spPr>
            <a:xfrm>
              <a:off x="1043250" y="1023850"/>
              <a:ext cx="912300" cy="24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400">
                  <a:solidFill>
                    <a:srgbClr val="009972"/>
                  </a:solidFill>
                  <a:latin typeface="Verdana"/>
                  <a:ea typeface="Verdana"/>
                  <a:cs typeface="Verdana"/>
                  <a:sym typeface="Verdana"/>
                </a:rPr>
                <a:t>Ranura</a:t>
              </a:r>
              <a:endParaRPr/>
            </a:p>
          </p:txBody>
        </p:sp>
        <p:sp>
          <p:nvSpPr>
            <p:cNvPr id="525" name="Google Shape;525;p50"/>
            <p:cNvSpPr txBox="1"/>
            <p:nvPr/>
          </p:nvSpPr>
          <p:spPr>
            <a:xfrm>
              <a:off x="3570890" y="3733800"/>
              <a:ext cx="1382100" cy="37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rgbClr val="009972"/>
                  </a:solidFill>
                  <a:latin typeface="Verdana"/>
                  <a:ea typeface="Verdana"/>
                  <a:cs typeface="Verdana"/>
                  <a:sym typeface="Verdana"/>
                </a:rPr>
                <a:t>Porcentaje de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MX" sz="1200">
                  <a:solidFill>
                    <a:srgbClr val="009972"/>
                  </a:solidFill>
                  <a:latin typeface="Verdana"/>
                  <a:ea typeface="Verdana"/>
                  <a:cs typeface="Verdana"/>
                  <a:sym typeface="Verdana"/>
                </a:rPr>
                <a:t>    pendiente</a:t>
              </a:r>
              <a:endParaRPr/>
            </a:p>
          </p:txBody>
        </p:sp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51"/>
          <p:cNvSpPr txBox="1"/>
          <p:nvPr>
            <p:ph type="title"/>
          </p:nvPr>
        </p:nvSpPr>
        <p:spPr>
          <a:xfrm>
            <a:off x="685800" y="22860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Revisión de objetivos de la unidad 2</a:t>
            </a:r>
            <a:endParaRPr/>
          </a:p>
        </p:txBody>
      </p:sp>
      <p:sp>
        <p:nvSpPr>
          <p:cNvPr id="531" name="Google Shape;531;p51"/>
          <p:cNvSpPr txBox="1"/>
          <p:nvPr/>
        </p:nvSpPr>
        <p:spPr>
          <a:xfrm>
            <a:off x="609600" y="1600200"/>
            <a:ext cx="83820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Identificar las características comunes en un mapa topográfico.</a:t>
            </a:r>
            <a:endParaRPr/>
          </a:p>
          <a:p>
            <a:pPr indent="-609600" lvl="0" marL="609600" marR="0" rtl="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Describir cómo la topografía afecta los combustibles y su disponibilidad para la combustión.</a:t>
            </a:r>
            <a:endParaRPr/>
          </a:p>
          <a:p>
            <a:pPr indent="-609600" lvl="0" marL="609600" marR="0" rtl="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Describir como la topografía puede afectar la dirección y la velocidad de propagación de los incendios forestales.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52"/>
          <p:cNvSpPr txBox="1"/>
          <p:nvPr/>
        </p:nvSpPr>
        <p:spPr>
          <a:xfrm>
            <a:off x="685800" y="1905000"/>
            <a:ext cx="78486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 startAt="4"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Describir como los cambios en el combustible y la topografía pueden proveer barreras totales y parciales para la propagación de los incendios forestales.</a:t>
            </a:r>
            <a:endParaRPr/>
          </a:p>
          <a:p>
            <a:pPr indent="-609600" lvl="0" marL="609600" marR="0" rtl="0" algn="just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s-MX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	Describir el porcentaje de pendiente puede ser determinado o estimado en el campo.</a:t>
            </a:r>
            <a:endParaRPr/>
          </a:p>
        </p:txBody>
      </p:sp>
      <p:sp>
        <p:nvSpPr>
          <p:cNvPr id="537" name="Google Shape;537;p52"/>
          <p:cNvSpPr txBox="1"/>
          <p:nvPr>
            <p:ph type="title"/>
          </p:nvPr>
        </p:nvSpPr>
        <p:spPr>
          <a:xfrm>
            <a:off x="685800" y="30480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Revisión de objetivos de la unidad 2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S3" id="133" name="Google Shape;13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3100" y="0"/>
            <a:ext cx="5067300" cy="690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6"/>
          <p:cNvSpPr txBox="1"/>
          <p:nvPr/>
        </p:nvSpPr>
        <p:spPr>
          <a:xfrm>
            <a:off x="2049511" y="39688"/>
            <a:ext cx="4861139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s-MX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Características de los mapas topográficos</a:t>
            </a:r>
            <a:endParaRPr/>
          </a:p>
        </p:txBody>
      </p:sp>
      <p:sp>
        <p:nvSpPr>
          <p:cNvPr id="135" name="Google Shape;135;p6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136" name="Google Shape;136;p6"/>
          <p:cNvSpPr txBox="1"/>
          <p:nvPr/>
        </p:nvSpPr>
        <p:spPr>
          <a:xfrm>
            <a:off x="2819400" y="1976438"/>
            <a:ext cx="1123950" cy="461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Intersección de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cauces</a:t>
            </a:r>
            <a:endParaRPr/>
          </a:p>
        </p:txBody>
      </p:sp>
      <p:sp>
        <p:nvSpPr>
          <p:cNvPr id="137" name="Google Shape;137;p6"/>
          <p:cNvSpPr txBox="1"/>
          <p:nvPr/>
        </p:nvSpPr>
        <p:spPr>
          <a:xfrm>
            <a:off x="5562600" y="3076575"/>
            <a:ext cx="1219200" cy="2762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Pico de montaña</a:t>
            </a:r>
            <a:endParaRPr/>
          </a:p>
        </p:txBody>
      </p:sp>
      <p:sp>
        <p:nvSpPr>
          <p:cNvPr id="138" name="Google Shape;138;p6"/>
          <p:cNvSpPr txBox="1"/>
          <p:nvPr/>
        </p:nvSpPr>
        <p:spPr>
          <a:xfrm>
            <a:off x="2667000" y="3505200"/>
            <a:ext cx="579005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Cresta</a:t>
            </a:r>
            <a:endParaRPr/>
          </a:p>
        </p:txBody>
      </p:sp>
      <p:sp>
        <p:nvSpPr>
          <p:cNvPr id="139" name="Google Shape;139;p6"/>
          <p:cNvSpPr txBox="1"/>
          <p:nvPr/>
        </p:nvSpPr>
        <p:spPr>
          <a:xfrm>
            <a:off x="3962400" y="3686175"/>
            <a:ext cx="1157689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Exposición este</a:t>
            </a:r>
            <a:endParaRPr/>
          </a:p>
        </p:txBody>
      </p:sp>
      <p:sp>
        <p:nvSpPr>
          <p:cNvPr id="140" name="Google Shape;140;p6"/>
          <p:cNvSpPr txBox="1"/>
          <p:nvPr/>
        </p:nvSpPr>
        <p:spPr>
          <a:xfrm>
            <a:off x="5410200" y="4038600"/>
            <a:ext cx="1055688" cy="2762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Barrera (lago)</a:t>
            </a:r>
            <a:endParaRPr/>
          </a:p>
        </p:txBody>
      </p:sp>
      <p:sp>
        <p:nvSpPr>
          <p:cNvPr id="141" name="Google Shape;141;p6"/>
          <p:cNvSpPr txBox="1"/>
          <p:nvPr/>
        </p:nvSpPr>
        <p:spPr>
          <a:xfrm>
            <a:off x="3943350" y="4191000"/>
            <a:ext cx="1234633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Exposición norte</a:t>
            </a:r>
            <a:endParaRPr/>
          </a:p>
        </p:txBody>
      </p:sp>
      <p:sp>
        <p:nvSpPr>
          <p:cNvPr id="142" name="Google Shape;142;p6"/>
          <p:cNvSpPr txBox="1"/>
          <p:nvPr/>
        </p:nvSpPr>
        <p:spPr>
          <a:xfrm>
            <a:off x="2209800" y="5438775"/>
            <a:ext cx="1093569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Curva de nivel</a:t>
            </a:r>
            <a:endParaRPr/>
          </a:p>
        </p:txBody>
      </p:sp>
      <p:sp>
        <p:nvSpPr>
          <p:cNvPr id="143" name="Google Shape;143;p6"/>
          <p:cNvSpPr txBox="1"/>
          <p:nvPr/>
        </p:nvSpPr>
        <p:spPr>
          <a:xfrm>
            <a:off x="3886200" y="5105400"/>
            <a:ext cx="1104790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Exposición sur</a:t>
            </a:r>
            <a:endParaRPr/>
          </a:p>
        </p:txBody>
      </p:sp>
      <p:sp>
        <p:nvSpPr>
          <p:cNvPr id="144" name="Google Shape;144;p6"/>
          <p:cNvSpPr txBox="1"/>
          <p:nvPr/>
        </p:nvSpPr>
        <p:spPr>
          <a:xfrm>
            <a:off x="5867400" y="5334000"/>
            <a:ext cx="879475" cy="4619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Exposición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oeste</a:t>
            </a:r>
            <a:endParaRPr/>
          </a:p>
        </p:txBody>
      </p:sp>
      <p:sp>
        <p:nvSpPr>
          <p:cNvPr id="145" name="Google Shape;145;p6"/>
          <p:cNvSpPr txBox="1"/>
          <p:nvPr/>
        </p:nvSpPr>
        <p:spPr>
          <a:xfrm>
            <a:off x="3276600" y="6172200"/>
            <a:ext cx="803275" cy="2762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Elevación</a:t>
            </a:r>
            <a:endParaRPr/>
          </a:p>
        </p:txBody>
      </p:sp>
      <p:sp>
        <p:nvSpPr>
          <p:cNvPr id="146" name="Google Shape;146;p6"/>
          <p:cNvSpPr txBox="1"/>
          <p:nvPr/>
        </p:nvSpPr>
        <p:spPr>
          <a:xfrm>
            <a:off x="5410200" y="942975"/>
            <a:ext cx="1329210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Cañón encajonado</a:t>
            </a:r>
            <a:endParaRPr/>
          </a:p>
        </p:txBody>
      </p:sp>
      <p:sp>
        <p:nvSpPr>
          <p:cNvPr id="147" name="Google Shape;147;p6"/>
          <p:cNvSpPr txBox="1"/>
          <p:nvPr/>
        </p:nvSpPr>
        <p:spPr>
          <a:xfrm rot="-2301513">
            <a:off x="4572000" y="990600"/>
            <a:ext cx="587375" cy="2762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rPr b="0" i="0" lang="es-MX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Cañón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/>
          <p:nvPr>
            <p:ph type="title"/>
          </p:nvPr>
        </p:nvSpPr>
        <p:spPr>
          <a:xfrm>
            <a:off x="457200" y="838200"/>
            <a:ext cx="83820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Cómo la topografía afecta a los combustibles y su disponibilidad para la combustión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levation" id="157" name="Google Shape;15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0"/>
            <a:ext cx="92583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8"/>
          <p:cNvSpPr/>
          <p:nvPr/>
        </p:nvSpPr>
        <p:spPr>
          <a:xfrm>
            <a:off x="228600" y="152400"/>
            <a:ext cx="7772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3200"/>
              <a:buFont typeface="Verdana"/>
              <a:buNone/>
            </a:pPr>
            <a:r>
              <a:rPr b="1" i="0" lang="es-MX" sz="3200" u="none" cap="none" strike="noStrike">
                <a:solidFill>
                  <a:srgbClr val="000066"/>
                </a:solidFill>
                <a:latin typeface="Verdana"/>
                <a:ea typeface="Verdana"/>
                <a:cs typeface="Verdana"/>
                <a:sym typeface="Verdana"/>
              </a:rPr>
              <a:t>Elevación sobre el nivel del mar</a:t>
            </a:r>
            <a:endParaRPr/>
          </a:p>
        </p:txBody>
      </p:sp>
      <p:sp>
        <p:nvSpPr>
          <p:cNvPr id="159" name="Google Shape;159;p8"/>
          <p:cNvSpPr txBox="1"/>
          <p:nvPr/>
        </p:nvSpPr>
        <p:spPr>
          <a:xfrm>
            <a:off x="136525" y="5678488"/>
            <a:ext cx="2100263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Nivel del mar</a:t>
            </a:r>
            <a:endParaRPr/>
          </a:p>
        </p:txBody>
      </p:sp>
      <p:sp>
        <p:nvSpPr>
          <p:cNvPr id="160" name="Google Shape;160;p8"/>
          <p:cNvSpPr txBox="1"/>
          <p:nvPr/>
        </p:nvSpPr>
        <p:spPr>
          <a:xfrm>
            <a:off x="1973263" y="5181600"/>
            <a:ext cx="119380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Pastos</a:t>
            </a:r>
            <a:endParaRPr/>
          </a:p>
        </p:txBody>
      </p:sp>
      <p:sp>
        <p:nvSpPr>
          <p:cNvPr id="161" name="Google Shape;161;p8"/>
          <p:cNvSpPr txBox="1"/>
          <p:nvPr/>
        </p:nvSpPr>
        <p:spPr>
          <a:xfrm>
            <a:off x="2895600" y="4038600"/>
            <a:ext cx="1536700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Arbustos</a:t>
            </a:r>
            <a:endParaRPr/>
          </a:p>
        </p:txBody>
      </p:sp>
      <p:sp>
        <p:nvSpPr>
          <p:cNvPr id="162" name="Google Shape;162;p8"/>
          <p:cNvSpPr txBox="1"/>
          <p:nvPr/>
        </p:nvSpPr>
        <p:spPr>
          <a:xfrm>
            <a:off x="4217988" y="2743200"/>
            <a:ext cx="1312862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Bosque</a:t>
            </a:r>
            <a:endParaRPr/>
          </a:p>
        </p:txBody>
      </p:sp>
      <p:sp>
        <p:nvSpPr>
          <p:cNvPr id="163" name="Google Shape;163;p8"/>
          <p:cNvSpPr txBox="1"/>
          <p:nvPr/>
        </p:nvSpPr>
        <p:spPr>
          <a:xfrm>
            <a:off x="5268913" y="1676400"/>
            <a:ext cx="1203325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Tundra</a:t>
            </a:r>
            <a:endParaRPr/>
          </a:p>
        </p:txBody>
      </p:sp>
      <p:sp>
        <p:nvSpPr>
          <p:cNvPr id="164" name="Google Shape;164;p8"/>
          <p:cNvSpPr txBox="1"/>
          <p:nvPr/>
        </p:nvSpPr>
        <p:spPr>
          <a:xfrm>
            <a:off x="6124575" y="914400"/>
            <a:ext cx="27320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Nieve      3,000 m.</a:t>
            </a:r>
            <a:endParaRPr/>
          </a:p>
        </p:txBody>
      </p:sp>
      <p:sp>
        <p:nvSpPr>
          <p:cNvPr id="165" name="Google Shape;165;p8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-05-S290-VG" id="170" name="Google Shape;17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150" y="-152400"/>
            <a:ext cx="9201150" cy="701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9"/>
          <p:cNvSpPr/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000066"/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3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Fuegos en pendiente alcanzan mas de 4 ha</a:t>
            </a:r>
            <a:endParaRPr/>
          </a:p>
        </p:txBody>
      </p:sp>
      <p:sp>
        <p:nvSpPr>
          <p:cNvPr id="172" name="Google Shape;172;p9"/>
          <p:cNvSpPr txBox="1"/>
          <p:nvPr/>
        </p:nvSpPr>
        <p:spPr>
          <a:xfrm rot="-5400000">
            <a:off x="550862" y="3792538"/>
            <a:ext cx="240347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Percent of fires</a:t>
            </a:r>
            <a:endParaRPr/>
          </a:p>
        </p:txBody>
      </p:sp>
      <p:sp>
        <p:nvSpPr>
          <p:cNvPr id="173" name="Google Shape;173;p9"/>
          <p:cNvSpPr/>
          <p:nvPr/>
        </p:nvSpPr>
        <p:spPr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Pts val="1000"/>
              <a:buFont typeface="Arial"/>
              <a:buNone/>
            </a:pPr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2-</a:t>
            </a:r>
            <a:fld id="{00000000-1234-1234-1234-123412341234}" type="slidenum"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s-MX" sz="1000" u="none" cap="none" strike="noStrike">
                <a:solidFill>
                  <a:srgbClr val="DDDDDD"/>
                </a:solidFill>
                <a:latin typeface="Arial"/>
                <a:ea typeface="Arial"/>
                <a:cs typeface="Arial"/>
                <a:sym typeface="Arial"/>
              </a:rPr>
              <a:t>-S290-EP</a:t>
            </a:r>
            <a:endParaRPr/>
          </a:p>
        </p:txBody>
      </p:sp>
      <p:sp>
        <p:nvSpPr>
          <p:cNvPr id="174" name="Google Shape;174;p9"/>
          <p:cNvSpPr txBox="1"/>
          <p:nvPr/>
        </p:nvSpPr>
        <p:spPr>
          <a:xfrm>
            <a:off x="2743200" y="5791200"/>
            <a:ext cx="938077" cy="40011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Nivel </a:t>
            </a:r>
            <a:endParaRPr/>
          </a:p>
        </p:txBody>
      </p:sp>
      <p:sp>
        <p:nvSpPr>
          <p:cNvPr id="175" name="Google Shape;175;p9"/>
          <p:cNvSpPr txBox="1"/>
          <p:nvPr/>
        </p:nvSpPr>
        <p:spPr>
          <a:xfrm>
            <a:off x="3677433" y="5755957"/>
            <a:ext cx="1199367" cy="4924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91425" spcFirstLastPara="1" rIns="91425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 de la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sp>
        <p:nvSpPr>
          <p:cNvPr id="176" name="Google Shape;176;p9"/>
          <p:cNvSpPr txBox="1"/>
          <p:nvPr/>
        </p:nvSpPr>
        <p:spPr>
          <a:xfrm>
            <a:off x="4876800" y="5791200"/>
            <a:ext cx="1247457" cy="4924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91425" spcFirstLastPara="1" rIns="91425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Mitad de la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sp>
        <p:nvSpPr>
          <p:cNvPr id="177" name="Google Shape;177;p9"/>
          <p:cNvSpPr txBox="1"/>
          <p:nvPr/>
        </p:nvSpPr>
        <p:spPr>
          <a:xfrm>
            <a:off x="6172200" y="5791200"/>
            <a:ext cx="1635384" cy="4924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Parte alta de la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pendiente</a:t>
            </a:r>
            <a:endParaRPr/>
          </a:p>
        </p:txBody>
      </p:sp>
      <p:sp>
        <p:nvSpPr>
          <p:cNvPr id="178" name="Google Shape;178;p9"/>
          <p:cNvSpPr txBox="1"/>
          <p:nvPr/>
        </p:nvSpPr>
        <p:spPr>
          <a:xfrm rot="-5400000">
            <a:off x="493280" y="3910291"/>
            <a:ext cx="2518638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Porcentaje de fuegos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2003-11-06T21:05:49Z</dcterms:created>
  <dc:creator>PrometheUs</dc:creator>
</cp:coreProperties>
</file>