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ctiveX/activeX1.xml" ContentType="application/vnd.ms-office.activeX+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ctiveX/activeX2.xml" ContentType="application/vnd.ms-office.activeX+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ctiveX/activeX3.xml" ContentType="application/vnd.ms-office.activeX+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activeX/activeX4.xml" ContentType="application/vnd.ms-office.activeX+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activeX/activeX5.xml" ContentType="application/vnd.ms-office.activeX+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activeX/activeX6.xml" ContentType="application/vnd.ms-office.activeX+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activeX/activeX7.xml" ContentType="application/vnd.ms-office.activeX+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activeX/activeX8.xml" ContentType="application/vnd.ms-office.activeX+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activeX/activeX9.xml" ContentType="application/vnd.ms-office.activeX+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activeX/activeX10.xml" ContentType="application/vnd.ms-office.activeX+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82" strictFirstAndLastChars="0" saveSubsetFonts="1">
  <p:sldMasterIdLst>
    <p:sldMasterId id="2147483653" r:id="rId1"/>
  </p:sldMasterIdLst>
  <p:notesMasterIdLst>
    <p:notesMasterId r:id="rId83"/>
  </p:notesMasterIdLst>
  <p:handoutMasterIdLst>
    <p:handoutMasterId r:id="rId84"/>
  </p:handoutMasterIdLst>
  <p:sldIdLst>
    <p:sldId id="565" r:id="rId2"/>
    <p:sldId id="564" r:id="rId3"/>
    <p:sldId id="513" r:id="rId4"/>
    <p:sldId id="526" r:id="rId5"/>
    <p:sldId id="284" r:id="rId6"/>
    <p:sldId id="285" r:id="rId7"/>
    <p:sldId id="287" r:id="rId8"/>
    <p:sldId id="289" r:id="rId9"/>
    <p:sldId id="290" r:id="rId10"/>
    <p:sldId id="566" r:id="rId11"/>
    <p:sldId id="291" r:id="rId12"/>
    <p:sldId id="298" r:id="rId13"/>
    <p:sldId id="299" r:id="rId14"/>
    <p:sldId id="552" r:id="rId15"/>
    <p:sldId id="268" r:id="rId16"/>
    <p:sldId id="300" r:id="rId17"/>
    <p:sldId id="301" r:id="rId18"/>
    <p:sldId id="434" r:id="rId19"/>
    <p:sldId id="553" r:id="rId20"/>
    <p:sldId id="567" r:id="rId21"/>
    <p:sldId id="568" r:id="rId22"/>
    <p:sldId id="569" r:id="rId23"/>
    <p:sldId id="554" r:id="rId24"/>
    <p:sldId id="318" r:id="rId25"/>
    <p:sldId id="388" r:id="rId26"/>
    <p:sldId id="419" r:id="rId27"/>
    <p:sldId id="322" r:id="rId28"/>
    <p:sldId id="321" r:id="rId29"/>
    <p:sldId id="324" r:id="rId30"/>
    <p:sldId id="325" r:id="rId31"/>
    <p:sldId id="326" r:id="rId32"/>
    <p:sldId id="328" r:id="rId33"/>
    <p:sldId id="329" r:id="rId34"/>
    <p:sldId id="330" r:id="rId35"/>
    <p:sldId id="331" r:id="rId36"/>
    <p:sldId id="332" r:id="rId37"/>
    <p:sldId id="333" r:id="rId38"/>
    <p:sldId id="423" r:id="rId39"/>
    <p:sldId id="516" r:id="rId40"/>
    <p:sldId id="338" r:id="rId41"/>
    <p:sldId id="339" r:id="rId42"/>
    <p:sldId id="340" r:id="rId43"/>
    <p:sldId id="435" r:id="rId44"/>
    <p:sldId id="555" r:id="rId45"/>
    <p:sldId id="390" r:id="rId46"/>
    <p:sldId id="438" r:id="rId47"/>
    <p:sldId id="424" r:id="rId48"/>
    <p:sldId id="439" r:id="rId49"/>
    <p:sldId id="425" r:id="rId50"/>
    <p:sldId id="558" r:id="rId51"/>
    <p:sldId id="559" r:id="rId52"/>
    <p:sldId id="515" r:id="rId53"/>
    <p:sldId id="547" r:id="rId54"/>
    <p:sldId id="570" r:id="rId55"/>
    <p:sldId id="392" r:id="rId56"/>
    <p:sldId id="342" r:id="rId57"/>
    <p:sldId id="345" r:id="rId58"/>
    <p:sldId id="348" r:id="rId59"/>
    <p:sldId id="346" r:id="rId60"/>
    <p:sldId id="347" r:id="rId61"/>
    <p:sldId id="349" r:id="rId62"/>
    <p:sldId id="436" r:id="rId63"/>
    <p:sldId id="428" r:id="rId64"/>
    <p:sldId id="352" r:id="rId65"/>
    <p:sldId id="353" r:id="rId66"/>
    <p:sldId id="354" r:id="rId67"/>
    <p:sldId id="560" r:id="rId68"/>
    <p:sldId id="437" r:id="rId69"/>
    <p:sldId id="511" r:id="rId70"/>
    <p:sldId id="512" r:id="rId71"/>
    <p:sldId id="539" r:id="rId72"/>
    <p:sldId id="530" r:id="rId73"/>
    <p:sldId id="540" r:id="rId74"/>
    <p:sldId id="528" r:id="rId75"/>
    <p:sldId id="529" r:id="rId76"/>
    <p:sldId id="541" r:id="rId77"/>
    <p:sldId id="542" r:id="rId78"/>
    <p:sldId id="562" r:id="rId79"/>
    <p:sldId id="556" r:id="rId80"/>
    <p:sldId id="269" r:id="rId81"/>
    <p:sldId id="563" r:id="rId8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0066"/>
    <a:srgbClr val="FFFFE6"/>
    <a:srgbClr val="FFFFE7"/>
    <a:srgbClr val="FFFFEB"/>
    <a:srgbClr val="FFFFCC"/>
    <a:srgbClr val="66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9B6062-2311-4BF7-9C14-42C30C3F6476}" v="531" dt="2020-03-17T01:54:23.81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58" autoAdjust="0"/>
    <p:restoredTop sz="93945" autoAdjust="0"/>
  </p:normalViewPr>
  <p:slideViewPr>
    <p:cSldViewPr snapToGrid="0">
      <p:cViewPr varScale="1">
        <p:scale>
          <a:sx n="54" d="100"/>
          <a:sy n="54" d="100"/>
        </p:scale>
        <p:origin x="84"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napToGrid="0">
      <p:cViewPr varScale="1">
        <p:scale>
          <a:sx n="52" d="100"/>
          <a:sy n="52" d="100"/>
        </p:scale>
        <p:origin x="286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89"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microsoft.com/office/2015/10/relationships/revisionInfo" Target="revisionInfo.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activeX/activeX10.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
</file>

<file path=ppt/activeX/activeX3.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always"/>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activeX/activeX4.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
</file>

<file path=ppt/activeX/activeX5.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
</file>

<file path=ppt/activeX/activeX6.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activeX/activeX7.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activeX/activeX8.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activeX/activeX9.xml><?xml version="1.0" encoding="utf-8"?>
<ax:ocx xmlns:ax="http://schemas.microsoft.com/office/2006/activeX" xmlns:r="http://schemas.openxmlformats.org/officeDocument/2006/relationships" ax:classid="{D27CDB6E-AE6D-11CF-96B8-444553540000}" ax:persistence="persistPropertyBag">
  <ax:ocxPr ax:name="_cx" ax:value="5080"/>
  <ax:ocxPr ax:name="_cy" ax:value="5080"/>
  <ax:ocxPr ax:name="FlashVars" ax:value=""/>
  <ax:ocxPr ax:name="Movie" ax:value=""/>
  <ax:ocxPr ax:name="Src" ax:value=""/>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Pulido" userId="a6929f751fc1078e" providerId="LiveId" clId="{669B6062-2311-4BF7-9C14-42C30C3F6476}"/>
    <pc:docChg chg="undo custSel modSld">
      <pc:chgData name="Jorge Pulido" userId="a6929f751fc1078e" providerId="LiveId" clId="{669B6062-2311-4BF7-9C14-42C30C3F6476}" dt="2020-03-18T01:34:33.846" v="1307" actId="13926"/>
      <pc:docMkLst>
        <pc:docMk/>
      </pc:docMkLst>
      <pc:sldChg chg="addSp delSp modSp mod">
        <pc:chgData name="Jorge Pulido" userId="a6929f751fc1078e" providerId="LiveId" clId="{669B6062-2311-4BF7-9C14-42C30C3F6476}" dt="2020-03-16T08:25:03.279" v="503" actId="6549"/>
        <pc:sldMkLst>
          <pc:docMk/>
          <pc:sldMk cId="0" sldId="268"/>
        </pc:sldMkLst>
        <pc:spChg chg="mod">
          <ac:chgData name="Jorge Pulido" userId="a6929f751fc1078e" providerId="LiveId" clId="{669B6062-2311-4BF7-9C14-42C30C3F6476}" dt="2020-03-16T08:21:53.274" v="448" actId="2711"/>
          <ac:spMkLst>
            <pc:docMk/>
            <pc:sldMk cId="0" sldId="268"/>
            <ac:spMk id="34" creationId="{00000000-0000-0000-0000-000000000000}"/>
          </ac:spMkLst>
        </pc:spChg>
        <pc:spChg chg="mod">
          <ac:chgData name="Jorge Pulido" userId="a6929f751fc1078e" providerId="LiveId" clId="{669B6062-2311-4BF7-9C14-42C30C3F6476}" dt="2020-03-16T08:25:03.279" v="503" actId="6549"/>
          <ac:spMkLst>
            <pc:docMk/>
            <pc:sldMk cId="0" sldId="268"/>
            <ac:spMk id="53" creationId="{00000000-0000-0000-0000-000000000000}"/>
          </ac:spMkLst>
        </pc:spChg>
        <pc:spChg chg="mod">
          <ac:chgData name="Jorge Pulido" userId="a6929f751fc1078e" providerId="LiveId" clId="{669B6062-2311-4BF7-9C14-42C30C3F6476}" dt="2020-03-16T08:22:03.550" v="449" actId="2711"/>
          <ac:spMkLst>
            <pc:docMk/>
            <pc:sldMk cId="0" sldId="268"/>
            <ac:spMk id="56" creationId="{00000000-0000-0000-0000-000000000000}"/>
          </ac:spMkLst>
        </pc:spChg>
        <pc:spChg chg="mod">
          <ac:chgData name="Jorge Pulido" userId="a6929f751fc1078e" providerId="LiveId" clId="{669B6062-2311-4BF7-9C14-42C30C3F6476}" dt="2020-03-16T08:22:36.513" v="459" actId="20577"/>
          <ac:spMkLst>
            <pc:docMk/>
            <pc:sldMk cId="0" sldId="268"/>
            <ac:spMk id="32772" creationId="{00000000-0000-0000-0000-000000000000}"/>
          </ac:spMkLst>
        </pc:spChg>
        <pc:spChg chg="mod">
          <ac:chgData name="Jorge Pulido" userId="a6929f751fc1078e" providerId="LiveId" clId="{669B6062-2311-4BF7-9C14-42C30C3F6476}" dt="2020-03-16T08:23:34.136" v="487" actId="20577"/>
          <ac:spMkLst>
            <pc:docMk/>
            <pc:sldMk cId="0" sldId="268"/>
            <ac:spMk id="32773" creationId="{00000000-0000-0000-0000-000000000000}"/>
          </ac:spMkLst>
        </pc:spChg>
        <pc:spChg chg="mod">
          <ac:chgData name="Jorge Pulido" userId="a6929f751fc1078e" providerId="LiveId" clId="{669B6062-2311-4BF7-9C14-42C30C3F6476}" dt="2020-03-16T08:22:54.654" v="481" actId="14100"/>
          <ac:spMkLst>
            <pc:docMk/>
            <pc:sldMk cId="0" sldId="268"/>
            <ac:spMk id="32774" creationId="{00000000-0000-0000-0000-000000000000}"/>
          </ac:spMkLst>
        </pc:spChg>
        <pc:picChg chg="add del mod">
          <ac:chgData name="Jorge Pulido" userId="a6929f751fc1078e" providerId="LiveId" clId="{669B6062-2311-4BF7-9C14-42C30C3F6476}" dt="2020-03-16T08:20:44.575" v="447" actId="1076"/>
          <ac:picMkLst>
            <pc:docMk/>
            <pc:sldMk cId="0" sldId="268"/>
            <ac:picMk id="2" creationId="{00000000-0000-0000-0000-000000000000}"/>
          </ac:picMkLst>
        </pc:picChg>
      </pc:sldChg>
      <pc:sldChg chg="modSp mod">
        <pc:chgData name="Jorge Pulido" userId="a6929f751fc1078e" providerId="LiveId" clId="{669B6062-2311-4BF7-9C14-42C30C3F6476}" dt="2020-03-16T06:58:44.603" v="59" actId="20577"/>
        <pc:sldMkLst>
          <pc:docMk/>
          <pc:sldMk cId="0" sldId="284"/>
        </pc:sldMkLst>
        <pc:spChg chg="mod">
          <ac:chgData name="Jorge Pulido" userId="a6929f751fc1078e" providerId="LiveId" clId="{669B6062-2311-4BF7-9C14-42C30C3F6476}" dt="2020-03-16T06:56:14.126" v="18" actId="6549"/>
          <ac:spMkLst>
            <pc:docMk/>
            <pc:sldMk cId="0" sldId="284"/>
            <ac:spMk id="12290" creationId="{00000000-0000-0000-0000-000000000000}"/>
          </ac:spMkLst>
        </pc:spChg>
        <pc:spChg chg="mod">
          <ac:chgData name="Jorge Pulido" userId="a6929f751fc1078e" providerId="LiveId" clId="{669B6062-2311-4BF7-9C14-42C30C3F6476}" dt="2020-03-16T06:58:44.603" v="59" actId="20577"/>
          <ac:spMkLst>
            <pc:docMk/>
            <pc:sldMk cId="0" sldId="284"/>
            <ac:spMk id="58371" creationId="{00000000-0000-0000-0000-000000000000}"/>
          </ac:spMkLst>
        </pc:spChg>
      </pc:sldChg>
      <pc:sldChg chg="modSp mod">
        <pc:chgData name="Jorge Pulido" userId="a6929f751fc1078e" providerId="LiveId" clId="{669B6062-2311-4BF7-9C14-42C30C3F6476}" dt="2020-03-16T07:01:40.421" v="112" actId="20577"/>
        <pc:sldMkLst>
          <pc:docMk/>
          <pc:sldMk cId="0" sldId="285"/>
        </pc:sldMkLst>
        <pc:spChg chg="mod">
          <ac:chgData name="Jorge Pulido" userId="a6929f751fc1078e" providerId="LiveId" clId="{669B6062-2311-4BF7-9C14-42C30C3F6476}" dt="2020-03-16T06:59:11.337" v="63" actId="20577"/>
          <ac:spMkLst>
            <pc:docMk/>
            <pc:sldMk cId="0" sldId="285"/>
            <ac:spMk id="14338" creationId="{00000000-0000-0000-0000-000000000000}"/>
          </ac:spMkLst>
        </pc:spChg>
        <pc:spChg chg="mod">
          <ac:chgData name="Jorge Pulido" userId="a6929f751fc1078e" providerId="LiveId" clId="{669B6062-2311-4BF7-9C14-42C30C3F6476}" dt="2020-03-16T07:01:40.421" v="112" actId="20577"/>
          <ac:spMkLst>
            <pc:docMk/>
            <pc:sldMk cId="0" sldId="285"/>
            <ac:spMk id="59395" creationId="{00000000-0000-0000-0000-000000000000}"/>
          </ac:spMkLst>
        </pc:spChg>
      </pc:sldChg>
      <pc:sldChg chg="addSp delSp modSp mod">
        <pc:chgData name="Jorge Pulido" userId="a6929f751fc1078e" providerId="LiveId" clId="{669B6062-2311-4BF7-9C14-42C30C3F6476}" dt="2020-03-16T08:03:46.787" v="341" actId="1038"/>
        <pc:sldMkLst>
          <pc:docMk/>
          <pc:sldMk cId="0" sldId="287"/>
        </pc:sldMkLst>
        <pc:spChg chg="mod">
          <ac:chgData name="Jorge Pulido" userId="a6929f751fc1078e" providerId="LiveId" clId="{669B6062-2311-4BF7-9C14-42C30C3F6476}" dt="2020-03-16T07:07:15.210" v="143" actId="6549"/>
          <ac:spMkLst>
            <pc:docMk/>
            <pc:sldMk cId="0" sldId="287"/>
            <ac:spMk id="25" creationId="{00000000-0000-0000-0000-000000000000}"/>
          </ac:spMkLst>
        </pc:spChg>
        <pc:spChg chg="mod">
          <ac:chgData name="Jorge Pulido" userId="a6929f751fc1078e" providerId="LiveId" clId="{669B6062-2311-4BF7-9C14-42C30C3F6476}" dt="2020-03-16T07:05:20.434" v="121" actId="20577"/>
          <ac:spMkLst>
            <pc:docMk/>
            <pc:sldMk cId="0" sldId="287"/>
            <ac:spMk id="184" creationId="{00000000-0000-0000-0000-000000000000}"/>
          </ac:spMkLst>
        </pc:spChg>
        <pc:spChg chg="mod">
          <ac:chgData name="Jorge Pulido" userId="a6929f751fc1078e" providerId="LiveId" clId="{669B6062-2311-4BF7-9C14-42C30C3F6476}" dt="2020-03-16T08:03:46.787" v="341" actId="1038"/>
          <ac:spMkLst>
            <pc:docMk/>
            <pc:sldMk cId="0" sldId="287"/>
            <ac:spMk id="187" creationId="{00000000-0000-0000-0000-000000000000}"/>
          </ac:spMkLst>
        </pc:spChg>
        <pc:spChg chg="mod">
          <ac:chgData name="Jorge Pulido" userId="a6929f751fc1078e" providerId="LiveId" clId="{669B6062-2311-4BF7-9C14-42C30C3F6476}" dt="2020-03-16T07:02:41.480" v="113" actId="20577"/>
          <ac:spMkLst>
            <pc:docMk/>
            <pc:sldMk cId="0" sldId="287"/>
            <ac:spMk id="16390" creationId="{00000000-0000-0000-0000-000000000000}"/>
          </ac:spMkLst>
        </pc:spChg>
        <pc:spChg chg="mod">
          <ac:chgData name="Jorge Pulido" userId="a6929f751fc1078e" providerId="LiveId" clId="{669B6062-2311-4BF7-9C14-42C30C3F6476}" dt="2020-03-16T07:03:23.817" v="119" actId="20577"/>
          <ac:spMkLst>
            <pc:docMk/>
            <pc:sldMk cId="0" sldId="287"/>
            <ac:spMk id="61602" creationId="{00000000-0000-0000-0000-000000000000}"/>
          </ac:spMkLst>
        </pc:spChg>
        <pc:spChg chg="mod">
          <ac:chgData name="Jorge Pulido" userId="a6929f751fc1078e" providerId="LiveId" clId="{669B6062-2311-4BF7-9C14-42C30C3F6476}" dt="2020-03-16T07:03:41.370" v="120" actId="20577"/>
          <ac:spMkLst>
            <pc:docMk/>
            <pc:sldMk cId="0" sldId="287"/>
            <ac:spMk id="61603" creationId="{00000000-0000-0000-0000-000000000000}"/>
          </ac:spMkLst>
        </pc:spChg>
        <pc:picChg chg="add mod ord">
          <ac:chgData name="Jorge Pulido" userId="a6929f751fc1078e" providerId="LiveId" clId="{669B6062-2311-4BF7-9C14-42C30C3F6476}" dt="2020-03-16T08:03:42.501" v="334" actId="1037"/>
          <ac:picMkLst>
            <pc:docMk/>
            <pc:sldMk cId="0" sldId="287"/>
            <ac:picMk id="2" creationId="{62976573-06A5-4CB3-86C1-7BCF4D7DFC88}"/>
          </ac:picMkLst>
        </pc:picChg>
        <pc:picChg chg="del">
          <ac:chgData name="Jorge Pulido" userId="a6929f751fc1078e" providerId="LiveId" clId="{669B6062-2311-4BF7-9C14-42C30C3F6476}" dt="2020-03-16T08:03:01.390" v="315" actId="478"/>
          <ac:picMkLst>
            <pc:docMk/>
            <pc:sldMk cId="0" sldId="287"/>
            <ac:picMk id="183" creationId="{00000000-0000-0000-0000-000000000000}"/>
          </ac:picMkLst>
        </pc:picChg>
        <pc:picChg chg="ord">
          <ac:chgData name="Jorge Pulido" userId="a6929f751fc1078e" providerId="LiveId" clId="{669B6062-2311-4BF7-9C14-42C30C3F6476}" dt="2020-03-16T08:03:19.808" v="318" actId="167"/>
          <ac:picMkLst>
            <pc:docMk/>
            <pc:sldMk cId="0" sldId="287"/>
            <ac:picMk id="16387" creationId="{00000000-0000-0000-0000-000000000000}"/>
          </ac:picMkLst>
        </pc:picChg>
      </pc:sldChg>
      <pc:sldChg chg="modSp mod">
        <pc:chgData name="Jorge Pulido" userId="a6929f751fc1078e" providerId="LiveId" clId="{669B6062-2311-4BF7-9C14-42C30C3F6476}" dt="2020-03-16T07:10:18.759" v="185" actId="113"/>
        <pc:sldMkLst>
          <pc:docMk/>
          <pc:sldMk cId="0" sldId="289"/>
        </pc:sldMkLst>
        <pc:spChg chg="mod">
          <ac:chgData name="Jorge Pulido" userId="a6929f751fc1078e" providerId="LiveId" clId="{669B6062-2311-4BF7-9C14-42C30C3F6476}" dt="2020-03-16T07:08:10.848" v="159" actId="20577"/>
          <ac:spMkLst>
            <pc:docMk/>
            <pc:sldMk cId="0" sldId="289"/>
            <ac:spMk id="18434" creationId="{00000000-0000-0000-0000-000000000000}"/>
          </ac:spMkLst>
        </pc:spChg>
        <pc:spChg chg="mod">
          <ac:chgData name="Jorge Pulido" userId="a6929f751fc1078e" providerId="LiveId" clId="{669B6062-2311-4BF7-9C14-42C30C3F6476}" dt="2020-03-16T07:10:18.759" v="185" actId="113"/>
          <ac:spMkLst>
            <pc:docMk/>
            <pc:sldMk cId="0" sldId="289"/>
            <ac:spMk id="18435" creationId="{00000000-0000-0000-0000-000000000000}"/>
          </ac:spMkLst>
        </pc:spChg>
      </pc:sldChg>
      <pc:sldChg chg="modSp mod">
        <pc:chgData name="Jorge Pulido" userId="a6929f751fc1078e" providerId="LiveId" clId="{669B6062-2311-4BF7-9C14-42C30C3F6476}" dt="2020-03-16T07:15:26.276" v="264" actId="20577"/>
        <pc:sldMkLst>
          <pc:docMk/>
          <pc:sldMk cId="0" sldId="290"/>
        </pc:sldMkLst>
        <pc:spChg chg="mod">
          <ac:chgData name="Jorge Pulido" userId="a6929f751fc1078e" providerId="LiveId" clId="{669B6062-2311-4BF7-9C14-42C30C3F6476}" dt="2020-03-16T07:15:26.276" v="264" actId="20577"/>
          <ac:spMkLst>
            <pc:docMk/>
            <pc:sldMk cId="0" sldId="290"/>
            <ac:spMk id="20482" creationId="{00000000-0000-0000-0000-000000000000}"/>
          </ac:spMkLst>
        </pc:spChg>
      </pc:sldChg>
      <pc:sldChg chg="modSp mod">
        <pc:chgData name="Jorge Pulido" userId="a6929f751fc1078e" providerId="LiveId" clId="{669B6062-2311-4BF7-9C14-42C30C3F6476}" dt="2020-03-16T08:09:56.903" v="371" actId="20577"/>
        <pc:sldMkLst>
          <pc:docMk/>
          <pc:sldMk cId="0" sldId="291"/>
        </pc:sldMkLst>
        <pc:spChg chg="mod">
          <ac:chgData name="Jorge Pulido" userId="a6929f751fc1078e" providerId="LiveId" clId="{669B6062-2311-4BF7-9C14-42C30C3F6476}" dt="2020-03-16T08:09:30.192" v="362" actId="20577"/>
          <ac:spMkLst>
            <pc:docMk/>
            <pc:sldMk cId="0" sldId="291"/>
            <ac:spMk id="24578" creationId="{00000000-0000-0000-0000-000000000000}"/>
          </ac:spMkLst>
        </pc:spChg>
        <pc:spChg chg="mod">
          <ac:chgData name="Jorge Pulido" userId="a6929f751fc1078e" providerId="LiveId" clId="{669B6062-2311-4BF7-9C14-42C30C3F6476}" dt="2020-03-16T08:09:56.903" v="371" actId="20577"/>
          <ac:spMkLst>
            <pc:docMk/>
            <pc:sldMk cId="0" sldId="291"/>
            <ac:spMk id="24583" creationId="{00000000-0000-0000-0000-000000000000}"/>
          </ac:spMkLst>
        </pc:spChg>
      </pc:sldChg>
      <pc:sldChg chg="modSp mod">
        <pc:chgData name="Jorge Pulido" userId="a6929f751fc1078e" providerId="LiveId" clId="{669B6062-2311-4BF7-9C14-42C30C3F6476}" dt="2020-03-16T08:12:54.468" v="408" actId="20577"/>
        <pc:sldMkLst>
          <pc:docMk/>
          <pc:sldMk cId="0" sldId="298"/>
        </pc:sldMkLst>
        <pc:spChg chg="mod">
          <ac:chgData name="Jorge Pulido" userId="a6929f751fc1078e" providerId="LiveId" clId="{669B6062-2311-4BF7-9C14-42C30C3F6476}" dt="2020-03-16T08:12:37.591" v="405" actId="20577"/>
          <ac:spMkLst>
            <pc:docMk/>
            <pc:sldMk cId="0" sldId="298"/>
            <ac:spMk id="86020" creationId="{00000000-0000-0000-0000-000000000000}"/>
          </ac:spMkLst>
        </pc:spChg>
        <pc:spChg chg="mod">
          <ac:chgData name="Jorge Pulido" userId="a6929f751fc1078e" providerId="LiveId" clId="{669B6062-2311-4BF7-9C14-42C30C3F6476}" dt="2020-03-16T08:12:54.468" v="408" actId="20577"/>
          <ac:spMkLst>
            <pc:docMk/>
            <pc:sldMk cId="0" sldId="298"/>
            <ac:spMk id="86021" creationId="{00000000-0000-0000-0000-000000000000}"/>
          </ac:spMkLst>
        </pc:spChg>
      </pc:sldChg>
      <pc:sldChg chg="modSp mod">
        <pc:chgData name="Jorge Pulido" userId="a6929f751fc1078e" providerId="LiveId" clId="{669B6062-2311-4BF7-9C14-42C30C3F6476}" dt="2020-03-16T08:18:29.534" v="429" actId="20577"/>
        <pc:sldMkLst>
          <pc:docMk/>
          <pc:sldMk cId="0" sldId="299"/>
        </pc:sldMkLst>
        <pc:spChg chg="mod">
          <ac:chgData name="Jorge Pulido" userId="a6929f751fc1078e" providerId="LiveId" clId="{669B6062-2311-4BF7-9C14-42C30C3F6476}" dt="2020-03-16T08:16:46.034" v="419" actId="20577"/>
          <ac:spMkLst>
            <pc:docMk/>
            <pc:sldMk cId="0" sldId="299"/>
            <ac:spMk id="28676" creationId="{00000000-0000-0000-0000-000000000000}"/>
          </ac:spMkLst>
        </pc:spChg>
        <pc:spChg chg="mod">
          <ac:chgData name="Jorge Pulido" userId="a6929f751fc1078e" providerId="LiveId" clId="{669B6062-2311-4BF7-9C14-42C30C3F6476}" dt="2020-03-16T08:18:09.212" v="426" actId="20577"/>
          <ac:spMkLst>
            <pc:docMk/>
            <pc:sldMk cId="0" sldId="299"/>
            <ac:spMk id="87044" creationId="{00000000-0000-0000-0000-000000000000}"/>
          </ac:spMkLst>
        </pc:spChg>
        <pc:spChg chg="mod">
          <ac:chgData name="Jorge Pulido" userId="a6929f751fc1078e" providerId="LiveId" clId="{669B6062-2311-4BF7-9C14-42C30C3F6476}" dt="2020-03-16T08:18:29.534" v="429" actId="20577"/>
          <ac:spMkLst>
            <pc:docMk/>
            <pc:sldMk cId="0" sldId="299"/>
            <ac:spMk id="87045" creationId="{00000000-0000-0000-0000-000000000000}"/>
          </ac:spMkLst>
        </pc:spChg>
      </pc:sldChg>
      <pc:sldChg chg="addSp delSp modSp mod">
        <pc:chgData name="Jorge Pulido" userId="a6929f751fc1078e" providerId="LiveId" clId="{669B6062-2311-4BF7-9C14-42C30C3F6476}" dt="2020-03-16T08:29:41.150" v="568" actId="20577"/>
        <pc:sldMkLst>
          <pc:docMk/>
          <pc:sldMk cId="0" sldId="300"/>
        </pc:sldMkLst>
        <pc:spChg chg="mod">
          <ac:chgData name="Jorge Pulido" userId="a6929f751fc1078e" providerId="LiveId" clId="{669B6062-2311-4BF7-9C14-42C30C3F6476}" dt="2020-03-16T08:27:46.272" v="542" actId="1037"/>
          <ac:spMkLst>
            <pc:docMk/>
            <pc:sldMk cId="0" sldId="300"/>
            <ac:spMk id="187" creationId="{00000000-0000-0000-0000-000000000000}"/>
          </ac:spMkLst>
        </pc:spChg>
        <pc:spChg chg="mod">
          <ac:chgData name="Jorge Pulido" userId="a6929f751fc1078e" providerId="LiveId" clId="{669B6062-2311-4BF7-9C14-42C30C3F6476}" dt="2020-03-16T08:25:52.348" v="504" actId="20577"/>
          <ac:spMkLst>
            <pc:docMk/>
            <pc:sldMk cId="0" sldId="300"/>
            <ac:spMk id="34821" creationId="{00000000-0000-0000-0000-000000000000}"/>
          </ac:spMkLst>
        </pc:spChg>
        <pc:spChg chg="mod">
          <ac:chgData name="Jorge Pulido" userId="a6929f751fc1078e" providerId="LiveId" clId="{669B6062-2311-4BF7-9C14-42C30C3F6476}" dt="2020-03-16T08:28:54.376" v="559" actId="1037"/>
          <ac:spMkLst>
            <pc:docMk/>
            <pc:sldMk cId="0" sldId="300"/>
            <ac:spMk id="34826" creationId="{00000000-0000-0000-0000-000000000000}"/>
          </ac:spMkLst>
        </pc:spChg>
        <pc:spChg chg="mod">
          <ac:chgData name="Jorge Pulido" userId="a6929f751fc1078e" providerId="LiveId" clId="{669B6062-2311-4BF7-9C14-42C30C3F6476}" dt="2020-03-16T08:29:41.150" v="568" actId="20577"/>
          <ac:spMkLst>
            <pc:docMk/>
            <pc:sldMk cId="0" sldId="300"/>
            <ac:spMk id="34827" creationId="{00000000-0000-0000-0000-000000000000}"/>
          </ac:spMkLst>
        </pc:spChg>
        <pc:picChg chg="del">
          <ac:chgData name="Jorge Pulido" userId="a6929f751fc1078e" providerId="LiveId" clId="{669B6062-2311-4BF7-9C14-42C30C3F6476}" dt="2020-03-16T08:26:55.986" v="512" actId="478"/>
          <ac:picMkLst>
            <pc:docMk/>
            <pc:sldMk cId="0" sldId="300"/>
            <ac:picMk id="7" creationId="{00000000-0000-0000-0000-000000000000}"/>
          </ac:picMkLst>
        </pc:picChg>
        <pc:picChg chg="add mod ord">
          <ac:chgData name="Jorge Pulido" userId="a6929f751fc1078e" providerId="LiveId" clId="{669B6062-2311-4BF7-9C14-42C30C3F6476}" dt="2020-03-16T08:27:35.075" v="534" actId="1037"/>
          <ac:picMkLst>
            <pc:docMk/>
            <pc:sldMk cId="0" sldId="300"/>
            <ac:picMk id="12" creationId="{DD6ABF21-4FAB-4616-A54B-AB1A100C7055}"/>
          </ac:picMkLst>
        </pc:picChg>
      </pc:sldChg>
      <pc:sldChg chg="modSp mod">
        <pc:chgData name="Jorge Pulido" userId="a6929f751fc1078e" providerId="LiveId" clId="{669B6062-2311-4BF7-9C14-42C30C3F6476}" dt="2020-03-16T08:34:40.172" v="652" actId="6549"/>
        <pc:sldMkLst>
          <pc:docMk/>
          <pc:sldMk cId="0" sldId="301"/>
        </pc:sldMkLst>
        <pc:spChg chg="mod">
          <ac:chgData name="Jorge Pulido" userId="a6929f751fc1078e" providerId="LiveId" clId="{669B6062-2311-4BF7-9C14-42C30C3F6476}" dt="2020-03-16T08:31:00.366" v="570" actId="2711"/>
          <ac:spMkLst>
            <pc:docMk/>
            <pc:sldMk cId="0" sldId="301"/>
            <ac:spMk id="68" creationId="{00000000-0000-0000-0000-000000000000}"/>
          </ac:spMkLst>
        </pc:spChg>
        <pc:spChg chg="mod">
          <ac:chgData name="Jorge Pulido" userId="a6929f751fc1078e" providerId="LiveId" clId="{669B6062-2311-4BF7-9C14-42C30C3F6476}" dt="2020-03-16T08:30:48.700" v="569" actId="2711"/>
          <ac:spMkLst>
            <pc:docMk/>
            <pc:sldMk cId="0" sldId="301"/>
            <ac:spMk id="69" creationId="{00000000-0000-0000-0000-000000000000}"/>
          </ac:spMkLst>
        </pc:spChg>
        <pc:spChg chg="mod">
          <ac:chgData name="Jorge Pulido" userId="a6929f751fc1078e" providerId="LiveId" clId="{669B6062-2311-4BF7-9C14-42C30C3F6476}" dt="2020-03-16T08:31:27.822" v="571" actId="2711"/>
          <ac:spMkLst>
            <pc:docMk/>
            <pc:sldMk cId="0" sldId="301"/>
            <ac:spMk id="94" creationId="{00000000-0000-0000-0000-000000000000}"/>
          </ac:spMkLst>
        </pc:spChg>
        <pc:spChg chg="mod">
          <ac:chgData name="Jorge Pulido" userId="a6929f751fc1078e" providerId="LiveId" clId="{669B6062-2311-4BF7-9C14-42C30C3F6476}" dt="2020-03-16T08:32:21.074" v="591" actId="20577"/>
          <ac:spMkLst>
            <pc:docMk/>
            <pc:sldMk cId="0" sldId="301"/>
            <ac:spMk id="104" creationId="{00000000-0000-0000-0000-000000000000}"/>
          </ac:spMkLst>
        </pc:spChg>
        <pc:spChg chg="mod">
          <ac:chgData name="Jorge Pulido" userId="a6929f751fc1078e" providerId="LiveId" clId="{669B6062-2311-4BF7-9C14-42C30C3F6476}" dt="2020-03-16T08:34:40.172" v="652" actId="6549"/>
          <ac:spMkLst>
            <pc:docMk/>
            <pc:sldMk cId="0" sldId="301"/>
            <ac:spMk id="105" creationId="{00000000-0000-0000-0000-000000000000}"/>
          </ac:spMkLst>
        </pc:spChg>
        <pc:spChg chg="mod">
          <ac:chgData name="Jorge Pulido" userId="a6929f751fc1078e" providerId="LiveId" clId="{669B6062-2311-4BF7-9C14-42C30C3F6476}" dt="2020-03-16T08:32:55.644" v="617" actId="20577"/>
          <ac:spMkLst>
            <pc:docMk/>
            <pc:sldMk cId="0" sldId="301"/>
            <ac:spMk id="89101" creationId="{00000000-0000-0000-0000-000000000000}"/>
          </ac:spMkLst>
        </pc:spChg>
      </pc:sldChg>
      <pc:sldChg chg="addSp delSp modSp mod">
        <pc:chgData name="Jorge Pulido" userId="a6929f751fc1078e" providerId="LiveId" clId="{669B6062-2311-4BF7-9C14-42C30C3F6476}" dt="2020-03-16T09:11:28.619" v="843"/>
        <pc:sldMkLst>
          <pc:docMk/>
          <pc:sldMk cId="0" sldId="318"/>
        </pc:sldMkLst>
        <pc:spChg chg="mod">
          <ac:chgData name="Jorge Pulido" userId="a6929f751fc1078e" providerId="LiveId" clId="{669B6062-2311-4BF7-9C14-42C30C3F6476}" dt="2020-03-16T09:10:49.271" v="841" actId="20577"/>
          <ac:spMkLst>
            <pc:docMk/>
            <pc:sldMk cId="0" sldId="318"/>
            <ac:spMk id="51202" creationId="{00000000-0000-0000-0000-000000000000}"/>
          </ac:spMkLst>
        </pc:spChg>
        <pc:graphicFrameChg chg="del mod">
          <ac:chgData name="Jorge Pulido" userId="a6929f751fc1078e" providerId="LiveId" clId="{669B6062-2311-4BF7-9C14-42C30C3F6476}" dt="2020-03-16T09:11:03.837" v="842" actId="478"/>
          <ac:graphicFrameMkLst>
            <pc:docMk/>
            <pc:sldMk cId="0" sldId="318"/>
            <ac:graphicFrameMk id="2" creationId="{00000000-0000-0000-0000-000000000000}"/>
          </ac:graphicFrameMkLst>
        </pc:graphicFrameChg>
        <pc:graphicFrameChg chg="add">
          <ac:chgData name="Jorge Pulido" userId="a6929f751fc1078e" providerId="LiveId" clId="{669B6062-2311-4BF7-9C14-42C30C3F6476}" dt="2020-03-16T09:11:28.619" v="843"/>
          <ac:graphicFrameMkLst>
            <pc:docMk/>
            <pc:sldMk cId="0" sldId="318"/>
            <ac:graphicFrameMk id="5" creationId="{1383D403-33CE-478F-873E-A8DFD594E576}"/>
          </ac:graphicFrameMkLst>
        </pc:graphicFrameChg>
      </pc:sldChg>
      <pc:sldChg chg="modSp mod">
        <pc:chgData name="Jorge Pulido" userId="a6929f751fc1078e" providerId="LiveId" clId="{669B6062-2311-4BF7-9C14-42C30C3F6476}" dt="2020-03-18T01:34:33.846" v="1307" actId="13926"/>
        <pc:sldMkLst>
          <pc:docMk/>
          <pc:sldMk cId="0" sldId="321"/>
        </pc:sldMkLst>
        <pc:spChg chg="mod">
          <ac:chgData name="Jorge Pulido" userId="a6929f751fc1078e" providerId="LiveId" clId="{669B6062-2311-4BF7-9C14-42C30C3F6476}" dt="2020-03-18T01:34:33.846" v="1307" actId="13926"/>
          <ac:spMkLst>
            <pc:docMk/>
            <pc:sldMk cId="0" sldId="321"/>
            <ac:spMk id="59395" creationId="{00000000-0000-0000-0000-000000000000}"/>
          </ac:spMkLst>
        </pc:spChg>
      </pc:sldChg>
      <pc:sldChg chg="modSp mod">
        <pc:chgData name="Jorge Pulido" userId="a6929f751fc1078e" providerId="LiveId" clId="{669B6062-2311-4BF7-9C14-42C30C3F6476}" dt="2020-03-17T01:54:23.811" v="1306" actId="313"/>
        <pc:sldMkLst>
          <pc:docMk/>
          <pc:sldMk cId="0" sldId="322"/>
        </pc:sldMkLst>
        <pc:spChg chg="mod">
          <ac:chgData name="Jorge Pulido" userId="a6929f751fc1078e" providerId="LiveId" clId="{669B6062-2311-4BF7-9C14-42C30C3F6476}" dt="2020-03-17T01:26:47.912" v="1166" actId="6549"/>
          <ac:spMkLst>
            <pc:docMk/>
            <pc:sldMk cId="0" sldId="322"/>
            <ac:spMk id="57346" creationId="{00000000-0000-0000-0000-000000000000}"/>
          </ac:spMkLst>
        </pc:spChg>
        <pc:spChg chg="mod">
          <ac:chgData name="Jorge Pulido" userId="a6929f751fc1078e" providerId="LiveId" clId="{669B6062-2311-4BF7-9C14-42C30C3F6476}" dt="2020-03-17T01:54:23.811" v="1306" actId="313"/>
          <ac:spMkLst>
            <pc:docMk/>
            <pc:sldMk cId="0" sldId="322"/>
            <ac:spMk id="118787" creationId="{00000000-0000-0000-0000-000000000000}"/>
          </ac:spMkLst>
        </pc:spChg>
      </pc:sldChg>
      <pc:sldChg chg="modSp mod">
        <pc:chgData name="Jorge Pulido" userId="a6929f751fc1078e" providerId="LiveId" clId="{669B6062-2311-4BF7-9C14-42C30C3F6476}" dt="2020-03-16T09:24:53.069" v="1109" actId="6549"/>
        <pc:sldMkLst>
          <pc:docMk/>
          <pc:sldMk cId="0" sldId="388"/>
        </pc:sldMkLst>
        <pc:spChg chg="mod">
          <ac:chgData name="Jorge Pulido" userId="a6929f751fc1078e" providerId="LiveId" clId="{669B6062-2311-4BF7-9C14-42C30C3F6476}" dt="2020-03-16T09:17:45.427" v="916" actId="14100"/>
          <ac:spMkLst>
            <pc:docMk/>
            <pc:sldMk cId="0" sldId="388"/>
            <ac:spMk id="53250" creationId="{00000000-0000-0000-0000-000000000000}"/>
          </ac:spMkLst>
        </pc:spChg>
        <pc:spChg chg="mod">
          <ac:chgData name="Jorge Pulido" userId="a6929f751fc1078e" providerId="LiveId" clId="{669B6062-2311-4BF7-9C14-42C30C3F6476}" dt="2020-03-16T09:21:38.798" v="1045" actId="6549"/>
          <ac:spMkLst>
            <pc:docMk/>
            <pc:sldMk cId="0" sldId="388"/>
            <ac:spMk id="53255" creationId="{00000000-0000-0000-0000-000000000000}"/>
          </ac:spMkLst>
        </pc:spChg>
        <pc:spChg chg="mod">
          <ac:chgData name="Jorge Pulido" userId="a6929f751fc1078e" providerId="LiveId" clId="{669B6062-2311-4BF7-9C14-42C30C3F6476}" dt="2020-03-16T09:12:29.169" v="847" actId="20577"/>
          <ac:spMkLst>
            <pc:docMk/>
            <pc:sldMk cId="0" sldId="388"/>
            <ac:spMk id="53261" creationId="{00000000-0000-0000-0000-000000000000}"/>
          </ac:spMkLst>
        </pc:spChg>
        <pc:spChg chg="mod">
          <ac:chgData name="Jorge Pulido" userId="a6929f751fc1078e" providerId="LiveId" clId="{669B6062-2311-4BF7-9C14-42C30C3F6476}" dt="2020-03-16T09:22:11.412" v="1046" actId="20577"/>
          <ac:spMkLst>
            <pc:docMk/>
            <pc:sldMk cId="0" sldId="388"/>
            <ac:spMk id="235560" creationId="{00000000-0000-0000-0000-000000000000}"/>
          </ac:spMkLst>
        </pc:spChg>
        <pc:spChg chg="mod">
          <ac:chgData name="Jorge Pulido" userId="a6929f751fc1078e" providerId="LiveId" clId="{669B6062-2311-4BF7-9C14-42C30C3F6476}" dt="2020-03-16T09:23:54.794" v="1108" actId="20577"/>
          <ac:spMkLst>
            <pc:docMk/>
            <pc:sldMk cId="0" sldId="388"/>
            <ac:spMk id="235561" creationId="{00000000-0000-0000-0000-000000000000}"/>
          </ac:spMkLst>
        </pc:spChg>
        <pc:spChg chg="mod">
          <ac:chgData name="Jorge Pulido" userId="a6929f751fc1078e" providerId="LiveId" clId="{669B6062-2311-4BF7-9C14-42C30C3F6476}" dt="2020-03-16T09:24:53.069" v="1109" actId="6549"/>
          <ac:spMkLst>
            <pc:docMk/>
            <pc:sldMk cId="0" sldId="388"/>
            <ac:spMk id="235569" creationId="{00000000-0000-0000-0000-000000000000}"/>
          </ac:spMkLst>
        </pc:spChg>
      </pc:sldChg>
      <pc:sldChg chg="addSp delSp modSp mod">
        <pc:chgData name="Jorge Pulido" userId="a6929f751fc1078e" providerId="LiveId" clId="{669B6062-2311-4BF7-9C14-42C30C3F6476}" dt="2020-03-16T08:59:09.893" v="690" actId="1036"/>
        <pc:sldMkLst>
          <pc:docMk/>
          <pc:sldMk cId="0" sldId="434"/>
        </pc:sldMkLst>
        <pc:spChg chg="add">
          <ac:chgData name="Jorge Pulido" userId="a6929f751fc1078e" providerId="LiveId" clId="{669B6062-2311-4BF7-9C14-42C30C3F6476}" dt="2020-03-16T08:57:37.194" v="656"/>
          <ac:spMkLst>
            <pc:docMk/>
            <pc:sldMk cId="0" sldId="434"/>
            <ac:spMk id="12" creationId="{666BD6CF-7A9C-42CC-994B-9051E20A9D9B}"/>
          </ac:spMkLst>
        </pc:spChg>
        <pc:spChg chg="add">
          <ac:chgData name="Jorge Pulido" userId="a6929f751fc1078e" providerId="LiveId" clId="{669B6062-2311-4BF7-9C14-42C30C3F6476}" dt="2020-03-16T08:57:37.194" v="656"/>
          <ac:spMkLst>
            <pc:docMk/>
            <pc:sldMk cId="0" sldId="434"/>
            <ac:spMk id="13" creationId="{8D4A3619-9948-43A6-AD1D-100E1D4C274C}"/>
          </ac:spMkLst>
        </pc:spChg>
        <pc:spChg chg="mod">
          <ac:chgData name="Jorge Pulido" userId="a6929f751fc1078e" providerId="LiveId" clId="{669B6062-2311-4BF7-9C14-42C30C3F6476}" dt="2020-03-16T08:59:03.356" v="688" actId="1035"/>
          <ac:spMkLst>
            <pc:docMk/>
            <pc:sldMk cId="0" sldId="434"/>
            <ac:spMk id="178" creationId="{00000000-0000-0000-0000-000000000000}"/>
          </ac:spMkLst>
        </pc:spChg>
        <pc:spChg chg="mod">
          <ac:chgData name="Jorge Pulido" userId="a6929f751fc1078e" providerId="LiveId" clId="{669B6062-2311-4BF7-9C14-42C30C3F6476}" dt="2020-03-16T08:59:09.893" v="690" actId="1036"/>
          <ac:spMkLst>
            <pc:docMk/>
            <pc:sldMk cId="0" sldId="434"/>
            <ac:spMk id="179" creationId="{00000000-0000-0000-0000-000000000000}"/>
          </ac:spMkLst>
        </pc:spChg>
        <pc:spChg chg="mod">
          <ac:chgData name="Jorge Pulido" userId="a6929f751fc1078e" providerId="LiveId" clId="{669B6062-2311-4BF7-9C14-42C30C3F6476}" dt="2020-03-16T08:35:23.803" v="653" actId="20577"/>
          <ac:spMkLst>
            <pc:docMk/>
            <pc:sldMk cId="0" sldId="434"/>
            <ac:spMk id="38917" creationId="{00000000-0000-0000-0000-000000000000}"/>
          </ac:spMkLst>
        </pc:spChg>
        <pc:spChg chg="del">
          <ac:chgData name="Jorge Pulido" userId="a6929f751fc1078e" providerId="LiveId" clId="{669B6062-2311-4BF7-9C14-42C30C3F6476}" dt="2020-03-16T08:57:32.067" v="654" actId="478"/>
          <ac:spMkLst>
            <pc:docMk/>
            <pc:sldMk cId="0" sldId="434"/>
            <ac:spMk id="38932" creationId="{00000000-0000-0000-0000-000000000000}"/>
          </ac:spMkLst>
        </pc:spChg>
        <pc:spChg chg="del">
          <ac:chgData name="Jorge Pulido" userId="a6929f751fc1078e" providerId="LiveId" clId="{669B6062-2311-4BF7-9C14-42C30C3F6476}" dt="2020-03-16T08:57:36.331" v="655" actId="478"/>
          <ac:spMkLst>
            <pc:docMk/>
            <pc:sldMk cId="0" sldId="434"/>
            <ac:spMk id="38933" creationId="{00000000-0000-0000-0000-000000000000}"/>
          </ac:spMkLst>
        </pc:spChg>
        <pc:picChg chg="del">
          <ac:chgData name="Jorge Pulido" userId="a6929f751fc1078e" providerId="LiveId" clId="{669B6062-2311-4BF7-9C14-42C30C3F6476}" dt="2020-03-16T08:58:24.171" v="659" actId="478"/>
          <ac:picMkLst>
            <pc:docMk/>
            <pc:sldMk cId="0" sldId="434"/>
            <ac:picMk id="3" creationId="{00000000-0000-0000-0000-000000000000}"/>
          </ac:picMkLst>
        </pc:picChg>
        <pc:picChg chg="add mod ord">
          <ac:chgData name="Jorge Pulido" userId="a6929f751fc1078e" providerId="LiveId" clId="{669B6062-2311-4BF7-9C14-42C30C3F6476}" dt="2020-03-16T08:58:56.665" v="680" actId="1035"/>
          <ac:picMkLst>
            <pc:docMk/>
            <pc:sldMk cId="0" sldId="434"/>
            <ac:picMk id="14" creationId="{4E4E63C8-BF1B-4614-AFBC-3BCCA8248940}"/>
          </ac:picMkLst>
        </pc:picChg>
        <pc:picChg chg="ord">
          <ac:chgData name="Jorge Pulido" userId="a6929f751fc1078e" providerId="LiveId" clId="{669B6062-2311-4BF7-9C14-42C30C3F6476}" dt="2020-03-16T08:58:48.094" v="663" actId="167"/>
          <ac:picMkLst>
            <pc:docMk/>
            <pc:sldMk cId="0" sldId="434"/>
            <ac:picMk id="38915" creationId="{00000000-0000-0000-0000-000000000000}"/>
          </ac:picMkLst>
        </pc:picChg>
      </pc:sldChg>
      <pc:sldChg chg="modSp mod">
        <pc:chgData name="Jorge Pulido" userId="a6929f751fc1078e" providerId="LiveId" clId="{669B6062-2311-4BF7-9C14-42C30C3F6476}" dt="2020-03-16T08:19:54.078" v="443" actId="20577"/>
        <pc:sldMkLst>
          <pc:docMk/>
          <pc:sldMk cId="0" sldId="552"/>
        </pc:sldMkLst>
        <pc:spChg chg="mod">
          <ac:chgData name="Jorge Pulido" userId="a6929f751fc1078e" providerId="LiveId" clId="{669B6062-2311-4BF7-9C14-42C30C3F6476}" dt="2020-03-16T08:19:54.078" v="443" actId="20577"/>
          <ac:spMkLst>
            <pc:docMk/>
            <pc:sldMk cId="0" sldId="552"/>
            <ac:spMk id="30722" creationId="{00000000-0000-0000-0000-000000000000}"/>
          </ac:spMkLst>
        </pc:spChg>
      </pc:sldChg>
      <pc:sldChg chg="modSp mod">
        <pc:chgData name="Jorge Pulido" userId="a6929f751fc1078e" providerId="LiveId" clId="{669B6062-2311-4BF7-9C14-42C30C3F6476}" dt="2020-03-16T08:59:50.208" v="700" actId="20577"/>
        <pc:sldMkLst>
          <pc:docMk/>
          <pc:sldMk cId="0" sldId="553"/>
        </pc:sldMkLst>
        <pc:spChg chg="mod">
          <ac:chgData name="Jorge Pulido" userId="a6929f751fc1078e" providerId="LiveId" clId="{669B6062-2311-4BF7-9C14-42C30C3F6476}" dt="2020-03-16T08:59:50.208" v="700" actId="20577"/>
          <ac:spMkLst>
            <pc:docMk/>
            <pc:sldMk cId="0" sldId="553"/>
            <ac:spMk id="40962" creationId="{00000000-0000-0000-0000-000000000000}"/>
          </ac:spMkLst>
        </pc:spChg>
      </pc:sldChg>
      <pc:sldChg chg="modSp mod">
        <pc:chgData name="Jorge Pulido" userId="a6929f751fc1078e" providerId="LiveId" clId="{669B6062-2311-4BF7-9C14-42C30C3F6476}" dt="2020-03-16T09:10:07.361" v="837" actId="20577"/>
        <pc:sldMkLst>
          <pc:docMk/>
          <pc:sldMk cId="0" sldId="554"/>
        </pc:sldMkLst>
        <pc:spChg chg="mod">
          <ac:chgData name="Jorge Pulido" userId="a6929f751fc1078e" providerId="LiveId" clId="{669B6062-2311-4BF7-9C14-42C30C3F6476}" dt="2020-03-16T09:07:34.005" v="755" actId="20577"/>
          <ac:spMkLst>
            <pc:docMk/>
            <pc:sldMk cId="0" sldId="554"/>
            <ac:spMk id="49154" creationId="{00000000-0000-0000-0000-000000000000}"/>
          </ac:spMkLst>
        </pc:spChg>
        <pc:spChg chg="mod">
          <ac:chgData name="Jorge Pulido" userId="a6929f751fc1078e" providerId="LiveId" clId="{669B6062-2311-4BF7-9C14-42C30C3F6476}" dt="2020-03-16T09:10:07.361" v="837" actId="20577"/>
          <ac:spMkLst>
            <pc:docMk/>
            <pc:sldMk cId="0" sldId="554"/>
            <ac:spMk id="49155" creationId="{00000000-0000-0000-0000-000000000000}"/>
          </ac:spMkLst>
        </pc:spChg>
      </pc:sldChg>
      <pc:sldChg chg="modSp mod">
        <pc:chgData name="Jorge Pulido" userId="a6929f751fc1078e" providerId="LiveId" clId="{669B6062-2311-4BF7-9C14-42C30C3F6476}" dt="2020-03-16T07:32:04.435" v="307" actId="20577"/>
        <pc:sldMkLst>
          <pc:docMk/>
          <pc:sldMk cId="0" sldId="566"/>
        </pc:sldMkLst>
        <pc:spChg chg="mod">
          <ac:chgData name="Jorge Pulido" userId="a6929f751fc1078e" providerId="LiveId" clId="{669B6062-2311-4BF7-9C14-42C30C3F6476}" dt="2020-03-16T07:32:04.435" v="307" actId="20577"/>
          <ac:spMkLst>
            <pc:docMk/>
            <pc:sldMk cId="0" sldId="566"/>
            <ac:spMk id="22530" creationId="{00000000-0000-0000-0000-000000000000}"/>
          </ac:spMkLst>
        </pc:spChg>
      </pc:sldChg>
      <pc:sldChg chg="modSp mod">
        <pc:chgData name="Jorge Pulido" userId="a6929f751fc1078e" providerId="LiveId" clId="{669B6062-2311-4BF7-9C14-42C30C3F6476}" dt="2020-03-16T09:02:45.167" v="719" actId="20577"/>
        <pc:sldMkLst>
          <pc:docMk/>
          <pc:sldMk cId="0" sldId="567"/>
        </pc:sldMkLst>
        <pc:spChg chg="mod">
          <ac:chgData name="Jorge Pulido" userId="a6929f751fc1078e" providerId="LiveId" clId="{669B6062-2311-4BF7-9C14-42C30C3F6476}" dt="2020-03-16T09:00:14.165" v="705" actId="20577"/>
          <ac:spMkLst>
            <pc:docMk/>
            <pc:sldMk cId="0" sldId="567"/>
            <ac:spMk id="43010" creationId="{00000000-0000-0000-0000-000000000000}"/>
          </ac:spMkLst>
        </pc:spChg>
        <pc:spChg chg="mod">
          <ac:chgData name="Jorge Pulido" userId="a6929f751fc1078e" providerId="LiveId" clId="{669B6062-2311-4BF7-9C14-42C30C3F6476}" dt="2020-03-16T09:02:45.167" v="719" actId="20577"/>
          <ac:spMkLst>
            <pc:docMk/>
            <pc:sldMk cId="0" sldId="567"/>
            <ac:spMk id="308436" creationId="{00000000-0000-0000-0000-000000000000}"/>
          </ac:spMkLst>
        </pc:spChg>
      </pc:sldChg>
      <pc:sldChg chg="modSp mod">
        <pc:chgData name="Jorge Pulido" userId="a6929f751fc1078e" providerId="LiveId" clId="{669B6062-2311-4BF7-9C14-42C30C3F6476}" dt="2020-03-16T09:04:09.816" v="743" actId="20577"/>
        <pc:sldMkLst>
          <pc:docMk/>
          <pc:sldMk cId="0" sldId="568"/>
        </pc:sldMkLst>
        <pc:spChg chg="mod">
          <ac:chgData name="Jorge Pulido" userId="a6929f751fc1078e" providerId="LiveId" clId="{669B6062-2311-4BF7-9C14-42C30C3F6476}" dt="2020-03-16T09:04:09.816" v="743" actId="20577"/>
          <ac:spMkLst>
            <pc:docMk/>
            <pc:sldMk cId="0" sldId="568"/>
            <ac:spMk id="45088" creationId="{00000000-0000-0000-0000-000000000000}"/>
          </ac:spMkLst>
        </pc:spChg>
      </pc:sldChg>
      <pc:sldChg chg="modSp mod">
        <pc:chgData name="Jorge Pulido" userId="a6929f751fc1078e" providerId="LiveId" clId="{669B6062-2311-4BF7-9C14-42C30C3F6476}" dt="2020-03-16T09:04:51.601" v="751" actId="20577"/>
        <pc:sldMkLst>
          <pc:docMk/>
          <pc:sldMk cId="0" sldId="569"/>
        </pc:sldMkLst>
        <pc:spChg chg="mod">
          <ac:chgData name="Jorge Pulido" userId="a6929f751fc1078e" providerId="LiveId" clId="{669B6062-2311-4BF7-9C14-42C30C3F6476}" dt="2020-03-16T09:04:51.601" v="751" actId="20577"/>
          <ac:spMkLst>
            <pc:docMk/>
            <pc:sldMk cId="0" sldId="569"/>
            <ac:spMk id="314585" creationId="{00000000-0000-0000-0000-000000000000}"/>
          </ac:spMkLst>
        </pc:spChg>
      </pc:sldChg>
    </pc:docChg>
  </pc:docChgLst>
  <pc:docChgLst>
    <pc:chgData name="Jorge Pulido" userId="a6929f751fc1078e" providerId="LiveId" clId="{EA854312-E704-4B77-8541-DB0CD83AED04}"/>
    <pc:docChg chg="modSld sldOrd">
      <pc:chgData name="Jorge Pulido" userId="a6929f751fc1078e" providerId="LiveId" clId="{EA854312-E704-4B77-8541-DB0CD83AED04}" dt="2020-03-06T08:16:05.745" v="162" actId="6549"/>
      <pc:docMkLst>
        <pc:docMk/>
      </pc:docMkLst>
      <pc:sldChg chg="modSp mod">
        <pc:chgData name="Jorge Pulido" userId="a6929f751fc1078e" providerId="LiveId" clId="{EA854312-E704-4B77-8541-DB0CD83AED04}" dt="2020-03-06T08:16:05.745" v="162" actId="6549"/>
        <pc:sldMkLst>
          <pc:docMk/>
          <pc:sldMk cId="0" sldId="513"/>
        </pc:sldMkLst>
        <pc:spChg chg="mod">
          <ac:chgData name="Jorge Pulido" userId="a6929f751fc1078e" providerId="LiveId" clId="{EA854312-E704-4B77-8541-DB0CD83AED04}" dt="2020-03-06T08:04:49.493" v="5" actId="790"/>
          <ac:spMkLst>
            <pc:docMk/>
            <pc:sldMk cId="0" sldId="513"/>
            <ac:spMk id="8194" creationId="{00000000-0000-0000-0000-000000000000}"/>
          </ac:spMkLst>
        </pc:spChg>
        <pc:spChg chg="mod">
          <ac:chgData name="Jorge Pulido" userId="a6929f751fc1078e" providerId="LiveId" clId="{EA854312-E704-4B77-8541-DB0CD83AED04}" dt="2020-03-06T08:11:46.692" v="54" actId="790"/>
          <ac:spMkLst>
            <pc:docMk/>
            <pc:sldMk cId="0" sldId="513"/>
            <ac:spMk id="8208" creationId="{00000000-0000-0000-0000-000000000000}"/>
          </ac:spMkLst>
        </pc:spChg>
        <pc:spChg chg="mod">
          <ac:chgData name="Jorge Pulido" userId="a6929f751fc1078e" providerId="LiveId" clId="{EA854312-E704-4B77-8541-DB0CD83AED04}" dt="2020-03-06T08:08:59.792" v="39" actId="790"/>
          <ac:spMkLst>
            <pc:docMk/>
            <pc:sldMk cId="0" sldId="513"/>
            <ac:spMk id="8209" creationId="{00000000-0000-0000-0000-000000000000}"/>
          </ac:spMkLst>
        </pc:spChg>
        <pc:spChg chg="mod">
          <ac:chgData name="Jorge Pulido" userId="a6929f751fc1078e" providerId="LiveId" clId="{EA854312-E704-4B77-8541-DB0CD83AED04}" dt="2020-03-06T08:16:05.745" v="162" actId="6549"/>
          <ac:spMkLst>
            <pc:docMk/>
            <pc:sldMk cId="0" sldId="513"/>
            <ac:spMk id="406578" creationId="{00000000-0000-0000-0000-000000000000}"/>
          </ac:spMkLst>
        </pc:spChg>
      </pc:sldChg>
      <pc:sldChg chg="modSp mod">
        <pc:chgData name="Jorge Pulido" userId="a6929f751fc1078e" providerId="LiveId" clId="{EA854312-E704-4B77-8541-DB0CD83AED04}" dt="2020-03-06T08:09:21.777" v="40" actId="790"/>
        <pc:sldMkLst>
          <pc:docMk/>
          <pc:sldMk cId="0" sldId="564"/>
        </pc:sldMkLst>
        <pc:spChg chg="mod">
          <ac:chgData name="Jorge Pulido" userId="a6929f751fc1078e" providerId="LiveId" clId="{EA854312-E704-4B77-8541-DB0CD83AED04}" dt="2020-03-06T08:09:21.777" v="40" actId="790"/>
          <ac:spMkLst>
            <pc:docMk/>
            <pc:sldMk cId="0" sldId="564"/>
            <ac:spMk id="6147" creationId="{00000000-0000-0000-0000-000000000000}"/>
          </ac:spMkLst>
        </pc:spChg>
      </pc:sldChg>
      <pc:sldChg chg="modSp mod ord">
        <pc:chgData name="Jorge Pulido" userId="a6929f751fc1078e" providerId="LiveId" clId="{EA854312-E704-4B77-8541-DB0CD83AED04}" dt="2020-03-06T08:04:21.543" v="4" actId="790"/>
        <pc:sldMkLst>
          <pc:docMk/>
          <pc:sldMk cId="0" sldId="565"/>
        </pc:sldMkLst>
        <pc:spChg chg="mod">
          <ac:chgData name="Jorge Pulido" userId="a6929f751fc1078e" providerId="LiveId" clId="{EA854312-E704-4B77-8541-DB0CD83AED04}" dt="2020-03-06T08:04:21.543" v="4" actId="790"/>
          <ac:spMkLst>
            <pc:docMk/>
            <pc:sldMk cId="0" sldId="565"/>
            <ac:spMk id="4099"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2242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16" charset="-128"/>
              </a:defRPr>
            </a:lvl1pPr>
          </a:lstStyle>
          <a:p>
            <a:pPr>
              <a:defRPr/>
            </a:pPr>
            <a:endParaRPr lang="en-US"/>
          </a:p>
        </p:txBody>
      </p:sp>
      <p:sp>
        <p:nvSpPr>
          <p:cNvPr id="2242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2242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9D092A1-AF3F-42E2-A0C8-38A75215F3FC}" type="slidenum">
              <a:rPr lang="en-US" altLang="es-MX"/>
              <a:pPr/>
              <a:t>‹Nº›</a:t>
            </a:fld>
            <a:endParaRPr lang="en-US" altLang="es-MX"/>
          </a:p>
        </p:txBody>
      </p:sp>
    </p:spTree>
    <p:extLst>
      <p:ext uri="{BB962C8B-B14F-4D97-AF65-F5344CB8AC3E}">
        <p14:creationId xmlns:p14="http://schemas.microsoft.com/office/powerpoint/2010/main" val="42562812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16" charset="-128"/>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3A9F600C-D98E-453B-ACFF-C81CB07539DD}" type="slidenum">
              <a:rPr lang="en-US" altLang="es-MX"/>
              <a:pPr/>
              <a:t>‹Nº›</a:t>
            </a:fld>
            <a:endParaRPr lang="en-US" altLang="es-MX"/>
          </a:p>
        </p:txBody>
      </p:sp>
    </p:spTree>
    <p:extLst>
      <p:ext uri="{BB962C8B-B14F-4D97-AF65-F5344CB8AC3E}">
        <p14:creationId xmlns:p14="http://schemas.microsoft.com/office/powerpoint/2010/main" val="17364256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3E72BDEA-87CC-41D3-BD34-F92CEF973E0B}" type="slidenum">
              <a:rPr lang="en-US" altLang="es-MX" sz="1200"/>
              <a:pPr algn="r"/>
              <a:t>82</a:t>
            </a:fld>
            <a:endParaRPr lang="en-US" altLang="es-MX" sz="1200"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es-MX" altLang="es-MX" dirty="0">
              <a:ea typeface="ＭＳ Ｐゴシック" pitchFamily="34" charset="-128"/>
            </a:endParaRPr>
          </a:p>
        </p:txBody>
      </p:sp>
    </p:spTree>
    <p:extLst>
      <p:ext uri="{BB962C8B-B14F-4D97-AF65-F5344CB8AC3E}">
        <p14:creationId xmlns:p14="http://schemas.microsoft.com/office/powerpoint/2010/main" val="4095925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AB47E1D7-2D0A-4B35-8C54-EB67BFF8ED72}" type="slidenum">
              <a:rPr lang="en-US" altLang="es-MX" sz="1200"/>
              <a:pPr algn="r"/>
              <a:t>91</a:t>
            </a:fld>
            <a:endParaRPr lang="en-US" altLang="es-MX"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766747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8F0902DD-3C6C-402E-B8A8-598D88AEA2D2}" type="slidenum">
              <a:rPr lang="en-US" altLang="es-MX"/>
              <a:pPr/>
              <a:t>92</a:t>
            </a:fld>
            <a:endParaRPr lang="en-US" altLang="es-MX"/>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732298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ED712A1A-05DA-45F3-8B11-A1CFD723B3BC}" type="slidenum">
              <a:rPr lang="en-US" altLang="es-MX"/>
              <a:pPr/>
              <a:t>93</a:t>
            </a:fld>
            <a:endParaRPr lang="en-US" altLang="es-MX"/>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666268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B28C9EE-992B-4CE6-8CC6-E78F28F2E7CE}" type="slidenum">
              <a:rPr lang="en-US" altLang="es-MX"/>
              <a:pPr/>
              <a:t>94</a:t>
            </a:fld>
            <a:endParaRPr lang="en-US" altLang="es-MX"/>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756470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706861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DF38AC32-97D4-4173-B1AD-D3507CDDD10A}" type="slidenum">
              <a:rPr lang="en-US" altLang="es-MX"/>
              <a:pPr/>
              <a:t>96</a:t>
            </a:fld>
            <a:endParaRPr lang="en-US" altLang="es-MX"/>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289050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45A1352-E379-4ECF-9624-A96C7EDC867E}" type="slidenum">
              <a:rPr lang="en-US" altLang="es-MX"/>
              <a:pPr/>
              <a:t>97</a:t>
            </a:fld>
            <a:endParaRPr lang="en-US" altLang="es-MX"/>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520022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FC7D24D-BFD5-4A28-B41E-5E4A655D4174}" type="slidenum">
              <a:rPr lang="en-US" altLang="es-MX"/>
              <a:pPr/>
              <a:t>98</a:t>
            </a:fld>
            <a:endParaRPr lang="en-US" altLang="es-MX"/>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s-MX" altLang="es-MX" dirty="0">
              <a:ea typeface="ＭＳ Ｐゴシック" pitchFamily="34" charset="-128"/>
            </a:endParaRPr>
          </a:p>
        </p:txBody>
      </p:sp>
    </p:spTree>
    <p:extLst>
      <p:ext uri="{BB962C8B-B14F-4D97-AF65-F5344CB8AC3E}">
        <p14:creationId xmlns:p14="http://schemas.microsoft.com/office/powerpoint/2010/main" val="1024637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1D5FF248-8573-49DA-AB05-56AEC052185C}" type="slidenum">
              <a:rPr lang="en-US" altLang="es-MX"/>
              <a:pPr/>
              <a:t>99</a:t>
            </a:fld>
            <a:endParaRPr lang="en-US" altLang="es-MX"/>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577484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635917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3AFB3A8-D7E4-4FBC-9DFC-BFD3E5B0F2AA}" type="slidenum">
              <a:rPr lang="en-US" altLang="es-MX" sz="1200"/>
              <a:pPr algn="r"/>
              <a:t>83</a:t>
            </a:fld>
            <a:endParaRPr lang="en-US" altLang="es-MX" sz="1200" dirty="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s-MX" altLang="es-MX" dirty="0">
              <a:ea typeface="ＭＳ Ｐゴシック" pitchFamily="34" charset="-128"/>
            </a:endParaRPr>
          </a:p>
        </p:txBody>
      </p:sp>
    </p:spTree>
    <p:extLst>
      <p:ext uri="{BB962C8B-B14F-4D97-AF65-F5344CB8AC3E}">
        <p14:creationId xmlns:p14="http://schemas.microsoft.com/office/powerpoint/2010/main" val="7227250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xfrm>
            <a:off x="685800" y="4343400"/>
            <a:ext cx="5486400" cy="4114800"/>
          </a:xfrm>
          <a:noFill/>
          <a:ln/>
        </p:spPr>
        <p:txBody>
          <a:bodyPr/>
          <a:lstStyle/>
          <a:p>
            <a:endParaRPr lang="es-MX" altLang="es-MX" b="1">
              <a:ea typeface="ＭＳ Ｐゴシック" pitchFamily="34" charset="-128"/>
            </a:endParaRPr>
          </a:p>
        </p:txBody>
      </p:sp>
      <p:sp>
        <p:nvSpPr>
          <p:cNvPr id="4403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2A2AA060-0D35-44B7-BF77-6FDE272D74D9}" type="slidenum">
              <a:rPr lang="en-US" altLang="es-MX" sz="1200"/>
              <a:pPr algn="r" eaLnBrk="1" hangingPunct="1"/>
              <a:t>101</a:t>
            </a:fld>
            <a:endParaRPr lang="en-US" altLang="es-MX" sz="1200"/>
          </a:p>
        </p:txBody>
      </p:sp>
    </p:spTree>
    <p:extLst>
      <p:ext uri="{BB962C8B-B14F-4D97-AF65-F5344CB8AC3E}">
        <p14:creationId xmlns:p14="http://schemas.microsoft.com/office/powerpoint/2010/main" val="23819452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624877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xfrm>
            <a:off x="685800" y="4343400"/>
            <a:ext cx="5486400" cy="4114800"/>
          </a:xfrm>
          <a:noFill/>
          <a:ln/>
        </p:spPr>
        <p:txBody>
          <a:bodyPr/>
          <a:lstStyle/>
          <a:p>
            <a:r>
              <a:rPr lang="en-US" altLang="es-MX">
                <a:ea typeface="ＭＳ Ｐゴシック" pitchFamily="34" charset="-128"/>
              </a:rPr>
              <a:t>Add more exercises for wind adjustment, self-pace handout add time to unit to cover.</a:t>
            </a:r>
          </a:p>
        </p:txBody>
      </p:sp>
      <p:sp>
        <p:nvSpPr>
          <p:cNvPr id="4813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95FB29BA-FFBE-4B63-A78A-0176956BF38C}" type="slidenum">
              <a:rPr lang="en-US" altLang="es-MX" sz="1200"/>
              <a:pPr algn="r" eaLnBrk="1" hangingPunct="1"/>
              <a:t>103</a:t>
            </a:fld>
            <a:endParaRPr lang="en-US" altLang="es-MX" sz="1200"/>
          </a:p>
        </p:txBody>
      </p:sp>
    </p:spTree>
    <p:extLst>
      <p:ext uri="{BB962C8B-B14F-4D97-AF65-F5344CB8AC3E}">
        <p14:creationId xmlns:p14="http://schemas.microsoft.com/office/powerpoint/2010/main" val="1147141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054D369-EFF1-4EE8-ABEC-9E96DF43CAAE}" type="slidenum">
              <a:rPr lang="en-US" altLang="es-MX"/>
              <a:pPr/>
              <a:t>104</a:t>
            </a:fld>
            <a:endParaRPr lang="en-US" altLang="es-MX"/>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40283258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757ABE8D-B10C-4A17-886D-954DAF480A27}" type="slidenum">
              <a:rPr lang="en-US" altLang="es-MX"/>
              <a:pPr/>
              <a:t>105</a:t>
            </a:fld>
            <a:endParaRPr lang="en-US" altLang="es-MX"/>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altLang="es-MX">
                <a:ea typeface="ＭＳ Ｐゴシック" pitchFamily="34" charset="-128"/>
              </a:rPr>
              <a:t>Remove slide</a:t>
            </a:r>
          </a:p>
        </p:txBody>
      </p:sp>
    </p:spTree>
    <p:extLst>
      <p:ext uri="{BB962C8B-B14F-4D97-AF65-F5344CB8AC3E}">
        <p14:creationId xmlns:p14="http://schemas.microsoft.com/office/powerpoint/2010/main" val="828918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606391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56324" name="Slide Number Placeholder 3"/>
          <p:cNvSpPr>
            <a:spLocks noGrp="1"/>
          </p:cNvSpPr>
          <p:nvPr>
            <p:ph type="sldNum" sz="quarter" idx="5"/>
          </p:nvPr>
        </p:nvSpPr>
        <p:spPr>
          <a:noFill/>
        </p:spPr>
        <p:txBody>
          <a:bodyPr/>
          <a:lstStyle/>
          <a:p>
            <a:fld id="{3CEE165F-876D-40C5-B7BA-EEA023028E96}" type="slidenum">
              <a:rPr lang="en-US" altLang="es-MX"/>
              <a:pPr/>
              <a:t>107</a:t>
            </a:fld>
            <a:endParaRPr lang="en-US" altLang="es-MX"/>
          </a:p>
        </p:txBody>
      </p:sp>
    </p:spTree>
    <p:extLst>
      <p:ext uri="{BB962C8B-B14F-4D97-AF65-F5344CB8AC3E}">
        <p14:creationId xmlns:p14="http://schemas.microsoft.com/office/powerpoint/2010/main" val="3296247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821663EE-1D8C-4D97-810C-87603415ADE8}" type="slidenum">
              <a:rPr lang="en-US" altLang="es-MX"/>
              <a:pPr/>
              <a:t>108</a:t>
            </a:fld>
            <a:endParaRPr lang="en-US" altLang="es-MX"/>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1118904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F45BA09F-B403-4E1F-A040-1DBFA9D54618}" type="slidenum">
              <a:rPr lang="en-US" altLang="es-MX"/>
              <a:pPr/>
              <a:t>109</a:t>
            </a:fld>
            <a:endParaRPr lang="en-US" altLang="es-MX"/>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669705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89F2A82-6D52-4C31-A223-D802BA4AAB97}" type="slidenum">
              <a:rPr lang="en-US" altLang="es-MX"/>
              <a:pPr/>
              <a:t>110</a:t>
            </a:fld>
            <a:endParaRPr lang="en-US" altLang="es-MX"/>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437958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4304493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32977917-1423-4508-91E6-DCE7C46B6BCF}" type="slidenum">
              <a:rPr lang="en-US" altLang="es-MX"/>
              <a:pPr/>
              <a:t>111</a:t>
            </a:fld>
            <a:endParaRPr lang="en-US" altLang="es-MX"/>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692074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373C57D-133B-4A4E-8799-559817810FE5}" type="slidenum">
              <a:rPr lang="en-US" altLang="es-MX"/>
              <a:pPr/>
              <a:t>112</a:t>
            </a:fld>
            <a:endParaRPr lang="en-US" altLang="es-MX"/>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1593464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55AC66A8-262E-4B2C-B372-CBA882F2A13E}" type="slidenum">
              <a:rPr lang="en-US" altLang="es-MX"/>
              <a:pPr/>
              <a:t>113</a:t>
            </a:fld>
            <a:endParaRPr lang="en-US" altLang="es-MX"/>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1793925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4CA7870-A52F-45E6-B82C-846862FE7EC2}" type="slidenum">
              <a:rPr lang="en-US" altLang="es-MX"/>
              <a:pPr/>
              <a:t>114</a:t>
            </a:fld>
            <a:endParaRPr lang="en-US" altLang="es-MX"/>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9658351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5F2B94DF-30B3-4593-9711-E19547CC94C0}" type="slidenum">
              <a:rPr lang="en-US" altLang="es-MX"/>
              <a:pPr/>
              <a:t>115</a:t>
            </a:fld>
            <a:endParaRPr lang="en-US" altLang="es-MX"/>
          </a:p>
        </p:txBody>
      </p:sp>
      <p:sp>
        <p:nvSpPr>
          <p:cNvPr id="72707" name="Rectangle 2"/>
          <p:cNvSpPr>
            <a:spLocks noGrp="1" noRot="1" noChangeAspect="1" noChangeArrowheads="1" noTextEdit="1"/>
          </p:cNvSpPr>
          <p:nvPr>
            <p:ph type="sldImg"/>
          </p:nvPr>
        </p:nvSpPr>
        <p:spPr>
          <a:solidFill>
            <a:srgbClr val="FFFFFF"/>
          </a:solidFill>
          <a:ln/>
        </p:spPr>
      </p:sp>
      <p:sp>
        <p:nvSpPr>
          <p:cNvPr id="7270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0434539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3C98538-DA64-461A-92FB-DC0FAC834B07}" type="slidenum">
              <a:rPr lang="en-US" altLang="es-MX"/>
              <a:pPr/>
              <a:t>116</a:t>
            </a:fld>
            <a:endParaRPr lang="en-US" altLang="es-MX"/>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es-MX">
                <a:ea typeface="ＭＳ Ｐゴシック" pitchFamily="34" charset="-128"/>
              </a:rPr>
              <a:t>Check illustration numbers</a:t>
            </a:r>
          </a:p>
        </p:txBody>
      </p:sp>
    </p:spTree>
    <p:extLst>
      <p:ext uri="{BB962C8B-B14F-4D97-AF65-F5344CB8AC3E}">
        <p14:creationId xmlns:p14="http://schemas.microsoft.com/office/powerpoint/2010/main" val="19605110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62FAEC9D-E74F-45A7-9F66-30209B0EB49F}" type="slidenum">
              <a:rPr lang="en-US" altLang="es-MX"/>
              <a:pPr/>
              <a:t>117</a:t>
            </a:fld>
            <a:endParaRPr lang="en-US" altLang="es-MX"/>
          </a:p>
        </p:txBody>
      </p:sp>
      <p:sp>
        <p:nvSpPr>
          <p:cNvPr id="76803" name="Rectangle 2"/>
          <p:cNvSpPr>
            <a:spLocks noGrp="1" noRot="1" noChangeAspect="1" noChangeArrowheads="1" noTextEdit="1"/>
          </p:cNvSpPr>
          <p:nvPr>
            <p:ph type="sldImg"/>
          </p:nvPr>
        </p:nvSpPr>
        <p:spPr>
          <a:solidFill>
            <a:srgbClr val="FFFFFF"/>
          </a:solidFill>
          <a:ln/>
        </p:spPr>
      </p:sp>
      <p:sp>
        <p:nvSpPr>
          <p:cNvPr id="768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2271145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15E8A9EC-B694-4CA0-9D41-7149688767BA}" type="slidenum">
              <a:rPr lang="en-US" altLang="es-MX"/>
              <a:pPr/>
              <a:t>118</a:t>
            </a:fld>
            <a:endParaRPr lang="en-US" altLang="es-MX"/>
          </a:p>
        </p:txBody>
      </p:sp>
      <p:sp>
        <p:nvSpPr>
          <p:cNvPr id="78851" name="Rectangle 2"/>
          <p:cNvSpPr>
            <a:spLocks noGrp="1" noRot="1" noChangeAspect="1" noChangeArrowheads="1" noTextEdit="1"/>
          </p:cNvSpPr>
          <p:nvPr>
            <p:ph type="sldImg"/>
          </p:nvPr>
        </p:nvSpPr>
        <p:spPr>
          <a:solidFill>
            <a:srgbClr val="FFFFFF"/>
          </a:solidFill>
          <a:ln/>
        </p:spPr>
      </p:sp>
      <p:sp>
        <p:nvSpPr>
          <p:cNvPr id="7885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es-MX">
                <a:ea typeface="ＭＳ Ｐゴシック" pitchFamily="34" charset="-128"/>
              </a:rPr>
              <a:t>fix arrows </a:t>
            </a:r>
          </a:p>
        </p:txBody>
      </p:sp>
    </p:spTree>
    <p:extLst>
      <p:ext uri="{BB962C8B-B14F-4D97-AF65-F5344CB8AC3E}">
        <p14:creationId xmlns:p14="http://schemas.microsoft.com/office/powerpoint/2010/main" val="37513679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A7533C44-2918-4C99-B5FC-EEC12287DF1A}" type="slidenum">
              <a:rPr lang="en-US" altLang="es-MX"/>
              <a:pPr/>
              <a:t>119</a:t>
            </a:fld>
            <a:endParaRPr lang="en-US" altLang="es-MX"/>
          </a:p>
        </p:txBody>
      </p:sp>
      <p:sp>
        <p:nvSpPr>
          <p:cNvPr id="80899" name="Rectangle 2"/>
          <p:cNvSpPr>
            <a:spLocks noGrp="1" noRot="1" noChangeAspect="1" noChangeArrowheads="1" noTextEdit="1"/>
          </p:cNvSpPr>
          <p:nvPr>
            <p:ph type="sldImg"/>
          </p:nvPr>
        </p:nvSpPr>
        <p:spPr>
          <a:solidFill>
            <a:srgbClr val="FFFFFF"/>
          </a:solidFill>
          <a:ln/>
        </p:spPr>
      </p:sp>
      <p:sp>
        <p:nvSpPr>
          <p:cNvPr id="8090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7535775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28CC8E56-0232-4C55-8091-D8D9B122D656}" type="slidenum">
              <a:rPr lang="en-US" altLang="es-MX"/>
              <a:pPr/>
              <a:t>120</a:t>
            </a:fld>
            <a:endParaRPr lang="en-US" altLang="es-MX"/>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397830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9678B743-C1E7-4986-AD3B-7F5CC8E26E30}" type="slidenum">
              <a:rPr lang="en-US" altLang="es-MX"/>
              <a:pPr/>
              <a:t>85</a:t>
            </a:fld>
            <a:endParaRPr lang="en-US" altLang="es-MX"/>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5865202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6449284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96B5F781-53F2-4385-A89E-1EF90DD5D95C}" type="slidenum">
              <a:rPr lang="en-US" altLang="es-MX"/>
              <a:pPr/>
              <a:t>122</a:t>
            </a:fld>
            <a:endParaRPr lang="en-US" altLang="es-MX"/>
          </a:p>
        </p:txBody>
      </p:sp>
      <p:sp>
        <p:nvSpPr>
          <p:cNvPr id="87043" name="Rectangle 2"/>
          <p:cNvSpPr>
            <a:spLocks noGrp="1" noRot="1" noChangeAspect="1" noChangeArrowheads="1" noTextEdit="1"/>
          </p:cNvSpPr>
          <p:nvPr>
            <p:ph type="sldImg"/>
          </p:nvPr>
        </p:nvSpPr>
        <p:spPr>
          <a:solidFill>
            <a:srgbClr val="FFFFFF"/>
          </a:solidFill>
          <a:ln/>
        </p:spPr>
      </p:sp>
      <p:sp>
        <p:nvSpPr>
          <p:cNvPr id="870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4531361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E8AEBF95-2F66-470F-A7E2-8196D6CA7AF3}" type="slidenum">
              <a:rPr lang="en-US" altLang="es-MX"/>
              <a:pPr/>
              <a:t>123</a:t>
            </a:fld>
            <a:endParaRPr lang="en-US" altLang="es-MX"/>
          </a:p>
        </p:txBody>
      </p:sp>
      <p:sp>
        <p:nvSpPr>
          <p:cNvPr id="89091" name="Rectangle 2"/>
          <p:cNvSpPr>
            <a:spLocks noGrp="1" noRot="1" noChangeAspect="1" noChangeArrowheads="1" noTextEdit="1"/>
          </p:cNvSpPr>
          <p:nvPr>
            <p:ph type="sldImg"/>
          </p:nvPr>
        </p:nvSpPr>
        <p:spPr>
          <a:solidFill>
            <a:srgbClr val="FFFFFF"/>
          </a:solidFill>
          <a:ln/>
        </p:spPr>
      </p:sp>
      <p:sp>
        <p:nvSpPr>
          <p:cNvPr id="8909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0276798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5C52AC99-4D5A-4A91-A623-0DC99383EA5C}" type="slidenum">
              <a:rPr lang="en-US" altLang="es-MX"/>
              <a:pPr/>
              <a:t>124</a:t>
            </a:fld>
            <a:endParaRPr lang="en-US" altLang="es-MX"/>
          </a:p>
        </p:txBody>
      </p:sp>
      <p:sp>
        <p:nvSpPr>
          <p:cNvPr id="91139" name="Rectangle 2"/>
          <p:cNvSpPr>
            <a:spLocks noGrp="1" noRot="1" noChangeAspect="1" noChangeArrowheads="1" noTextEdit="1"/>
          </p:cNvSpPr>
          <p:nvPr>
            <p:ph type="sldImg"/>
          </p:nvPr>
        </p:nvSpPr>
        <p:spPr>
          <a:solidFill>
            <a:srgbClr val="FFFFFF"/>
          </a:solidFill>
          <a:ln/>
        </p:spPr>
      </p:sp>
      <p:sp>
        <p:nvSpPr>
          <p:cNvPr id="911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8868785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5101906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7065535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736354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3F6FD484-390E-4C1C-AA7F-313381479AF2}" type="slidenum">
              <a:rPr lang="en-US" altLang="es-MX"/>
              <a:pPr/>
              <a:t>128</a:t>
            </a:fld>
            <a:endParaRPr lang="en-US" altLang="es-MX"/>
          </a:p>
        </p:txBody>
      </p:sp>
      <p:sp>
        <p:nvSpPr>
          <p:cNvPr id="99331" name="Rectangle 2"/>
          <p:cNvSpPr>
            <a:spLocks noGrp="1" noRot="1" noChangeAspect="1" noChangeArrowheads="1" noTextEdit="1"/>
          </p:cNvSpPr>
          <p:nvPr>
            <p:ph type="sldImg"/>
          </p:nvPr>
        </p:nvSpPr>
        <p:spPr>
          <a:solidFill>
            <a:srgbClr val="FFFFFF"/>
          </a:solidFill>
          <a:ln/>
        </p:spPr>
      </p:sp>
      <p:sp>
        <p:nvSpPr>
          <p:cNvPr id="993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98049499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p:spPr>
        <p:txBody>
          <a:bodyPr/>
          <a:lstStyle/>
          <a:p>
            <a:endParaRPr lang="es-MX" altLang="es-MX" sz="2000">
              <a:ea typeface="ＭＳ Ｐゴシック" pitchFamily="34" charset="-128"/>
            </a:endParaRPr>
          </a:p>
        </p:txBody>
      </p:sp>
      <p:sp>
        <p:nvSpPr>
          <p:cNvPr id="101380" name="Slide Number Placeholder 3"/>
          <p:cNvSpPr>
            <a:spLocks noGrp="1"/>
          </p:cNvSpPr>
          <p:nvPr>
            <p:ph type="sldNum" sz="quarter" idx="5"/>
          </p:nvPr>
        </p:nvSpPr>
        <p:spPr>
          <a:noFill/>
        </p:spPr>
        <p:txBody>
          <a:bodyPr/>
          <a:lstStyle/>
          <a:p>
            <a:fld id="{A1897B31-5562-492F-96A9-81F4F869A0A8}" type="slidenum">
              <a:rPr lang="en-US" altLang="es-MX"/>
              <a:pPr/>
              <a:t>129</a:t>
            </a:fld>
            <a:endParaRPr lang="en-US" altLang="es-MX"/>
          </a:p>
        </p:txBody>
      </p:sp>
    </p:spTree>
    <p:extLst>
      <p:ext uri="{BB962C8B-B14F-4D97-AF65-F5344CB8AC3E}">
        <p14:creationId xmlns:p14="http://schemas.microsoft.com/office/powerpoint/2010/main" val="31017393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2EF28F62-4EA2-47BE-80AD-73AD327DA878}" type="slidenum">
              <a:rPr lang="en-US" altLang="es-MX"/>
              <a:pPr/>
              <a:t>130</a:t>
            </a:fld>
            <a:endParaRPr lang="en-US" altLang="es-MX"/>
          </a:p>
        </p:txBody>
      </p:sp>
      <p:sp>
        <p:nvSpPr>
          <p:cNvPr id="103427" name="Rectangle 2"/>
          <p:cNvSpPr>
            <a:spLocks noGrp="1" noRot="1" noChangeAspect="1" noChangeArrowheads="1" noTextEdit="1"/>
          </p:cNvSpPr>
          <p:nvPr>
            <p:ph type="sldImg"/>
          </p:nvPr>
        </p:nvSpPr>
        <p:spPr>
          <a:solidFill>
            <a:srgbClr val="FFFFFF"/>
          </a:solidFill>
          <a:ln/>
        </p:spPr>
      </p:sp>
      <p:sp>
        <p:nvSpPr>
          <p:cNvPr id="1034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538086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892A903C-A65F-48F0-8F23-13A84D870D04}" type="slidenum">
              <a:rPr lang="en-US" altLang="es-MX"/>
              <a:pPr/>
              <a:t>86</a:t>
            </a:fld>
            <a:endParaRPr lang="en-US" altLang="es-MX"/>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50809326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21111765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ADDBBD8A-631D-4BFF-BE77-85065A7A41E8}" type="slidenum">
              <a:rPr lang="en-US" altLang="es-MX"/>
              <a:pPr/>
              <a:t>132</a:t>
            </a:fld>
            <a:endParaRPr lang="en-US" altLang="es-MX"/>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42403014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2883174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5923643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4112457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8427172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52548616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24861926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27266040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503664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09B87713-425D-498B-8100-9D97EE53E2C1}" type="slidenum">
              <a:rPr lang="en-US" altLang="es-MX"/>
              <a:pPr/>
              <a:t>87</a:t>
            </a:fld>
            <a:endParaRPr lang="en-US" altLang="es-MX"/>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6323797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5733261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39547274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28B00249-254A-4461-ABB7-31DABCADC83A}" type="slidenum">
              <a:rPr lang="en-US" altLang="es-MX"/>
              <a:pPr/>
              <a:t>143</a:t>
            </a:fld>
            <a:endParaRPr lang="en-US" altLang="es-MX"/>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55867574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87752F75-9038-44FD-B43E-51C98D6B71EE}" type="slidenum">
              <a:rPr lang="en-US" altLang="es-MX"/>
              <a:pPr/>
              <a:t>144</a:t>
            </a:fld>
            <a:endParaRPr lang="en-US" altLang="es-MX"/>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483817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16429534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42186346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29791716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40891879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297212891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noFill/>
          <a:ln/>
        </p:spPr>
        <p:txBody>
          <a:bodyPr/>
          <a:lstStyle/>
          <a:p>
            <a:r>
              <a:rPr lang="en-US" altLang="es-MX">
                <a:ea typeface="ＭＳ Ｐゴシック" pitchFamily="34" charset="-128"/>
              </a:rPr>
              <a:t>Add NWCG web site</a:t>
            </a:r>
          </a:p>
        </p:txBody>
      </p:sp>
    </p:spTree>
    <p:extLst>
      <p:ext uri="{BB962C8B-B14F-4D97-AF65-F5344CB8AC3E}">
        <p14:creationId xmlns:p14="http://schemas.microsoft.com/office/powerpoint/2010/main" val="4101262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350481EA-52B2-472A-9D5E-E97CD6E1837F}" type="slidenum">
              <a:rPr lang="en-US" altLang="es-MX"/>
              <a:pPr/>
              <a:t>88</a:t>
            </a:fld>
            <a:endParaRPr lang="en-US" altLang="es-MX"/>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37778118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extLst>
      <p:ext uri="{BB962C8B-B14F-4D97-AF65-F5344CB8AC3E}">
        <p14:creationId xmlns:p14="http://schemas.microsoft.com/office/powerpoint/2010/main" val="354727860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D0C200C9-A426-49BA-973D-941BCC00E93D}" type="slidenum">
              <a:rPr lang="en-US" altLang="es-MX"/>
              <a:pPr/>
              <a:t>152</a:t>
            </a:fld>
            <a:endParaRPr lang="en-US" altLang="es-MX"/>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77746350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ln/>
        </p:spPr>
        <p:txBody>
          <a:bodyPr/>
          <a:lstStyle/>
          <a:p>
            <a:r>
              <a:rPr lang="en-US" altLang="es-MX">
                <a:ea typeface="ＭＳ Ｐゴシック" pitchFamily="34" charset="-128"/>
              </a:rPr>
              <a:t>Replace with new appendix B tables</a:t>
            </a:r>
          </a:p>
        </p:txBody>
      </p:sp>
      <p:sp>
        <p:nvSpPr>
          <p:cNvPr id="150532" name="Slide Number Placeholder 3"/>
          <p:cNvSpPr>
            <a:spLocks noGrp="1"/>
          </p:cNvSpPr>
          <p:nvPr>
            <p:ph type="sldNum" sz="quarter" idx="5"/>
          </p:nvPr>
        </p:nvSpPr>
        <p:spPr>
          <a:noFill/>
        </p:spPr>
        <p:txBody>
          <a:bodyPr/>
          <a:lstStyle/>
          <a:p>
            <a:fld id="{7C914F1D-FF90-4376-ADF1-F4CB98230B56}" type="slidenum">
              <a:rPr lang="en-US" altLang="es-MX"/>
              <a:pPr/>
              <a:t>153</a:t>
            </a:fld>
            <a:endParaRPr lang="en-US" altLang="es-MX"/>
          </a:p>
        </p:txBody>
      </p:sp>
    </p:spTree>
    <p:extLst>
      <p:ext uri="{BB962C8B-B14F-4D97-AF65-F5344CB8AC3E}">
        <p14:creationId xmlns:p14="http://schemas.microsoft.com/office/powerpoint/2010/main" val="6979498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9A6EAEBA-9B18-4426-B4DA-989C641B7D0A}" type="slidenum">
              <a:rPr lang="en-US" altLang="es-MX"/>
              <a:pPr/>
              <a:t>154</a:t>
            </a:fld>
            <a:endParaRPr lang="en-US" altLang="es-MX"/>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r>
              <a:rPr lang="en-US" altLang="es-MX">
                <a:ea typeface="ＭＳ Ｐゴシック" pitchFamily="34" charset="-128"/>
              </a:rPr>
              <a:t>Add graphic of nomogram</a:t>
            </a:r>
          </a:p>
        </p:txBody>
      </p:sp>
    </p:spTree>
    <p:extLst>
      <p:ext uri="{BB962C8B-B14F-4D97-AF65-F5344CB8AC3E}">
        <p14:creationId xmlns:p14="http://schemas.microsoft.com/office/powerpoint/2010/main" val="279075509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p:spPr>
        <p:txBody>
          <a:bodyPr/>
          <a:lstStyle/>
          <a:p>
            <a:r>
              <a:rPr lang="en-US" altLang="es-MX">
                <a:ea typeface="ＭＳ Ｐゴシック" pitchFamily="34" charset="-128"/>
              </a:rPr>
              <a:t>Fix font, new graphic of nomogram</a:t>
            </a:r>
          </a:p>
        </p:txBody>
      </p:sp>
    </p:spTree>
    <p:extLst>
      <p:ext uri="{BB962C8B-B14F-4D97-AF65-F5344CB8AC3E}">
        <p14:creationId xmlns:p14="http://schemas.microsoft.com/office/powerpoint/2010/main" val="422519355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p:spPr>
        <p:txBody>
          <a:bodyPr/>
          <a:lstStyle/>
          <a:p>
            <a:r>
              <a:rPr lang="en-US" altLang="es-MX">
                <a:ea typeface="ＭＳ Ｐゴシック" pitchFamily="34" charset="-128"/>
              </a:rPr>
              <a:t>Replace with new Nomogram</a:t>
            </a:r>
          </a:p>
        </p:txBody>
      </p:sp>
    </p:spTree>
    <p:extLst>
      <p:ext uri="{BB962C8B-B14F-4D97-AF65-F5344CB8AC3E}">
        <p14:creationId xmlns:p14="http://schemas.microsoft.com/office/powerpoint/2010/main" val="21547518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E39B2C39-2613-4469-9D7F-2797BEB5B103}" type="slidenum">
              <a:rPr lang="en-US" altLang="es-MX"/>
              <a:pPr/>
              <a:t>157</a:t>
            </a:fld>
            <a:endParaRPr lang="en-US" altLang="es-MX"/>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eaLnBrk="1" hangingPunct="1"/>
            <a:r>
              <a:rPr lang="en-US" altLang="es-MX">
                <a:ea typeface="ＭＳ Ｐゴシック" pitchFamily="34" charset="-128"/>
              </a:rPr>
              <a:t>Replace picture</a:t>
            </a:r>
          </a:p>
        </p:txBody>
      </p:sp>
    </p:spTree>
    <p:extLst>
      <p:ext uri="{BB962C8B-B14F-4D97-AF65-F5344CB8AC3E}">
        <p14:creationId xmlns:p14="http://schemas.microsoft.com/office/powerpoint/2010/main" val="406789795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707AD3F2-812E-4BBB-981A-29A4619B7612}" type="slidenum">
              <a:rPr lang="en-US" altLang="es-MX"/>
              <a:pPr/>
              <a:t>158</a:t>
            </a:fld>
            <a:endParaRPr lang="en-US" altLang="es-MX"/>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224697567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C28ACDFB-0568-4953-B236-0E5A7F736976}" type="slidenum">
              <a:rPr lang="en-US" altLang="es-MX"/>
              <a:pPr/>
              <a:t>159</a:t>
            </a:fld>
            <a:endParaRPr lang="en-US" altLang="es-MX"/>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5236691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31C5850F-27F0-4E8A-9F93-6429C102C664}" type="slidenum">
              <a:rPr lang="en-US" altLang="es-MX"/>
              <a:pPr/>
              <a:t>160</a:t>
            </a:fld>
            <a:endParaRPr lang="en-US" altLang="es-MX"/>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3120765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9071E906-5FB5-4001-AA00-B7774DFC3FDA}" type="slidenum">
              <a:rPr lang="en-US" altLang="es-MX"/>
              <a:pPr/>
              <a:t>89</a:t>
            </a:fld>
            <a:endParaRPr lang="en-US" altLang="es-MX"/>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altLang="es-MX">
                <a:ea typeface="ＭＳ Ｐゴシック" pitchFamily="34" charset="-128"/>
              </a:rPr>
              <a:t>Fix font and look of 89,90,91    maybe add graphic of flame worksheet</a:t>
            </a:r>
          </a:p>
        </p:txBody>
      </p:sp>
    </p:spTree>
    <p:extLst>
      <p:ext uri="{BB962C8B-B14F-4D97-AF65-F5344CB8AC3E}">
        <p14:creationId xmlns:p14="http://schemas.microsoft.com/office/powerpoint/2010/main" val="21553386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9DD7E268-8D12-4F58-BC5E-0202A7B91850}" type="slidenum">
              <a:rPr lang="en-US" altLang="es-MX"/>
              <a:pPr/>
              <a:t>161</a:t>
            </a:fld>
            <a:endParaRPr lang="en-US" altLang="es-MX"/>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82470712-239E-4BCC-A1F9-BF6BAFEF830A}" type="slidenum">
              <a:rPr lang="en-US" altLang="es-MX" sz="1200"/>
              <a:pPr algn="r"/>
              <a:t>162</a:t>
            </a:fld>
            <a:endParaRPr lang="en-US" altLang="es-MX"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AD8FA507-89BF-480C-B81B-84D515F6D9DB}" type="slidenum">
              <a:rPr lang="en-US" altLang="es-MX"/>
              <a:pPr/>
              <a:t>90</a:t>
            </a:fld>
            <a:endParaRPr lang="en-US" altLang="es-MX"/>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extLst>
      <p:ext uri="{BB962C8B-B14F-4D97-AF65-F5344CB8AC3E}">
        <p14:creationId xmlns:p14="http://schemas.microsoft.com/office/powerpoint/2010/main" val="1251572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s-MX"/>
              <a:t>Click to edit Master title style</a:t>
            </a:r>
          </a:p>
        </p:txBody>
      </p:sp>
      <p:sp>
        <p:nvSpPr>
          <p:cNvPr id="1027" name="Rectangle 3"/>
          <p:cNvSpPr>
            <a:spLocks noGrp="1" noChangeArrowheads="1"/>
          </p:cNvSpPr>
          <p:nvPr>
            <p:ph type="body" idx="1"/>
          </p:nvPr>
        </p:nvSpPr>
        <p:spPr bwMode="auto">
          <a:xfrm>
            <a:off x="457200" y="17224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s-MX"/>
              <a:t>Click to edit Master text styles</a:t>
            </a:r>
          </a:p>
          <a:p>
            <a:pPr lvl="1"/>
            <a:r>
              <a:rPr lang="en-US" altLang="es-MX"/>
              <a:t>Second level</a:t>
            </a:r>
          </a:p>
          <a:p>
            <a:pPr lvl="2"/>
            <a:r>
              <a:rPr lang="en-US" altLang="es-MX"/>
              <a:t>Third level</a:t>
            </a:r>
          </a:p>
          <a:p>
            <a:pPr lvl="3"/>
            <a:r>
              <a:rPr lang="en-US" altLang="es-MX"/>
              <a:t>Fourth level</a:t>
            </a:r>
          </a:p>
          <a:p>
            <a:pPr lvl="4"/>
            <a:r>
              <a:rPr lang="en-US" altLang="es-MX"/>
              <a:t>Fifth level</a:t>
            </a:r>
          </a:p>
        </p:txBody>
      </p:sp>
      <p:sp>
        <p:nvSpPr>
          <p:cNvPr id="1032" name="Rectangle 8"/>
          <p:cNvSpPr>
            <a:spLocks noChangeArrowheads="1"/>
          </p:cNvSpPr>
          <p:nvPr/>
        </p:nvSpPr>
        <p:spPr bwMode="auto">
          <a:xfrm>
            <a:off x="7239000" y="6629400"/>
            <a:ext cx="1905000" cy="381000"/>
          </a:xfrm>
          <a:prstGeom prst="rect">
            <a:avLst/>
          </a:prstGeom>
          <a:noFill/>
          <a:ln w="9525">
            <a:noFill/>
            <a:miter lim="800000"/>
            <a:headEnd/>
            <a:tailEnd/>
          </a:ln>
          <a:effectLst/>
        </p:spPr>
        <p:txBody>
          <a:bodyPr/>
          <a:lstStyle/>
          <a:p>
            <a:pPr algn="r" eaLnBrk="1" hangingPunct="1"/>
            <a:r>
              <a:rPr lang="en-US" altLang="es-MX" sz="1000" dirty="0">
                <a:solidFill>
                  <a:srgbClr val="DDDDDD"/>
                </a:solidFill>
              </a:rPr>
              <a:t>12-</a:t>
            </a:r>
            <a:fld id="{6523A5D5-1EAA-4565-A243-D891F40BAD9D}" type="slidenum">
              <a:rPr lang="en-US" altLang="es-MX" sz="1000">
                <a:solidFill>
                  <a:srgbClr val="DDDDDD"/>
                </a:solidFill>
              </a:rPr>
              <a:pPr algn="r" eaLnBrk="1" hangingPunct="1"/>
              <a:t>‹Nº›</a:t>
            </a:fld>
            <a:r>
              <a:rPr lang="en-US" altLang="es-MX" sz="1000" dirty="0">
                <a:solidFill>
                  <a:srgbClr val="DDDDDD"/>
                </a:solidFill>
              </a:rPr>
              <a:t>-S290-PE</a:t>
            </a:r>
          </a:p>
        </p:txBody>
      </p:sp>
      <p:sp>
        <p:nvSpPr>
          <p:cNvPr id="1029" name="Text Box 8"/>
          <p:cNvSpPr txBox="1">
            <a:spLocks noChangeArrowheads="1"/>
          </p:cNvSpPr>
          <p:nvPr/>
        </p:nvSpPr>
        <p:spPr bwMode="auto">
          <a:xfrm>
            <a:off x="-68548" y="6527800"/>
            <a:ext cx="13179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s-MX" altLang="es-MX" sz="2000" b="1" noProof="0" dirty="0">
                <a:solidFill>
                  <a:srgbClr val="DDDDDD"/>
                </a:solidFill>
                <a:latin typeface="Times New Roman" panose="02020603050405020304" pitchFamily="18" charset="0"/>
              </a:rPr>
              <a:t>Unidad 12</a:t>
            </a:r>
          </a:p>
        </p:txBody>
      </p:sp>
      <p:sp>
        <p:nvSpPr>
          <p:cNvPr id="13" name="Text Box 9">
            <a:extLst>
              <a:ext uri="{FF2B5EF4-FFF2-40B4-BE49-F238E27FC236}">
                <a16:creationId xmlns:a16="http://schemas.microsoft.com/office/drawing/2014/main" id="{9E3D3DC0-9549-41C7-96D7-99823ACC0198}"/>
              </a:ext>
            </a:extLst>
          </p:cNvPr>
          <p:cNvSpPr txBox="1">
            <a:spLocks noChangeArrowheads="1"/>
          </p:cNvSpPr>
          <p:nvPr userDrawn="1"/>
        </p:nvSpPr>
        <p:spPr bwMode="auto">
          <a:xfrm>
            <a:off x="1597629" y="6583876"/>
            <a:ext cx="6809096"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s-MX" altLang="es-MX" sz="1500" b="1" spc="-100" baseline="0" dirty="0">
                <a:solidFill>
                  <a:schemeClr val="bg1"/>
                </a:solidFill>
                <a:latin typeface="Times New Roman" panose="02020603050405020304" pitchFamily="18" charset="0"/>
                <a:cs typeface="Times New Roman" panose="02020603050405020304" pitchFamily="18" charset="0"/>
              </a:rPr>
              <a:t>Evaluando el comportamiento del fuego y orientando las decisiones en la línea de fuego</a:t>
            </a:r>
            <a:endParaRPr lang="en-US" altLang="es-MX" sz="1500" b="1" spc="-100" baseline="0" dirty="0">
              <a:solidFill>
                <a:schemeClr val="bg1"/>
              </a:solidFill>
              <a:latin typeface="Times New Roman" panose="02020603050405020304" pitchFamily="18" charset="0"/>
              <a:cs typeface="Times New Roman" panose="02020603050405020304" pitchFamily="18" charset="0"/>
            </a:endParaRPr>
          </a:p>
        </p:txBody>
      </p:sp>
      <p:sp>
        <p:nvSpPr>
          <p:cNvPr id="14" name="Text Box 13">
            <a:extLst>
              <a:ext uri="{FF2B5EF4-FFF2-40B4-BE49-F238E27FC236}">
                <a16:creationId xmlns:a16="http://schemas.microsoft.com/office/drawing/2014/main" id="{17AD809C-C11B-48B6-B36F-7C6F3AB50BC2}"/>
              </a:ext>
            </a:extLst>
          </p:cNvPr>
          <p:cNvSpPr txBox="1">
            <a:spLocks noChangeArrowheads="1"/>
          </p:cNvSpPr>
          <p:nvPr userDrawn="1"/>
        </p:nvSpPr>
        <p:spPr bwMode="auto">
          <a:xfrm>
            <a:off x="1164163" y="6593188"/>
            <a:ext cx="776175"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s-MX" altLang="es-MX" sz="1500" b="1" noProof="0" dirty="0">
                <a:solidFill>
                  <a:srgbClr val="DDDDDD"/>
                </a:solidFill>
                <a:latin typeface="Times New Roman" panose="02020603050405020304" pitchFamily="18" charset="0"/>
              </a:rPr>
              <a:t>Parte 2</a:t>
            </a:r>
          </a:p>
        </p:txBody>
      </p:sp>
      <p:grpSp>
        <p:nvGrpSpPr>
          <p:cNvPr id="15" name="Grupo 14">
            <a:extLst>
              <a:ext uri="{FF2B5EF4-FFF2-40B4-BE49-F238E27FC236}">
                <a16:creationId xmlns:a16="http://schemas.microsoft.com/office/drawing/2014/main" id="{26174940-6F2A-41F9-95F0-D7E365F4DD70}"/>
              </a:ext>
            </a:extLst>
          </p:cNvPr>
          <p:cNvGrpSpPr/>
          <p:nvPr userDrawn="1"/>
        </p:nvGrpSpPr>
        <p:grpSpPr>
          <a:xfrm>
            <a:off x="477115" y="-48987"/>
            <a:ext cx="8640381" cy="570891"/>
            <a:chOff x="477115" y="-48987"/>
            <a:chExt cx="8640381" cy="570891"/>
          </a:xfrm>
        </p:grpSpPr>
        <p:sp>
          <p:nvSpPr>
            <p:cNvPr id="16" name="Rectángulo 15">
              <a:extLst>
                <a:ext uri="{FF2B5EF4-FFF2-40B4-BE49-F238E27FC236}">
                  <a16:creationId xmlns:a16="http://schemas.microsoft.com/office/drawing/2014/main" id="{4AE0D97E-5F70-4D3B-8F4C-F59286E64E2D}"/>
                </a:ext>
              </a:extLst>
            </p:cNvPr>
            <p:cNvSpPr/>
            <p:nvPr userDrawn="1"/>
          </p:nvSpPr>
          <p:spPr>
            <a:xfrm>
              <a:off x="477115" y="-48987"/>
              <a:ext cx="7173759" cy="461665"/>
            </a:xfrm>
            <a:prstGeom prst="rect">
              <a:avLst/>
            </a:prstGeom>
            <a:noFill/>
          </p:spPr>
          <p:txBody>
            <a:bodyPr wrap="none" lIns="91440" tIns="45720" rIns="91440" bIns="45720">
              <a:spAutoFit/>
            </a:bodyPr>
            <a:lstStyle/>
            <a:p>
              <a:pPr eaLnBrk="1" hangingPunct="1">
                <a:defRPr/>
              </a:pPr>
              <a:r>
                <a:rPr lang="es-MX" altLang="es-MX" sz="2400" b="1" spc="20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Intermedio de comportamiento del fuego</a:t>
              </a:r>
            </a:p>
          </p:txBody>
        </p:sp>
        <p:sp>
          <p:nvSpPr>
            <p:cNvPr id="17" name="Rectángulo 16">
              <a:extLst>
                <a:ext uri="{FF2B5EF4-FFF2-40B4-BE49-F238E27FC236}">
                  <a16:creationId xmlns:a16="http://schemas.microsoft.com/office/drawing/2014/main" id="{E3C44578-0CD7-4F34-BBC3-70C164B346A3}"/>
                </a:ext>
              </a:extLst>
            </p:cNvPr>
            <p:cNvSpPr/>
            <p:nvPr userDrawn="1"/>
          </p:nvSpPr>
          <p:spPr>
            <a:xfrm>
              <a:off x="8110489" y="60239"/>
              <a:ext cx="1007007" cy="461665"/>
            </a:xfrm>
            <a:prstGeom prst="rect">
              <a:avLst/>
            </a:prstGeom>
            <a:noFill/>
          </p:spPr>
          <p:txBody>
            <a:bodyPr wrap="none" lIns="91440" tIns="45720" rIns="91440" bIns="45720">
              <a:spAutoFit/>
            </a:bodyPr>
            <a:lstStyle/>
            <a:p>
              <a:pPr eaLnBrk="1" hangingPunct="1">
                <a:defRPr/>
              </a:pPr>
              <a:r>
                <a:rPr lang="es-MX" altLang="es-MX" sz="2400" b="1" baseline="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S-290</a:t>
              </a:r>
            </a:p>
          </p:txBody>
        </p:sp>
      </p:gr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ransition spd="med"/>
  <p:hf hdr="0" ftr="0" dt="0"/>
  <p:txStyles>
    <p:title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Arial" charset="0"/>
        </a:defRPr>
      </a:lvl2pPr>
      <a:lvl3pPr algn="ctr" rtl="0" eaLnBrk="0" fontAlgn="base" hangingPunct="0">
        <a:spcBef>
          <a:spcPct val="0"/>
        </a:spcBef>
        <a:spcAft>
          <a:spcPct val="0"/>
        </a:spcAft>
        <a:defRPr sz="4000" b="1">
          <a:solidFill>
            <a:srgbClr val="000066"/>
          </a:solidFill>
          <a:latin typeface="Arial" charset="0"/>
        </a:defRPr>
      </a:lvl3pPr>
      <a:lvl4pPr algn="ctr" rtl="0" eaLnBrk="0" fontAlgn="base" hangingPunct="0">
        <a:spcBef>
          <a:spcPct val="0"/>
        </a:spcBef>
        <a:spcAft>
          <a:spcPct val="0"/>
        </a:spcAft>
        <a:defRPr sz="4000" b="1">
          <a:solidFill>
            <a:srgbClr val="000066"/>
          </a:solidFill>
          <a:latin typeface="Arial" charset="0"/>
        </a:defRPr>
      </a:lvl4pPr>
      <a:lvl5pPr algn="ctr" rtl="0" eaLnBrk="0" fontAlgn="base" hangingPunct="0">
        <a:spcBef>
          <a:spcPct val="0"/>
        </a:spcBef>
        <a:spcAft>
          <a:spcPct val="0"/>
        </a:spcAft>
        <a:defRPr sz="4000" b="1">
          <a:solidFill>
            <a:srgbClr val="000066"/>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anose="020B0600070205080204"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wmf"/><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image" Target="../media/image6.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7.wmf"/><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image" Target="../media/image2.jpe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18.emf"/></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1.emf"/></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7.wmf"/><Relationship Id="rId2" Type="http://schemas.openxmlformats.org/officeDocument/2006/relationships/control" Target="../activeX/activeX4.xml"/><Relationship Id="rId1" Type="http://schemas.openxmlformats.org/officeDocument/2006/relationships/vmlDrawing" Target="../drawings/vmlDrawing4.vml"/><Relationship Id="rId6" Type="http://schemas.openxmlformats.org/officeDocument/2006/relationships/image" Target="../media/image22.emf"/><Relationship Id="rId5" Type="http://schemas.openxmlformats.org/officeDocument/2006/relationships/image" Target="../media/image6.jpe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7.wmf"/><Relationship Id="rId2" Type="http://schemas.openxmlformats.org/officeDocument/2006/relationships/control" Target="../activeX/activeX5.xml"/><Relationship Id="rId1" Type="http://schemas.openxmlformats.org/officeDocument/2006/relationships/vmlDrawing" Target="../drawings/vmlDrawing5.vml"/><Relationship Id="rId6" Type="http://schemas.openxmlformats.org/officeDocument/2006/relationships/image" Target="../media/image24.emf"/><Relationship Id="rId5" Type="http://schemas.openxmlformats.org/officeDocument/2006/relationships/image" Target="../media/image2.jpe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5.wmf"/><Relationship Id="rId2" Type="http://schemas.openxmlformats.org/officeDocument/2006/relationships/control" Target="../activeX/activeX6.xml"/><Relationship Id="rId1" Type="http://schemas.openxmlformats.org/officeDocument/2006/relationships/vmlDrawing" Target="../drawings/vmlDrawing6.vml"/><Relationship Id="rId6" Type="http://schemas.openxmlformats.org/officeDocument/2006/relationships/image" Target="../media/image26.emf"/><Relationship Id="rId5" Type="http://schemas.openxmlformats.org/officeDocument/2006/relationships/image" Target="../media/image6.jpe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7.wmf"/><Relationship Id="rId2" Type="http://schemas.openxmlformats.org/officeDocument/2006/relationships/control" Target="../activeX/activeX7.xml"/><Relationship Id="rId1" Type="http://schemas.openxmlformats.org/officeDocument/2006/relationships/vmlDrawing" Target="../drawings/vmlDrawing7.vml"/><Relationship Id="rId6" Type="http://schemas.openxmlformats.org/officeDocument/2006/relationships/image" Target="../media/image28.emf"/><Relationship Id="rId5" Type="http://schemas.openxmlformats.org/officeDocument/2006/relationships/image" Target="../media/image6.jpe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9.wmf"/><Relationship Id="rId2" Type="http://schemas.openxmlformats.org/officeDocument/2006/relationships/control" Target="../activeX/activeX8.xml"/><Relationship Id="rId1" Type="http://schemas.openxmlformats.org/officeDocument/2006/relationships/vmlDrawing" Target="../drawings/vmlDrawing8.vml"/><Relationship Id="rId6" Type="http://schemas.openxmlformats.org/officeDocument/2006/relationships/image" Target="../media/image30.emf"/><Relationship Id="rId5" Type="http://schemas.openxmlformats.org/officeDocument/2006/relationships/image" Target="../media/image6.jpeg"/><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48.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slideLayout" Target="../slideLayouts/slideLayout7.xml"/><Relationship Id="rId7" Type="http://schemas.openxmlformats.org/officeDocument/2006/relationships/image" Target="../media/image33.emf"/><Relationship Id="rId2" Type="http://schemas.openxmlformats.org/officeDocument/2006/relationships/control" Target="../activeX/activeX9.xml"/><Relationship Id="rId1" Type="http://schemas.openxmlformats.org/officeDocument/2006/relationships/vmlDrawing" Target="../drawings/vmlDrawing9.vml"/><Relationship Id="rId6" Type="http://schemas.openxmlformats.org/officeDocument/2006/relationships/image" Target="../media/image32.emf"/><Relationship Id="rId5" Type="http://schemas.openxmlformats.org/officeDocument/2006/relationships/image" Target="../media/image6.jpeg"/><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34.wmf"/><Relationship Id="rId2" Type="http://schemas.openxmlformats.org/officeDocument/2006/relationships/control" Target="../activeX/activeX10.xml"/><Relationship Id="rId1" Type="http://schemas.openxmlformats.org/officeDocument/2006/relationships/vmlDrawing" Target="../drawings/vmlDrawing10.vml"/><Relationship Id="rId6" Type="http://schemas.openxmlformats.org/officeDocument/2006/relationships/image" Target="../media/image35.emf"/><Relationship Id="rId5" Type="http://schemas.openxmlformats.org/officeDocument/2006/relationships/image" Target="../media/image6.jpeg"/><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22.emf"/><Relationship Id="rId4" Type="http://schemas.openxmlformats.org/officeDocument/2006/relationships/image" Target="../media/image40.jpeg"/></Relationships>
</file>

<file path=ppt/slides/_rels/slide6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41.emf"/></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training.nwgc.gov/online.html" TargetMode="External"/><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3.e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2.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48.jpg"/></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49.jpg"/></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49.jpg"/></Relationships>
</file>

<file path=ppt/slides/_rels/slide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a:xfrm>
            <a:off x="404813" y="939800"/>
            <a:ext cx="8229600" cy="2884488"/>
          </a:xfrm>
        </p:spPr>
        <p:txBody>
          <a:bodyPr/>
          <a:lstStyle/>
          <a:p>
            <a:pPr eaLnBrk="1" hangingPunct="1"/>
            <a:r>
              <a:rPr lang="es-MX" altLang="es-MX" sz="4400" dirty="0">
                <a:solidFill>
                  <a:schemeClr val="tx1"/>
                </a:solidFill>
              </a:rPr>
              <a:t>Unidad 12 - Parte 2</a:t>
            </a:r>
            <a:br>
              <a:rPr lang="es-MX" altLang="es-MX" sz="4400" dirty="0">
                <a:solidFill>
                  <a:schemeClr val="tx1"/>
                </a:solidFill>
              </a:rPr>
            </a:br>
            <a:r>
              <a:rPr lang="es-MX" altLang="es-MX" noProof="0" dirty="0"/>
              <a:t>Evaluando el comportamiento del fuego y orientando las decisiones en la línea de fuego</a:t>
            </a:r>
            <a:endParaRPr lang="es-MX" altLang="es-MX" dirty="0"/>
          </a:p>
        </p:txBody>
      </p:sp>
      <p:sp>
        <p:nvSpPr>
          <p:cNvPr id="4099" name="Rectangle 4"/>
          <p:cNvSpPr>
            <a:spLocks noChangeArrowheads="1"/>
          </p:cNvSpPr>
          <p:nvPr/>
        </p:nvSpPr>
        <p:spPr bwMode="auto">
          <a:xfrm>
            <a:off x="496888" y="4848225"/>
            <a:ext cx="8229600" cy="792163"/>
          </a:xfrm>
          <a:prstGeom prst="rect">
            <a:avLst/>
          </a:prstGeom>
          <a:noFill/>
          <a:ln w="9525">
            <a:noFill/>
            <a:miter lim="800000"/>
            <a:headEnd/>
            <a:tailEnd/>
          </a:ln>
        </p:spPr>
        <p:txBody>
          <a:bodyPr anchor="ctr"/>
          <a:lstStyle/>
          <a:p>
            <a:pPr algn="ctr" eaLnBrk="1" hangingPunct="1"/>
            <a:r>
              <a:rPr lang="es-MX" altLang="es-MX" sz="4000" b="1" dirty="0">
                <a:solidFill>
                  <a:srgbClr val="000066"/>
                </a:solidFill>
              </a:rPr>
              <a:t>Introducción</a:t>
            </a:r>
            <a:r>
              <a:rPr lang="en-US" altLang="es-MX" sz="4000" b="1" dirty="0">
                <a:solidFill>
                  <a:srgbClr val="000066"/>
                </a:solidFill>
              </a:rPr>
              <a:t> a </a:t>
            </a:r>
            <a:r>
              <a:rPr lang="en-US" altLang="es-MX" sz="4000" b="1" dirty="0">
                <a:solidFill>
                  <a:srgbClr val="002060"/>
                </a:solidFill>
              </a:rPr>
              <a:t>FLAME</a:t>
            </a:r>
            <a:endParaRPr lang="en-US" altLang="es-MX" sz="4000" b="1" dirty="0">
              <a:solidFill>
                <a:srgbClr val="FF0000"/>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4294967295"/>
          </p:nvPr>
        </p:nvSpPr>
        <p:spPr>
          <a:xfrm>
            <a:off x="479425" y="887413"/>
            <a:ext cx="7634288" cy="5389562"/>
          </a:xfrm>
        </p:spPr>
        <p:txBody>
          <a:bodyPr/>
          <a:lstStyle/>
          <a:p>
            <a:pPr algn="ctr" eaLnBrk="1" hangingPunct="1">
              <a:buFontTx/>
              <a:buNone/>
            </a:pPr>
            <a:r>
              <a:rPr lang="es-MX" altLang="es-MX" sz="4000" b="1" dirty="0">
                <a:solidFill>
                  <a:srgbClr val="000066"/>
                </a:solidFill>
              </a:rPr>
              <a:t>Completo</a:t>
            </a:r>
          </a:p>
          <a:p>
            <a:pPr algn="just" eaLnBrk="1" hangingPunct="1">
              <a:lnSpc>
                <a:spcPct val="70000"/>
              </a:lnSpc>
              <a:buFontTx/>
              <a:buNone/>
            </a:pPr>
            <a:endParaRPr lang="es-MX" altLang="es-MX" sz="4000" b="1" dirty="0">
              <a:solidFill>
                <a:srgbClr val="000066"/>
              </a:solidFill>
            </a:endParaRPr>
          </a:p>
          <a:p>
            <a:pPr algn="just" eaLnBrk="1" hangingPunct="1">
              <a:buFontTx/>
              <a:buNone/>
            </a:pPr>
            <a:r>
              <a:rPr lang="es-MX" altLang="es-MX" dirty="0"/>
              <a:t>   Combina la línea de tiempo de propagación actual del fuego con el índice VP para predecir los futuros tiempos de propagación.</a:t>
            </a:r>
          </a:p>
          <a:p>
            <a:pPr algn="just" eaLnBrk="1" hangingPunct="1">
              <a:buFontTx/>
              <a:buNone/>
            </a:pPr>
            <a:endParaRPr lang="es-MX" altLang="es-MX" dirty="0"/>
          </a:p>
          <a:p>
            <a:pPr algn="just" eaLnBrk="1" hangingPunct="1">
              <a:buFontTx/>
              <a:buNone/>
            </a:pPr>
            <a:r>
              <a:rPr lang="es-MX" altLang="es-MX" i="1" dirty="0"/>
              <a:t> La información puede guiar la evaluación de las rutas de escape o la elección de tácticas efectivas</a:t>
            </a:r>
            <a:r>
              <a:rPr lang="es-MX" altLang="es-MX" sz="2800" i="1" dirty="0"/>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0" y="776288"/>
            <a:ext cx="2582863" cy="3416320"/>
          </a:xfrm>
          <a:prstGeom prst="rect">
            <a:avLst/>
          </a:prstGeom>
          <a:noFill/>
          <a:ln w="9525">
            <a:noFill/>
            <a:miter lim="800000"/>
            <a:headEnd/>
            <a:tailEnd/>
          </a:ln>
        </p:spPr>
        <p:txBody>
          <a:bodyPr>
            <a:spAutoFit/>
          </a:bodyPr>
          <a:lstStyle/>
          <a:p>
            <a:pPr eaLnBrk="1" hangingPunct="1"/>
            <a:r>
              <a:rPr lang="es-MX" altLang="es-MX" sz="1800" dirty="0"/>
              <a:t>Use una hoja de trabajo que cubre el proceso de aplicación </a:t>
            </a:r>
            <a:r>
              <a:rPr lang="es-MX" altLang="es-MX" sz="1800" dirty="0" err="1">
                <a:solidFill>
                  <a:srgbClr val="002060"/>
                </a:solidFill>
              </a:rPr>
              <a:t>FLAME</a:t>
            </a:r>
            <a:endParaRPr lang="es-MX" altLang="es-MX" sz="1800" dirty="0">
              <a:solidFill>
                <a:srgbClr val="002060"/>
              </a:solidFill>
            </a:endParaRPr>
          </a:p>
          <a:p>
            <a:pPr eaLnBrk="1" hangingPunct="1"/>
            <a:r>
              <a:rPr lang="es-MX" altLang="es-MX" sz="1800" dirty="0"/>
              <a:t>.</a:t>
            </a:r>
          </a:p>
          <a:p>
            <a:pPr eaLnBrk="1" hangingPunct="1"/>
            <a:endParaRPr lang="es-MX" altLang="es-MX" sz="1800" dirty="0"/>
          </a:p>
          <a:p>
            <a:pPr eaLnBrk="1" hangingPunct="1"/>
            <a:r>
              <a:rPr lang="es-MX" altLang="es-MX" sz="1800" dirty="0"/>
              <a:t>Condiciones actuales:</a:t>
            </a:r>
          </a:p>
          <a:p>
            <a:pPr eaLnBrk="1" hangingPunct="1"/>
            <a:r>
              <a:rPr lang="es-MX" altLang="es-MX" sz="1800" dirty="0"/>
              <a:t>a la izquierda</a:t>
            </a:r>
          </a:p>
          <a:p>
            <a:pPr eaLnBrk="1" hangingPunct="1"/>
            <a:endParaRPr lang="es-MX" altLang="es-MX" sz="1800" dirty="0"/>
          </a:p>
          <a:p>
            <a:pPr eaLnBrk="1" hangingPunct="1"/>
            <a:r>
              <a:rPr lang="es-MX" altLang="es-MX" sz="1800" dirty="0"/>
              <a:t>Condiciones esperadas:</a:t>
            </a:r>
          </a:p>
          <a:p>
            <a:pPr eaLnBrk="1" hangingPunct="1"/>
            <a:r>
              <a:rPr lang="es-MX" altLang="es-MX" sz="1800" dirty="0"/>
              <a:t>a la derecha</a:t>
            </a:r>
            <a:endParaRPr lang="en-US" altLang="es-MX" sz="1800" dirty="0"/>
          </a:p>
        </p:txBody>
      </p:sp>
      <p:sp>
        <p:nvSpPr>
          <p:cNvPr id="24579" name="Text Box 7"/>
          <p:cNvSpPr txBox="1">
            <a:spLocks noChangeArrowheads="1"/>
          </p:cNvSpPr>
          <p:nvPr/>
        </p:nvSpPr>
        <p:spPr bwMode="auto">
          <a:xfrm>
            <a:off x="7229475" y="1228725"/>
            <a:ext cx="1666875" cy="646331"/>
          </a:xfrm>
          <a:prstGeom prst="rect">
            <a:avLst/>
          </a:prstGeom>
          <a:noFill/>
          <a:ln w="9525">
            <a:noFill/>
            <a:miter lim="800000"/>
            <a:headEnd/>
            <a:tailEnd/>
          </a:ln>
        </p:spPr>
        <p:txBody>
          <a:bodyPr>
            <a:spAutoFit/>
          </a:bodyPr>
          <a:lstStyle/>
          <a:p>
            <a:pPr eaLnBrk="1" hangingPunct="1"/>
            <a:r>
              <a:rPr lang="es-MX" altLang="es-MX" sz="1800"/>
              <a:t>USO PRELIMINAR</a:t>
            </a:r>
          </a:p>
        </p:txBody>
      </p:sp>
      <p:sp>
        <p:nvSpPr>
          <p:cNvPr id="24580" name="Text Box 10"/>
          <p:cNvSpPr txBox="1">
            <a:spLocks noChangeArrowheads="1"/>
          </p:cNvSpPr>
          <p:nvPr/>
        </p:nvSpPr>
        <p:spPr bwMode="auto">
          <a:xfrm>
            <a:off x="7229475" y="3016250"/>
            <a:ext cx="1666875" cy="646331"/>
          </a:xfrm>
          <a:prstGeom prst="rect">
            <a:avLst/>
          </a:prstGeom>
          <a:noFill/>
          <a:ln w="9525">
            <a:noFill/>
            <a:miter lim="800000"/>
            <a:headEnd/>
            <a:tailEnd/>
          </a:ln>
        </p:spPr>
        <p:txBody>
          <a:bodyPr>
            <a:spAutoFit/>
          </a:bodyPr>
          <a:lstStyle/>
          <a:p>
            <a:pPr eaLnBrk="1" hangingPunct="1"/>
            <a:r>
              <a:rPr lang="es-MX" altLang="es-MX" sz="1800"/>
              <a:t>USO HABITUAL</a:t>
            </a:r>
          </a:p>
        </p:txBody>
      </p:sp>
      <p:sp>
        <p:nvSpPr>
          <p:cNvPr id="24581" name="Text Box 13"/>
          <p:cNvSpPr txBox="1">
            <a:spLocks noChangeArrowheads="1"/>
          </p:cNvSpPr>
          <p:nvPr/>
        </p:nvSpPr>
        <p:spPr bwMode="auto">
          <a:xfrm>
            <a:off x="7229475" y="4914900"/>
            <a:ext cx="1666875" cy="646113"/>
          </a:xfrm>
          <a:prstGeom prst="rect">
            <a:avLst/>
          </a:prstGeom>
          <a:noFill/>
          <a:ln w="9525">
            <a:noFill/>
            <a:miter lim="800000"/>
            <a:headEnd/>
            <a:tailEnd/>
          </a:ln>
        </p:spPr>
        <p:txBody>
          <a:bodyPr>
            <a:spAutoFit/>
          </a:bodyPr>
          <a:lstStyle/>
          <a:p>
            <a:pPr eaLnBrk="1" hangingPunct="1"/>
            <a:r>
              <a:rPr lang="es-MX" altLang="es-MX" sz="1800"/>
              <a:t>USO</a:t>
            </a:r>
          </a:p>
          <a:p>
            <a:pPr eaLnBrk="1" hangingPunct="1"/>
            <a:r>
              <a:rPr lang="es-MX" altLang="es-MX" sz="1800"/>
              <a:t>COMPLETO</a:t>
            </a:r>
          </a:p>
        </p:txBody>
      </p:sp>
      <p:sp>
        <p:nvSpPr>
          <p:cNvPr id="24582" name="Text Box 16"/>
          <p:cNvSpPr txBox="1">
            <a:spLocks noChangeArrowheads="1"/>
          </p:cNvSpPr>
          <p:nvPr/>
        </p:nvSpPr>
        <p:spPr bwMode="auto">
          <a:xfrm>
            <a:off x="6954253" y="5676900"/>
            <a:ext cx="2180222" cy="830997"/>
          </a:xfrm>
          <a:prstGeom prst="rect">
            <a:avLst/>
          </a:prstGeom>
          <a:noFill/>
          <a:ln w="25400">
            <a:noFill/>
            <a:miter lim="800000"/>
            <a:headEnd/>
            <a:tailEnd/>
          </a:ln>
        </p:spPr>
        <p:txBody>
          <a:bodyPr wrap="square">
            <a:spAutoFit/>
          </a:bodyPr>
          <a:lstStyle/>
          <a:p>
            <a:pPr eaLnBrk="1" hangingPunct="1"/>
            <a:r>
              <a:rPr lang="es-MX" altLang="es-MX" sz="1600" dirty="0"/>
              <a:t>En todos los casos, utilizar la información de VCRZ</a:t>
            </a:r>
            <a:r>
              <a:rPr lang="en-US" altLang="es-MX" sz="1600" dirty="0"/>
              <a:t>.</a:t>
            </a:r>
          </a:p>
        </p:txBody>
      </p:sp>
      <p:sp>
        <p:nvSpPr>
          <p:cNvPr id="24583" name="Text Box 17"/>
          <p:cNvSpPr txBox="1">
            <a:spLocks noChangeArrowheads="1"/>
          </p:cNvSpPr>
          <p:nvPr/>
        </p:nvSpPr>
        <p:spPr bwMode="auto">
          <a:xfrm>
            <a:off x="0" y="4129088"/>
            <a:ext cx="2667000" cy="2031325"/>
          </a:xfrm>
          <a:prstGeom prst="rect">
            <a:avLst/>
          </a:prstGeom>
          <a:noFill/>
          <a:ln w="9525">
            <a:noFill/>
            <a:miter lim="800000"/>
            <a:headEnd/>
            <a:tailEnd/>
          </a:ln>
        </p:spPr>
        <p:txBody>
          <a:bodyPr>
            <a:spAutoFit/>
          </a:bodyPr>
          <a:lstStyle/>
          <a:p>
            <a:pPr eaLnBrk="1" hangingPunct="1"/>
            <a:r>
              <a:rPr lang="es-MX" altLang="es-MX" sz="1800" dirty="0"/>
              <a:t>La hoja de trabajo:</a:t>
            </a:r>
          </a:p>
          <a:p>
            <a:pPr eaLnBrk="1" hangingPunct="1"/>
            <a:r>
              <a:rPr lang="es-MX" altLang="es-MX" sz="1800" dirty="0"/>
              <a:t>guía un enfoque sistemático</a:t>
            </a:r>
          </a:p>
          <a:p>
            <a:pPr eaLnBrk="1" hangingPunct="1"/>
            <a:endParaRPr lang="es-MX" altLang="es-MX" sz="1800" dirty="0"/>
          </a:p>
          <a:p>
            <a:pPr eaLnBrk="1" hangingPunct="1"/>
            <a:r>
              <a:rPr lang="es-MX" altLang="es-MX" sz="1800" dirty="0"/>
              <a:t>Arroja documentación valiosa para su evaluación</a:t>
            </a:r>
            <a:endParaRPr lang="en-US" altLang="es-MX" sz="1800" dirty="0"/>
          </a:p>
        </p:txBody>
      </p:sp>
      <p:pic>
        <p:nvPicPr>
          <p:cNvPr id="5" name="Imagen 4"/>
          <p:cNvPicPr>
            <a:picLocks noChangeAspect="1"/>
          </p:cNvPicPr>
          <p:nvPr/>
        </p:nvPicPr>
        <p:blipFill>
          <a:blip r:embed="rId3"/>
          <a:stretch>
            <a:fillRect/>
          </a:stretch>
        </p:blipFill>
        <p:spPr>
          <a:xfrm>
            <a:off x="2456537" y="389991"/>
            <a:ext cx="4413579" cy="6117906"/>
          </a:xfrm>
          <a:prstGeom prst="rect">
            <a:avLst/>
          </a:prstGeom>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ChangeArrowheads="1"/>
          </p:cNvSpPr>
          <p:nvPr/>
        </p:nvSpPr>
        <p:spPr bwMode="auto">
          <a:xfrm>
            <a:off x="152400" y="1905000"/>
            <a:ext cx="8839200" cy="1905000"/>
          </a:xfrm>
          <a:prstGeom prst="rect">
            <a:avLst/>
          </a:prstGeom>
          <a:noFill/>
          <a:ln w="9525">
            <a:noFill/>
            <a:miter lim="800000"/>
            <a:headEnd/>
            <a:tailEnd/>
          </a:ln>
          <a:effectLst/>
        </p:spPr>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s-MX" altLang="es-MX" sz="3600" dirty="0"/>
              <a:t>La mejor manera de aprender el método </a:t>
            </a:r>
            <a:r>
              <a:rPr lang="es-MX" altLang="es-MX" sz="3600" dirty="0">
                <a:solidFill>
                  <a:srgbClr val="002060"/>
                </a:solidFill>
              </a:rPr>
              <a:t>FLAME</a:t>
            </a:r>
            <a:r>
              <a:rPr lang="es-MX" altLang="es-MX" sz="3600" dirty="0"/>
              <a:t> es ver ilustraciones y ejercicios de trabajo</a:t>
            </a:r>
            <a:r>
              <a:rPr lang="en-US" altLang="es-MX" sz="3600" dirty="0"/>
              <a:t>.</a:t>
            </a:r>
            <a:r>
              <a:rPr lang="en-US" altLang="es-MX" sz="4000" dirty="0">
                <a:solidFill>
                  <a:srgbClr val="FFFF00"/>
                </a:solidFill>
                <a:effectLst>
                  <a:outerShdw blurRad="38100" dist="38100" dir="2700000" algn="tl">
                    <a:srgbClr val="C0C0C0"/>
                  </a:outerShdw>
                </a:effectLst>
              </a:rPr>
              <a:t> </a:t>
            </a:r>
          </a:p>
        </p:txBody>
      </p:sp>
      <p:sp>
        <p:nvSpPr>
          <p:cNvPr id="86021" name="Rectangle 5"/>
          <p:cNvSpPr>
            <a:spLocks noChangeArrowheads="1"/>
          </p:cNvSpPr>
          <p:nvPr/>
        </p:nvSpPr>
        <p:spPr bwMode="auto">
          <a:xfrm>
            <a:off x="152400" y="4038600"/>
            <a:ext cx="8839200" cy="1676400"/>
          </a:xfrm>
          <a:prstGeom prst="rect">
            <a:avLst/>
          </a:prstGeom>
          <a:noFill/>
          <a:ln w="9525">
            <a:noFill/>
            <a:miter lim="800000"/>
            <a:headEnd/>
            <a:tailEnd/>
          </a:ln>
          <a:effectLst/>
        </p:spPr>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s-MX" altLang="es-MX" sz="3600" dirty="0"/>
              <a:t>No se desanime por el nuevo proceso o por el uso de números; usted aprenderá usando </a:t>
            </a:r>
            <a:r>
              <a:rPr lang="es-MX" altLang="es-MX" sz="3600" dirty="0">
                <a:solidFill>
                  <a:srgbClr val="002060"/>
                </a:solidFill>
              </a:rPr>
              <a:t>FLAME.</a:t>
            </a:r>
            <a:endParaRPr lang="en-US" altLang="es-MX" sz="3200" dirty="0">
              <a:solidFill>
                <a:srgbClr val="002060"/>
              </a:solidFill>
              <a:effectLst>
                <a:outerShdw blurRad="38100" dist="38100" dir="2700000" algn="tl">
                  <a:srgbClr val="C0C0C0"/>
                </a:outerShdw>
              </a:effectLst>
            </a:endParaRPr>
          </a:p>
        </p:txBody>
      </p:sp>
      <p:sp>
        <p:nvSpPr>
          <p:cNvPr id="26628" name="Rectangle 7"/>
          <p:cNvSpPr>
            <a:spLocks noChangeArrowheads="1"/>
          </p:cNvSpPr>
          <p:nvPr/>
        </p:nvSpPr>
        <p:spPr bwMode="auto">
          <a:xfrm>
            <a:off x="904875" y="585788"/>
            <a:ext cx="7477125" cy="708025"/>
          </a:xfrm>
          <a:prstGeom prst="rect">
            <a:avLst/>
          </a:prstGeom>
          <a:noFill/>
          <a:ln w="9525">
            <a:noFill/>
            <a:miter lim="800000"/>
            <a:headEnd/>
            <a:tailEnd/>
          </a:ln>
          <a:effectLst/>
        </p:spPr>
        <p:txBody>
          <a:bodyPr wrap="none" anchor="ctr">
            <a:spAutoFit/>
          </a:bodyPr>
          <a:lstStyle/>
          <a:p>
            <a:r>
              <a:rPr lang="en-US" altLang="es-MX" sz="4000" b="1">
                <a:solidFill>
                  <a:srgbClr val="000066"/>
                </a:solidFill>
              </a:rPr>
              <a:t>Aprendiendo a aplicar FLAME</a:t>
            </a:r>
            <a:endParaRPr lang="en-US" altLang="es-MX" b="1">
              <a:solidFill>
                <a:srgbClr val="000066"/>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ChangeArrowheads="1"/>
          </p:cNvSpPr>
          <p:nvPr/>
        </p:nvSpPr>
        <p:spPr bwMode="auto">
          <a:xfrm>
            <a:off x="444500" y="2574925"/>
            <a:ext cx="8229600" cy="2209800"/>
          </a:xfrm>
          <a:prstGeom prst="rect">
            <a:avLst/>
          </a:prstGeom>
          <a:noFill/>
          <a:ln w="9525">
            <a:noFill/>
            <a:miter lim="800000"/>
            <a:headEnd/>
            <a:tailEnd/>
          </a:ln>
          <a:effectLst/>
        </p:spPr>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defRPr/>
            </a:pPr>
            <a:r>
              <a:rPr lang="es-MX" altLang="es-MX" sz="2800" dirty="0"/>
              <a:t>Las hojas de ejercicios utilizan diagramas simples, para proporcionar una imagen clara de los factores clave en el problema. Los espacios en blanco innecesarios no se rellenan</a:t>
            </a:r>
            <a:r>
              <a:rPr lang="en-US" altLang="es-MX" sz="2800" dirty="0"/>
              <a:t>.</a:t>
            </a:r>
            <a:endParaRPr lang="en-US" altLang="es-MX" sz="2800" dirty="0">
              <a:effectLst>
                <a:outerShdw blurRad="38100" dist="38100" dir="2700000" algn="tl">
                  <a:srgbClr val="C0C0C0"/>
                </a:outerShdw>
              </a:effectLst>
            </a:endParaRPr>
          </a:p>
        </p:txBody>
      </p:sp>
      <p:sp>
        <p:nvSpPr>
          <p:cNvPr id="87045" name="Rectangle 5"/>
          <p:cNvSpPr>
            <a:spLocks noChangeArrowheads="1"/>
          </p:cNvSpPr>
          <p:nvPr/>
        </p:nvSpPr>
        <p:spPr bwMode="auto">
          <a:xfrm>
            <a:off x="457200" y="4648200"/>
            <a:ext cx="8026400" cy="1400175"/>
          </a:xfrm>
          <a:prstGeom prst="rect">
            <a:avLst/>
          </a:prstGeom>
          <a:noFill/>
          <a:ln w="9525">
            <a:noFill/>
            <a:miter lim="800000"/>
            <a:headEnd/>
            <a:tailEnd/>
          </a:ln>
          <a:effectLst/>
        </p:spPr>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defRPr/>
            </a:pPr>
            <a:r>
              <a:rPr lang="es-MX" altLang="es-MX" sz="2800" dirty="0"/>
              <a:t>Describa situaciones "actuales" y "esperadas" en su propio estilo en las hojas de trabajo de </a:t>
            </a:r>
            <a:r>
              <a:rPr lang="es-MX" altLang="es-MX" sz="2800" dirty="0">
                <a:solidFill>
                  <a:srgbClr val="002060"/>
                </a:solidFill>
              </a:rPr>
              <a:t>FLAME</a:t>
            </a:r>
            <a:endParaRPr lang="en-US" altLang="es-MX" sz="2800" dirty="0">
              <a:solidFill>
                <a:srgbClr val="002060"/>
              </a:solidFill>
              <a:effectLst>
                <a:outerShdw blurRad="38100" dist="38100" dir="2700000" algn="tl">
                  <a:srgbClr val="C0C0C0"/>
                </a:outerShdw>
              </a:effectLst>
            </a:endParaRPr>
          </a:p>
        </p:txBody>
      </p:sp>
      <p:sp>
        <p:nvSpPr>
          <p:cNvPr id="28676" name="Rectangle 6"/>
          <p:cNvSpPr>
            <a:spLocks noChangeArrowheads="1"/>
          </p:cNvSpPr>
          <p:nvPr/>
        </p:nvSpPr>
        <p:spPr bwMode="auto">
          <a:xfrm>
            <a:off x="430213" y="1317625"/>
            <a:ext cx="8229600" cy="1295400"/>
          </a:xfrm>
          <a:prstGeom prst="rect">
            <a:avLst/>
          </a:prstGeom>
          <a:noFill/>
          <a:ln w="9525">
            <a:noFill/>
            <a:miter lim="800000"/>
            <a:headEnd/>
            <a:tailEnd/>
          </a:ln>
        </p:spPr>
        <p:txBody>
          <a:bodyPr anchor="ctr"/>
          <a:lstStyle/>
          <a:p>
            <a:pPr algn="just" eaLnBrk="1" hangingPunct="1"/>
            <a:r>
              <a:rPr lang="es-MX" altLang="es-MX" sz="2800" dirty="0"/>
              <a:t>Las animaciones, ilustraciones y ejercicios retratan la naturaleza del cambio, y conduce su pensamiento hacia el futuro.</a:t>
            </a:r>
            <a:endParaRPr lang="en-US" altLang="es-MX" sz="2800" dirty="0"/>
          </a:p>
        </p:txBody>
      </p:sp>
      <p:sp>
        <p:nvSpPr>
          <p:cNvPr id="28677" name="Rectangle 7"/>
          <p:cNvSpPr>
            <a:spLocks noChangeArrowheads="1"/>
          </p:cNvSpPr>
          <p:nvPr/>
        </p:nvSpPr>
        <p:spPr bwMode="auto">
          <a:xfrm>
            <a:off x="639763" y="430213"/>
            <a:ext cx="7477125" cy="1076325"/>
          </a:xfrm>
          <a:prstGeom prst="rect">
            <a:avLst/>
          </a:prstGeom>
          <a:noFill/>
          <a:ln w="9525">
            <a:noFill/>
            <a:miter lim="800000"/>
            <a:headEnd/>
            <a:tailEnd/>
          </a:ln>
          <a:effectLst/>
        </p:spPr>
        <p:txBody>
          <a:bodyPr wrap="none" anchor="ctr">
            <a:spAutoFit/>
          </a:bodyPr>
          <a:lstStyle/>
          <a:p>
            <a:r>
              <a:rPr lang="en-US" altLang="es-MX" sz="4000" b="1">
                <a:solidFill>
                  <a:srgbClr val="000066"/>
                </a:solidFill>
              </a:rPr>
              <a:t>Aprendiendo a aplicar FLAME</a:t>
            </a:r>
          </a:p>
          <a:p>
            <a:endParaRPr lang="en-US" altLang="es-MX" b="1">
              <a:solidFill>
                <a:srgbClr val="000066"/>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704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70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381000" y="2749550"/>
            <a:ext cx="7921625" cy="1641475"/>
          </a:xfrm>
        </p:spPr>
        <p:txBody>
          <a:bodyPr/>
          <a:lstStyle/>
          <a:p>
            <a:pPr algn="l" eaLnBrk="1" hangingPunct="1"/>
            <a:r>
              <a:rPr lang="es-MX" altLang="es-MX" sz="3600" b="0" dirty="0">
                <a:solidFill>
                  <a:schemeClr val="tx1"/>
                </a:solidFill>
              </a:rPr>
              <a:t>¿De qué manera los cambios en el tipo de combustible afectan la VP y el tiempo de propagación?</a:t>
            </a:r>
            <a:endParaRPr lang="es-MX" altLang="es-MX" sz="3600" dirty="0"/>
          </a:p>
        </p:txBody>
      </p:sp>
      <p:sp>
        <p:nvSpPr>
          <p:cNvPr id="30723" name="Rectangle 5"/>
          <p:cNvSpPr>
            <a:spLocks noChangeArrowheads="1"/>
          </p:cNvSpPr>
          <p:nvPr/>
        </p:nvSpPr>
        <p:spPr bwMode="auto">
          <a:xfrm>
            <a:off x="0" y="631825"/>
            <a:ext cx="9144000" cy="1323975"/>
          </a:xfrm>
          <a:prstGeom prst="rect">
            <a:avLst/>
          </a:prstGeom>
          <a:noFill/>
          <a:ln w="9525">
            <a:noFill/>
            <a:miter lim="800000"/>
            <a:headEnd/>
            <a:tailEnd/>
          </a:ln>
          <a:effectLst/>
        </p:spPr>
        <p:txBody>
          <a:bodyPr anchor="ctr">
            <a:spAutoFit/>
          </a:bodyPr>
          <a:lstStyle/>
          <a:p>
            <a:pPr algn="ctr"/>
            <a:r>
              <a:rPr lang="es-MX" altLang="es-MX" sz="4000" b="1">
                <a:solidFill>
                  <a:srgbClr val="000066"/>
                </a:solidFill>
              </a:rPr>
              <a:t>Evaluando cambios en tipo de combustible con FLAME</a:t>
            </a:r>
            <a:endParaRPr lang="en-US" altLang="es-MX"/>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51" descr="worksheet blank"/>
          <p:cNvPicPr>
            <a:picLocks noChangeAspect="1" noChangeArrowheads="1"/>
          </p:cNvPicPr>
          <p:nvPr/>
        </p:nvPicPr>
        <p:blipFill>
          <a:blip r:embed="rId5" cstate="print"/>
          <a:srcRect/>
          <a:stretch>
            <a:fillRect/>
          </a:stretch>
        </p:blipFill>
        <p:spPr bwMode="auto">
          <a:xfrm>
            <a:off x="-52388" y="0"/>
            <a:ext cx="9196388" cy="6861175"/>
          </a:xfrm>
          <a:prstGeom prst="rect">
            <a:avLst/>
          </a:prstGeom>
          <a:noFill/>
          <a:ln w="9525">
            <a:noFill/>
            <a:miter lim="800000"/>
            <a:headEnd/>
            <a:tailEnd/>
          </a:ln>
        </p:spPr>
      </p:pic>
      <p:sp>
        <p:nvSpPr>
          <p:cNvPr id="32771" name="Text Box 11"/>
          <p:cNvSpPr txBox="1">
            <a:spLocks noChangeArrowheads="1"/>
          </p:cNvSpPr>
          <p:nvPr/>
        </p:nvSpPr>
        <p:spPr bwMode="auto">
          <a:xfrm>
            <a:off x="2590800" y="3886200"/>
            <a:ext cx="260350" cy="549275"/>
          </a:xfrm>
          <a:prstGeom prst="rect">
            <a:avLst/>
          </a:prstGeom>
          <a:noFill/>
          <a:ln w="9525">
            <a:noFill/>
            <a:miter lim="800000"/>
            <a:headEnd/>
            <a:tailEnd/>
          </a:ln>
        </p:spPr>
        <p:txBody>
          <a:bodyPr wrap="none">
            <a:spAutoFit/>
          </a:bodyPr>
          <a:lstStyle/>
          <a:p>
            <a:pPr eaLnBrk="1" hangingPunct="1"/>
            <a:endParaRPr lang="en-US" altLang="es-MX" sz="1000" b="1"/>
          </a:p>
          <a:p>
            <a:pPr eaLnBrk="1" hangingPunct="1"/>
            <a:r>
              <a:rPr lang="en-US" altLang="es-MX" sz="1000" b="1"/>
              <a:t>  </a:t>
            </a:r>
          </a:p>
          <a:p>
            <a:pPr eaLnBrk="1" hangingPunct="1"/>
            <a:r>
              <a:rPr lang="en-US" altLang="es-MX" sz="1000" b="1"/>
              <a:t>  </a:t>
            </a:r>
          </a:p>
        </p:txBody>
      </p:sp>
      <p:sp>
        <p:nvSpPr>
          <p:cNvPr id="32772" name="Text Box 87"/>
          <p:cNvSpPr txBox="1">
            <a:spLocks noChangeArrowheads="1"/>
          </p:cNvSpPr>
          <p:nvPr/>
        </p:nvSpPr>
        <p:spPr bwMode="auto">
          <a:xfrm>
            <a:off x="-11113" y="142875"/>
            <a:ext cx="4800601" cy="708025"/>
          </a:xfrm>
          <a:prstGeom prst="rect">
            <a:avLst/>
          </a:prstGeom>
          <a:noFill/>
          <a:ln w="9525">
            <a:noFill/>
            <a:miter lim="800000"/>
            <a:headEnd/>
            <a:tailEnd/>
          </a:ln>
        </p:spPr>
        <p:txBody>
          <a:bodyPr>
            <a:spAutoFit/>
          </a:bodyPr>
          <a:lstStyle/>
          <a:p>
            <a:pPr algn="r" eaLnBrk="1" hangingPunct="1"/>
            <a:r>
              <a:rPr lang="es-MX" altLang="es-MX" sz="2000" b="1"/>
              <a:t>Ilustración #1: Cambio en el tipo de combustible</a:t>
            </a:r>
          </a:p>
        </p:txBody>
      </p:sp>
      <p:sp>
        <p:nvSpPr>
          <p:cNvPr id="32773" name="Text Box 155"/>
          <p:cNvSpPr txBox="1">
            <a:spLocks noChangeArrowheads="1"/>
          </p:cNvSpPr>
          <p:nvPr/>
        </p:nvSpPr>
        <p:spPr bwMode="auto">
          <a:xfrm>
            <a:off x="136525" y="4141788"/>
            <a:ext cx="2459038" cy="2277547"/>
          </a:xfrm>
          <a:prstGeom prst="rect">
            <a:avLst/>
          </a:prstGeom>
          <a:noFill/>
          <a:ln w="9525">
            <a:noFill/>
            <a:miter lim="800000"/>
            <a:headEnd/>
            <a:tailEnd/>
          </a:ln>
        </p:spPr>
        <p:txBody>
          <a:bodyPr>
            <a:spAutoFit/>
          </a:bodyPr>
          <a:lstStyle/>
          <a:p>
            <a:pPr eaLnBrk="1" hangingPunct="1"/>
            <a:r>
              <a:rPr lang="es-MX" altLang="es-MX" sz="1200" b="1" u="sng"/>
              <a:t>Condiciones observadas:</a:t>
            </a:r>
          </a:p>
          <a:p>
            <a:pPr eaLnBrk="1" hangingPunct="1"/>
            <a:endParaRPr lang="es-MX" altLang="es-MX" sz="1200" b="1"/>
          </a:p>
          <a:p>
            <a:pPr eaLnBrk="1" hangingPunct="1"/>
            <a:r>
              <a:rPr lang="es-MX" altLang="es-MX" sz="1200" b="1"/>
              <a:t>El fuego se mueve cuesta arriba en pasto sin viento.</a:t>
            </a:r>
          </a:p>
          <a:p>
            <a:pPr eaLnBrk="1" hangingPunct="1"/>
            <a:endParaRPr lang="es-MX" altLang="es-MX" sz="1200" b="1"/>
          </a:p>
          <a:p>
            <a:pPr eaLnBrk="1" hangingPunct="1"/>
            <a:r>
              <a:rPr lang="es-MX" altLang="es-MX" sz="1200" b="1"/>
              <a:t>Las condiciones no favorecen fuego de copas</a:t>
            </a:r>
          </a:p>
          <a:p>
            <a:pPr eaLnBrk="1" hangingPunct="1"/>
            <a:endParaRPr lang="es-MX" altLang="es-MX" sz="1200" b="1"/>
          </a:p>
          <a:p>
            <a:pPr eaLnBrk="1" hangingPunct="1"/>
            <a:r>
              <a:rPr lang="es-MX" altLang="es-MX" sz="1200" b="1"/>
              <a:t>El fuego se moverá en pasto a media pendiente en 20 minutos</a:t>
            </a:r>
          </a:p>
          <a:p>
            <a:pPr eaLnBrk="1" hangingPunct="1"/>
            <a:r>
              <a:rPr lang="es-MX" altLang="es-MX" sz="1200" b="1"/>
              <a:t>    </a:t>
            </a:r>
          </a:p>
          <a:p>
            <a:pPr eaLnBrk="1" hangingPunct="1"/>
            <a:r>
              <a:rPr lang="es-MX" altLang="es-MX" sz="1000" b="1"/>
              <a:t>  </a:t>
            </a:r>
          </a:p>
        </p:txBody>
      </p:sp>
      <p:sp>
        <p:nvSpPr>
          <p:cNvPr id="32774" name="Text Box 156"/>
          <p:cNvSpPr txBox="1">
            <a:spLocks noChangeArrowheads="1"/>
          </p:cNvSpPr>
          <p:nvPr/>
        </p:nvSpPr>
        <p:spPr bwMode="auto">
          <a:xfrm>
            <a:off x="2590800" y="4133850"/>
            <a:ext cx="1981200" cy="1200329"/>
          </a:xfrm>
          <a:prstGeom prst="rect">
            <a:avLst/>
          </a:prstGeom>
          <a:noFill/>
          <a:ln w="9525">
            <a:noFill/>
            <a:miter lim="800000"/>
            <a:headEnd/>
            <a:tailEnd/>
          </a:ln>
        </p:spPr>
        <p:txBody>
          <a:bodyPr wrap="square">
            <a:spAutoFit/>
          </a:bodyPr>
          <a:lstStyle/>
          <a:p>
            <a:pPr eaLnBrk="1" hangingPunct="1"/>
            <a:r>
              <a:rPr lang="en-US" altLang="es-MX" sz="1200" b="1" u="sng" dirty="0" err="1"/>
              <a:t>Pronóstico</a:t>
            </a:r>
            <a:r>
              <a:rPr lang="en-US" altLang="es-MX" sz="1200" b="1" u="sng" dirty="0"/>
              <a:t> de </a:t>
            </a:r>
            <a:r>
              <a:rPr lang="en-US" altLang="es-MX" sz="1200" b="1" u="sng" dirty="0" err="1"/>
              <a:t>tiempo</a:t>
            </a:r>
            <a:r>
              <a:rPr lang="en-US" altLang="es-MX" sz="1200" b="1" u="sng" dirty="0"/>
              <a:t> </a:t>
            </a:r>
            <a:r>
              <a:rPr lang="en-US" altLang="es-MX" sz="1200" b="1" u="sng" dirty="0" err="1"/>
              <a:t>atmosferico</a:t>
            </a:r>
            <a:r>
              <a:rPr lang="en-US" altLang="es-MX" sz="1200" b="1" u="sng" dirty="0"/>
              <a:t>:</a:t>
            </a:r>
          </a:p>
          <a:p>
            <a:pPr eaLnBrk="1" hangingPunct="1"/>
            <a:endParaRPr lang="en-US" altLang="es-MX" sz="1200" b="1" dirty="0"/>
          </a:p>
          <a:p>
            <a:pPr eaLnBrk="1" hangingPunct="1"/>
            <a:r>
              <a:rPr lang="en-US" altLang="es-MX" sz="1200" b="1" dirty="0"/>
              <a:t>Sin </a:t>
            </a:r>
            <a:r>
              <a:rPr lang="en-US" altLang="es-MX" sz="1200" b="1" dirty="0" err="1"/>
              <a:t>cambios</a:t>
            </a:r>
            <a:endParaRPr lang="en-US" altLang="es-MX" sz="1200" b="1" dirty="0"/>
          </a:p>
          <a:p>
            <a:pPr eaLnBrk="1" hangingPunct="1"/>
            <a:r>
              <a:rPr lang="en-US" altLang="es-MX" sz="1200" b="1" dirty="0"/>
              <a:t>  </a:t>
            </a:r>
          </a:p>
          <a:p>
            <a:pPr eaLnBrk="1" hangingPunct="1"/>
            <a:r>
              <a:rPr lang="en-US" altLang="es-MX" sz="1200" b="1" dirty="0"/>
              <a:t>  </a:t>
            </a:r>
          </a:p>
        </p:txBody>
      </p:sp>
      <p:sp>
        <p:nvSpPr>
          <p:cNvPr id="32775" name="Slide Number Placeholder 5"/>
          <p:cNvSpPr txBox="1">
            <a:spLocks noGrp="1"/>
          </p:cNvSpPr>
          <p:nvPr/>
        </p:nvSpPr>
        <p:spPr bwMode="auto">
          <a:xfrm>
            <a:off x="7924800" y="6629400"/>
            <a:ext cx="1244600" cy="536575"/>
          </a:xfrm>
          <a:prstGeom prst="rect">
            <a:avLst/>
          </a:prstGeom>
          <a:noFill/>
          <a:ln w="9525">
            <a:noFill/>
            <a:miter lim="800000"/>
            <a:headEnd/>
            <a:tailEnd/>
          </a:ln>
        </p:spPr>
        <p:txBody>
          <a:bodyPr/>
          <a:lstStyle/>
          <a:p>
            <a:pPr algn="r"/>
            <a:r>
              <a:rPr lang="en-US" altLang="es-MX" sz="1000"/>
              <a:t>12-</a:t>
            </a:r>
            <a:fld id="{5E90E524-5084-4235-8A31-81F94D7F3769}" type="slidenum">
              <a:rPr lang="en-US" altLang="es-MX" sz="1000"/>
              <a:pPr algn="r"/>
              <a:t>96</a:t>
            </a:fld>
            <a:r>
              <a:rPr lang="en-US" altLang="es-MX" sz="1000"/>
              <a:t>-S290-EP</a:t>
            </a:r>
          </a:p>
        </p:txBody>
      </p:sp>
      <p:sp>
        <p:nvSpPr>
          <p:cNvPr id="39" name="Freeform 105"/>
          <p:cNvSpPr>
            <a:spLocks/>
          </p:cNvSpPr>
          <p:nvPr/>
        </p:nvSpPr>
        <p:spPr bwMode="auto">
          <a:xfrm>
            <a:off x="7282204" y="1333430"/>
            <a:ext cx="150803" cy="125647"/>
          </a:xfrm>
          <a:custGeom>
            <a:avLst/>
            <a:gdLst>
              <a:gd name="T0" fmla="*/ 0 w 138"/>
              <a:gd name="T1" fmla="*/ 115 h 115"/>
              <a:gd name="T2" fmla="*/ 46 w 138"/>
              <a:gd name="T3" fmla="*/ 81 h 115"/>
              <a:gd name="T4" fmla="*/ 80 w 138"/>
              <a:gd name="T5" fmla="*/ 58 h 115"/>
              <a:gd name="T6" fmla="*/ 92 w 138"/>
              <a:gd name="T7" fmla="*/ 40 h 115"/>
              <a:gd name="T8" fmla="*/ 109 w 138"/>
              <a:gd name="T9" fmla="*/ 29 h 115"/>
              <a:gd name="T10" fmla="*/ 138 w 138"/>
              <a:gd name="T11" fmla="*/ 0 h 115"/>
              <a:gd name="T12" fmla="*/ 0 60000 65536"/>
              <a:gd name="T13" fmla="*/ 0 60000 65536"/>
              <a:gd name="T14" fmla="*/ 0 60000 65536"/>
              <a:gd name="T15" fmla="*/ 0 60000 65536"/>
              <a:gd name="T16" fmla="*/ 0 60000 65536"/>
              <a:gd name="T17" fmla="*/ 0 60000 65536"/>
              <a:gd name="T18" fmla="*/ 0 w 138"/>
              <a:gd name="T19" fmla="*/ 0 h 115"/>
              <a:gd name="T20" fmla="*/ 138 w 138"/>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38" h="115">
                <a:moveTo>
                  <a:pt x="0" y="115"/>
                </a:moveTo>
                <a:cubicBezTo>
                  <a:pt x="21" y="108"/>
                  <a:pt x="27" y="93"/>
                  <a:pt x="46" y="81"/>
                </a:cubicBezTo>
                <a:cubicBezTo>
                  <a:pt x="57" y="74"/>
                  <a:pt x="80" y="58"/>
                  <a:pt x="80" y="58"/>
                </a:cubicBezTo>
                <a:cubicBezTo>
                  <a:pt x="84" y="52"/>
                  <a:pt x="87" y="45"/>
                  <a:pt x="92" y="40"/>
                </a:cubicBezTo>
                <a:cubicBezTo>
                  <a:pt x="97" y="35"/>
                  <a:pt x="105" y="34"/>
                  <a:pt x="109" y="29"/>
                </a:cubicBezTo>
                <a:cubicBezTo>
                  <a:pt x="119" y="17"/>
                  <a:pt x="115" y="0"/>
                  <a:pt x="138" y="0"/>
                </a:cubicBezTo>
              </a:path>
            </a:pathLst>
          </a:custGeom>
          <a:noFill/>
          <a:ln w="19050">
            <a:solidFill>
              <a:schemeClr val="tx1"/>
            </a:solidFill>
            <a:round/>
            <a:headEnd/>
            <a:tailEnd/>
          </a:ln>
        </p:spPr>
        <p:txBody>
          <a:bodyPr/>
          <a:lstStyle/>
          <a:p>
            <a:endParaRPr lang="es-MX"/>
          </a:p>
        </p:txBody>
      </p:sp>
      <p:sp>
        <p:nvSpPr>
          <p:cNvPr id="29" name="Text Box 97"/>
          <p:cNvSpPr txBox="1">
            <a:spLocks noChangeArrowheads="1"/>
          </p:cNvSpPr>
          <p:nvPr/>
        </p:nvSpPr>
        <p:spPr bwMode="auto">
          <a:xfrm>
            <a:off x="7656831" y="3538954"/>
            <a:ext cx="268288"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pic>
        <p:nvPicPr>
          <p:cNvPr id="2" name="Imagen 1"/>
          <p:cNvPicPr>
            <a:picLocks noChangeAspect="1"/>
          </p:cNvPicPr>
          <p:nvPr/>
        </p:nvPicPr>
        <p:blipFill>
          <a:blip r:embed="rId6"/>
          <a:stretch>
            <a:fillRect/>
          </a:stretch>
        </p:blipFill>
        <p:spPr>
          <a:xfrm>
            <a:off x="4812620" y="292078"/>
            <a:ext cx="4274573" cy="6311921"/>
          </a:xfrm>
          <a:prstGeom prst="rect">
            <a:avLst/>
          </a:prstGeom>
        </p:spPr>
      </p:pic>
      <p:sp>
        <p:nvSpPr>
          <p:cNvPr id="28" name="Freeform 89"/>
          <p:cNvSpPr>
            <a:spLocks/>
          </p:cNvSpPr>
          <p:nvPr/>
        </p:nvSpPr>
        <p:spPr bwMode="auto">
          <a:xfrm>
            <a:off x="5126039" y="797247"/>
            <a:ext cx="1368869" cy="726275"/>
          </a:xfrm>
          <a:custGeom>
            <a:avLst/>
            <a:gdLst>
              <a:gd name="T0" fmla="*/ 0 w 997"/>
              <a:gd name="T1" fmla="*/ 668 h 668"/>
              <a:gd name="T2" fmla="*/ 58 w 997"/>
              <a:gd name="T3" fmla="*/ 645 h 668"/>
              <a:gd name="T4" fmla="*/ 98 w 997"/>
              <a:gd name="T5" fmla="*/ 633 h 668"/>
              <a:gd name="T6" fmla="*/ 167 w 997"/>
              <a:gd name="T7" fmla="*/ 599 h 668"/>
              <a:gd name="T8" fmla="*/ 219 w 997"/>
              <a:gd name="T9" fmla="*/ 576 h 668"/>
              <a:gd name="T10" fmla="*/ 254 w 997"/>
              <a:gd name="T11" fmla="*/ 558 h 668"/>
              <a:gd name="T12" fmla="*/ 288 w 997"/>
              <a:gd name="T13" fmla="*/ 524 h 668"/>
              <a:gd name="T14" fmla="*/ 294 w 997"/>
              <a:gd name="T15" fmla="*/ 506 h 668"/>
              <a:gd name="T16" fmla="*/ 311 w 997"/>
              <a:gd name="T17" fmla="*/ 495 h 668"/>
              <a:gd name="T18" fmla="*/ 334 w 997"/>
              <a:gd name="T19" fmla="*/ 460 h 668"/>
              <a:gd name="T20" fmla="*/ 352 w 997"/>
              <a:gd name="T21" fmla="*/ 455 h 668"/>
              <a:gd name="T22" fmla="*/ 438 w 997"/>
              <a:gd name="T23" fmla="*/ 403 h 668"/>
              <a:gd name="T24" fmla="*/ 507 w 997"/>
              <a:gd name="T25" fmla="*/ 351 h 668"/>
              <a:gd name="T26" fmla="*/ 553 w 997"/>
              <a:gd name="T27" fmla="*/ 316 h 668"/>
              <a:gd name="T28" fmla="*/ 594 w 997"/>
              <a:gd name="T29" fmla="*/ 270 h 668"/>
              <a:gd name="T30" fmla="*/ 634 w 997"/>
              <a:gd name="T31" fmla="*/ 236 h 668"/>
              <a:gd name="T32" fmla="*/ 697 w 997"/>
              <a:gd name="T33" fmla="*/ 190 h 668"/>
              <a:gd name="T34" fmla="*/ 732 w 997"/>
              <a:gd name="T35" fmla="*/ 167 h 668"/>
              <a:gd name="T36" fmla="*/ 772 w 997"/>
              <a:gd name="T37" fmla="*/ 126 h 668"/>
              <a:gd name="T38" fmla="*/ 807 w 997"/>
              <a:gd name="T39" fmla="*/ 103 h 668"/>
              <a:gd name="T40" fmla="*/ 882 w 997"/>
              <a:gd name="T41" fmla="*/ 46 h 668"/>
              <a:gd name="T42" fmla="*/ 997 w 997"/>
              <a:gd name="T43" fmla="*/ 0 h 6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97"/>
              <a:gd name="T67" fmla="*/ 0 h 668"/>
              <a:gd name="T68" fmla="*/ 997 w 997"/>
              <a:gd name="T69" fmla="*/ 668 h 6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97" h="668">
                <a:moveTo>
                  <a:pt x="0" y="668"/>
                </a:moveTo>
                <a:cubicBezTo>
                  <a:pt x="23" y="662"/>
                  <a:pt x="37" y="654"/>
                  <a:pt x="58" y="645"/>
                </a:cubicBezTo>
                <a:cubicBezTo>
                  <a:pt x="94" y="630"/>
                  <a:pt x="68" y="648"/>
                  <a:pt x="98" y="633"/>
                </a:cubicBezTo>
                <a:cubicBezTo>
                  <a:pt x="121" y="622"/>
                  <a:pt x="142" y="606"/>
                  <a:pt x="167" y="599"/>
                </a:cubicBezTo>
                <a:cubicBezTo>
                  <a:pt x="185" y="587"/>
                  <a:pt x="199" y="582"/>
                  <a:pt x="219" y="576"/>
                </a:cubicBezTo>
                <a:cubicBezTo>
                  <a:pt x="230" y="568"/>
                  <a:pt x="244" y="566"/>
                  <a:pt x="254" y="558"/>
                </a:cubicBezTo>
                <a:cubicBezTo>
                  <a:pt x="267" y="548"/>
                  <a:pt x="288" y="524"/>
                  <a:pt x="288" y="524"/>
                </a:cubicBezTo>
                <a:cubicBezTo>
                  <a:pt x="290" y="518"/>
                  <a:pt x="290" y="511"/>
                  <a:pt x="294" y="506"/>
                </a:cubicBezTo>
                <a:cubicBezTo>
                  <a:pt x="298" y="501"/>
                  <a:pt x="306" y="500"/>
                  <a:pt x="311" y="495"/>
                </a:cubicBezTo>
                <a:cubicBezTo>
                  <a:pt x="321" y="485"/>
                  <a:pt x="323" y="469"/>
                  <a:pt x="334" y="460"/>
                </a:cubicBezTo>
                <a:cubicBezTo>
                  <a:pt x="339" y="456"/>
                  <a:pt x="346" y="457"/>
                  <a:pt x="352" y="455"/>
                </a:cubicBezTo>
                <a:cubicBezTo>
                  <a:pt x="379" y="436"/>
                  <a:pt x="406" y="412"/>
                  <a:pt x="438" y="403"/>
                </a:cubicBezTo>
                <a:cubicBezTo>
                  <a:pt x="462" y="386"/>
                  <a:pt x="483" y="367"/>
                  <a:pt x="507" y="351"/>
                </a:cubicBezTo>
                <a:cubicBezTo>
                  <a:pt x="521" y="331"/>
                  <a:pt x="533" y="330"/>
                  <a:pt x="553" y="316"/>
                </a:cubicBezTo>
                <a:cubicBezTo>
                  <a:pt x="580" y="276"/>
                  <a:pt x="565" y="290"/>
                  <a:pt x="594" y="270"/>
                </a:cubicBezTo>
                <a:cubicBezTo>
                  <a:pt x="601" y="246"/>
                  <a:pt x="614" y="249"/>
                  <a:pt x="634" y="236"/>
                </a:cubicBezTo>
                <a:cubicBezTo>
                  <a:pt x="649" y="212"/>
                  <a:pt x="672" y="207"/>
                  <a:pt x="697" y="190"/>
                </a:cubicBezTo>
                <a:cubicBezTo>
                  <a:pt x="709" y="182"/>
                  <a:pt x="732" y="167"/>
                  <a:pt x="732" y="167"/>
                </a:cubicBezTo>
                <a:cubicBezTo>
                  <a:pt x="747" y="142"/>
                  <a:pt x="747" y="140"/>
                  <a:pt x="772" y="126"/>
                </a:cubicBezTo>
                <a:cubicBezTo>
                  <a:pt x="784" y="119"/>
                  <a:pt x="807" y="103"/>
                  <a:pt x="807" y="103"/>
                </a:cubicBezTo>
                <a:cubicBezTo>
                  <a:pt x="826" y="74"/>
                  <a:pt x="849" y="55"/>
                  <a:pt x="882" y="46"/>
                </a:cubicBezTo>
                <a:cubicBezTo>
                  <a:pt x="919" y="20"/>
                  <a:pt x="952" y="0"/>
                  <a:pt x="997" y="0"/>
                </a:cubicBezTo>
              </a:path>
            </a:pathLst>
          </a:custGeom>
          <a:noFill/>
          <a:ln w="19050">
            <a:solidFill>
              <a:srgbClr val="000066"/>
            </a:solidFill>
            <a:round/>
            <a:headEnd/>
            <a:tailEnd/>
          </a:ln>
        </p:spPr>
        <p:txBody>
          <a:bodyPr/>
          <a:lstStyle/>
          <a:p>
            <a:endParaRPr lang="es-MX"/>
          </a:p>
        </p:txBody>
      </p:sp>
      <p:sp>
        <p:nvSpPr>
          <p:cNvPr id="30" name="Freeform 102"/>
          <p:cNvSpPr>
            <a:spLocks/>
          </p:cNvSpPr>
          <p:nvPr/>
        </p:nvSpPr>
        <p:spPr bwMode="auto">
          <a:xfrm>
            <a:off x="7227266" y="860589"/>
            <a:ext cx="1108073" cy="679589"/>
          </a:xfrm>
          <a:custGeom>
            <a:avLst/>
            <a:gdLst>
              <a:gd name="T0" fmla="*/ 0 w 1014"/>
              <a:gd name="T1" fmla="*/ 622 h 622"/>
              <a:gd name="T2" fmla="*/ 52 w 1014"/>
              <a:gd name="T3" fmla="*/ 582 h 622"/>
              <a:gd name="T4" fmla="*/ 139 w 1014"/>
              <a:gd name="T5" fmla="*/ 530 h 622"/>
              <a:gd name="T6" fmla="*/ 185 w 1014"/>
              <a:gd name="T7" fmla="*/ 496 h 622"/>
              <a:gd name="T8" fmla="*/ 317 w 1014"/>
              <a:gd name="T9" fmla="*/ 398 h 622"/>
              <a:gd name="T10" fmla="*/ 352 w 1014"/>
              <a:gd name="T11" fmla="*/ 375 h 622"/>
              <a:gd name="T12" fmla="*/ 375 w 1014"/>
              <a:gd name="T13" fmla="*/ 346 h 622"/>
              <a:gd name="T14" fmla="*/ 432 w 1014"/>
              <a:gd name="T15" fmla="*/ 277 h 622"/>
              <a:gd name="T16" fmla="*/ 496 w 1014"/>
              <a:gd name="T17" fmla="*/ 237 h 622"/>
              <a:gd name="T18" fmla="*/ 588 w 1014"/>
              <a:gd name="T19" fmla="*/ 179 h 622"/>
              <a:gd name="T20" fmla="*/ 622 w 1014"/>
              <a:gd name="T21" fmla="*/ 156 h 622"/>
              <a:gd name="T22" fmla="*/ 640 w 1014"/>
              <a:gd name="T23" fmla="*/ 144 h 622"/>
              <a:gd name="T24" fmla="*/ 697 w 1014"/>
              <a:gd name="T25" fmla="*/ 93 h 622"/>
              <a:gd name="T26" fmla="*/ 772 w 1014"/>
              <a:gd name="T27" fmla="*/ 41 h 622"/>
              <a:gd name="T28" fmla="*/ 790 w 1014"/>
              <a:gd name="T29" fmla="*/ 23 h 622"/>
              <a:gd name="T30" fmla="*/ 859 w 1014"/>
              <a:gd name="T31" fmla="*/ 6 h 622"/>
              <a:gd name="T32" fmla="*/ 991 w 1014"/>
              <a:gd name="T33" fmla="*/ 29 h 622"/>
              <a:gd name="T34" fmla="*/ 1014 w 1014"/>
              <a:gd name="T35" fmla="*/ 52 h 6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14"/>
              <a:gd name="T55" fmla="*/ 0 h 622"/>
              <a:gd name="T56" fmla="*/ 1014 w 1014"/>
              <a:gd name="T57" fmla="*/ 622 h 6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14" h="622">
                <a:moveTo>
                  <a:pt x="0" y="622"/>
                </a:moveTo>
                <a:cubicBezTo>
                  <a:pt x="19" y="610"/>
                  <a:pt x="33" y="594"/>
                  <a:pt x="52" y="582"/>
                </a:cubicBezTo>
                <a:cubicBezTo>
                  <a:pt x="81" y="563"/>
                  <a:pt x="111" y="549"/>
                  <a:pt x="139" y="530"/>
                </a:cubicBezTo>
                <a:cubicBezTo>
                  <a:pt x="152" y="509"/>
                  <a:pt x="164" y="509"/>
                  <a:pt x="185" y="496"/>
                </a:cubicBezTo>
                <a:cubicBezTo>
                  <a:pt x="214" y="448"/>
                  <a:pt x="278" y="437"/>
                  <a:pt x="317" y="398"/>
                </a:cubicBezTo>
                <a:cubicBezTo>
                  <a:pt x="338" y="377"/>
                  <a:pt x="326" y="384"/>
                  <a:pt x="352" y="375"/>
                </a:cubicBezTo>
                <a:cubicBezTo>
                  <a:pt x="367" y="331"/>
                  <a:pt x="346" y="382"/>
                  <a:pt x="375" y="346"/>
                </a:cubicBezTo>
                <a:cubicBezTo>
                  <a:pt x="398" y="318"/>
                  <a:pt x="397" y="299"/>
                  <a:pt x="432" y="277"/>
                </a:cubicBezTo>
                <a:cubicBezTo>
                  <a:pt x="447" y="256"/>
                  <a:pt x="471" y="244"/>
                  <a:pt x="496" y="237"/>
                </a:cubicBezTo>
                <a:cubicBezTo>
                  <a:pt x="525" y="215"/>
                  <a:pt x="558" y="200"/>
                  <a:pt x="588" y="179"/>
                </a:cubicBezTo>
                <a:cubicBezTo>
                  <a:pt x="657" y="132"/>
                  <a:pt x="554" y="201"/>
                  <a:pt x="622" y="156"/>
                </a:cubicBezTo>
                <a:cubicBezTo>
                  <a:pt x="628" y="152"/>
                  <a:pt x="640" y="144"/>
                  <a:pt x="640" y="144"/>
                </a:cubicBezTo>
                <a:cubicBezTo>
                  <a:pt x="648" y="121"/>
                  <a:pt x="673" y="100"/>
                  <a:pt x="697" y="93"/>
                </a:cubicBezTo>
                <a:cubicBezTo>
                  <a:pt x="721" y="77"/>
                  <a:pt x="751" y="62"/>
                  <a:pt x="772" y="41"/>
                </a:cubicBezTo>
                <a:cubicBezTo>
                  <a:pt x="778" y="35"/>
                  <a:pt x="783" y="27"/>
                  <a:pt x="790" y="23"/>
                </a:cubicBezTo>
                <a:cubicBezTo>
                  <a:pt x="806" y="14"/>
                  <a:pt x="842" y="9"/>
                  <a:pt x="859" y="6"/>
                </a:cubicBezTo>
                <a:cubicBezTo>
                  <a:pt x="925" y="10"/>
                  <a:pt x="946" y="0"/>
                  <a:pt x="991" y="29"/>
                </a:cubicBezTo>
                <a:cubicBezTo>
                  <a:pt x="1005" y="49"/>
                  <a:pt x="997" y="43"/>
                  <a:pt x="1014" y="52"/>
                </a:cubicBezTo>
              </a:path>
            </a:pathLst>
          </a:custGeom>
          <a:noFill/>
          <a:ln w="19050">
            <a:solidFill>
              <a:schemeClr val="tx1"/>
            </a:solidFill>
            <a:round/>
            <a:headEnd/>
            <a:tailEnd/>
          </a:ln>
        </p:spPr>
        <p:txBody>
          <a:bodyPr/>
          <a:lstStyle/>
          <a:p>
            <a:endParaRPr lang="es-MX"/>
          </a:p>
        </p:txBody>
      </p:sp>
      <p:sp>
        <p:nvSpPr>
          <p:cNvPr id="31" name="Text Box 92"/>
          <p:cNvSpPr txBox="1">
            <a:spLocks noChangeArrowheads="1"/>
          </p:cNvSpPr>
          <p:nvPr/>
        </p:nvSpPr>
        <p:spPr bwMode="auto">
          <a:xfrm>
            <a:off x="5571108" y="1725279"/>
            <a:ext cx="3175000" cy="230832"/>
          </a:xfrm>
          <a:prstGeom prst="rect">
            <a:avLst/>
          </a:prstGeom>
          <a:noFill/>
          <a:ln w="9525">
            <a:noFill/>
            <a:miter lim="800000"/>
            <a:headEnd/>
            <a:tailEnd/>
          </a:ln>
        </p:spPr>
        <p:txBody>
          <a:bodyPr>
            <a:spAutoFit/>
          </a:bodyPr>
          <a:lstStyle/>
          <a:p>
            <a:pPr eaLnBrk="1" hangingPunct="1"/>
            <a:r>
              <a:rPr lang="en-US" altLang="es-MX" sz="900" b="1" dirty="0">
                <a:solidFill>
                  <a:srgbClr val="CC3300"/>
                </a:solidFill>
              </a:rPr>
              <a:t> </a:t>
            </a:r>
            <a:r>
              <a:rPr lang="en-US" altLang="es-MX" sz="900" b="1" dirty="0">
                <a:solidFill>
                  <a:srgbClr val="000066"/>
                </a:solidFill>
              </a:rPr>
              <a:t>El </a:t>
            </a:r>
            <a:r>
              <a:rPr lang="en-US" altLang="es-MX" sz="900" b="1" dirty="0" err="1">
                <a:solidFill>
                  <a:srgbClr val="000066"/>
                </a:solidFill>
              </a:rPr>
              <a:t>tipo</a:t>
            </a:r>
            <a:r>
              <a:rPr lang="en-US" altLang="es-MX" sz="900" b="1" dirty="0">
                <a:solidFill>
                  <a:srgbClr val="000066"/>
                </a:solidFill>
              </a:rPr>
              <a:t> de combustible cambia de </a:t>
            </a:r>
            <a:r>
              <a:rPr lang="en-US" altLang="es-MX" sz="900" b="1" dirty="0" err="1">
                <a:solidFill>
                  <a:srgbClr val="000066"/>
                </a:solidFill>
              </a:rPr>
              <a:t>pasto</a:t>
            </a:r>
            <a:r>
              <a:rPr lang="en-US" altLang="es-MX" sz="900" b="1" dirty="0">
                <a:solidFill>
                  <a:srgbClr val="000066"/>
                </a:solidFill>
              </a:rPr>
              <a:t> a </a:t>
            </a:r>
            <a:r>
              <a:rPr lang="en-US" altLang="es-MX" sz="900" b="1" dirty="0" err="1">
                <a:solidFill>
                  <a:srgbClr val="000066"/>
                </a:solidFill>
              </a:rPr>
              <a:t>hojarasca</a:t>
            </a:r>
            <a:endParaRPr lang="en-US" altLang="es-MX" sz="900" b="1" u="sng" dirty="0">
              <a:solidFill>
                <a:srgbClr val="000066"/>
              </a:solidFill>
            </a:endParaRPr>
          </a:p>
        </p:txBody>
      </p:sp>
      <p:sp>
        <p:nvSpPr>
          <p:cNvPr id="34" name="CuadroTexto 33"/>
          <p:cNvSpPr txBox="1"/>
          <p:nvPr/>
        </p:nvSpPr>
        <p:spPr>
          <a:xfrm rot="19973346">
            <a:off x="7533610" y="1095479"/>
            <a:ext cx="926857" cy="369332"/>
          </a:xfrm>
          <a:prstGeom prst="rect">
            <a:avLst/>
          </a:prstGeom>
          <a:noFill/>
        </p:spPr>
        <p:txBody>
          <a:bodyPr wrap="none" rtlCol="0">
            <a:spAutoFit/>
          </a:bodyPr>
          <a:lstStyle/>
          <a:p>
            <a:r>
              <a:rPr lang="es-MX" sz="1800" b="1" dirty="0">
                <a:solidFill>
                  <a:schemeClr val="accent2"/>
                </a:solidFill>
                <a:latin typeface="Mistral" panose="03090702030407020403" pitchFamily="66" charset="0"/>
              </a:rPr>
              <a:t>Hojarasca</a:t>
            </a:r>
          </a:p>
        </p:txBody>
      </p:sp>
      <p:sp>
        <p:nvSpPr>
          <p:cNvPr id="35" name="Text Box 93"/>
          <p:cNvSpPr txBox="1">
            <a:spLocks noChangeArrowheads="1"/>
          </p:cNvSpPr>
          <p:nvPr/>
        </p:nvSpPr>
        <p:spPr bwMode="auto">
          <a:xfrm>
            <a:off x="6728393" y="2422088"/>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38" name="Text Box 94"/>
          <p:cNvSpPr txBox="1">
            <a:spLocks noChangeArrowheads="1"/>
          </p:cNvSpPr>
          <p:nvPr/>
        </p:nvSpPr>
        <p:spPr bwMode="auto">
          <a:xfrm>
            <a:off x="7024464" y="2017034"/>
            <a:ext cx="268288"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47" name="Text Box 96"/>
          <p:cNvSpPr txBox="1">
            <a:spLocks noChangeArrowheads="1"/>
          </p:cNvSpPr>
          <p:nvPr/>
        </p:nvSpPr>
        <p:spPr bwMode="auto">
          <a:xfrm>
            <a:off x="5800782" y="3563117"/>
            <a:ext cx="436338" cy="261610"/>
          </a:xfrm>
          <a:prstGeom prst="rect">
            <a:avLst/>
          </a:prstGeom>
          <a:noFill/>
          <a:ln w="9525">
            <a:noFill/>
            <a:miter lim="800000"/>
            <a:headEnd/>
            <a:tailEnd/>
          </a:ln>
        </p:spPr>
        <p:txBody>
          <a:bodyPr wrap="none">
            <a:spAutoFit/>
          </a:bodyPr>
          <a:lstStyle/>
          <a:p>
            <a:pPr eaLnBrk="1" hangingPunct="1"/>
            <a:r>
              <a:rPr lang="en-US" altLang="es-MX" sz="1100" b="1" dirty="0">
                <a:solidFill>
                  <a:srgbClr val="000066"/>
                </a:solidFill>
              </a:rPr>
              <a:t>14X</a:t>
            </a:r>
          </a:p>
        </p:txBody>
      </p:sp>
      <p:sp>
        <p:nvSpPr>
          <p:cNvPr id="51" name="Text Box 98"/>
          <p:cNvSpPr txBox="1">
            <a:spLocks noChangeArrowheads="1"/>
          </p:cNvSpPr>
          <p:nvPr/>
        </p:nvSpPr>
        <p:spPr bwMode="auto">
          <a:xfrm>
            <a:off x="4886472" y="4038610"/>
            <a:ext cx="1390650" cy="286232"/>
          </a:xfrm>
          <a:prstGeom prst="rect">
            <a:avLst/>
          </a:prstGeom>
          <a:noFill/>
          <a:ln w="9525">
            <a:noFill/>
            <a:miter lim="800000"/>
            <a:headEnd/>
            <a:tailEnd/>
          </a:ln>
        </p:spPr>
        <p:txBody>
          <a:bodyPr wrap="square">
            <a:spAutoFit/>
          </a:bodyPr>
          <a:lstStyle/>
          <a:p>
            <a:pPr eaLnBrk="1" hangingPunct="1">
              <a:lnSpc>
                <a:spcPct val="140000"/>
              </a:lnSpc>
            </a:pPr>
            <a:r>
              <a:rPr lang="en-US" altLang="es-MX" sz="900" b="1" dirty="0">
                <a:solidFill>
                  <a:srgbClr val="000066"/>
                </a:solidFill>
              </a:rPr>
              <a:t>½ </a:t>
            </a:r>
            <a:r>
              <a:rPr lang="en-US" altLang="es-MX" sz="900" b="1" dirty="0" err="1">
                <a:solidFill>
                  <a:srgbClr val="000066"/>
                </a:solidFill>
              </a:rPr>
              <a:t>ladera</a:t>
            </a:r>
            <a:r>
              <a:rPr lang="en-US" altLang="es-MX" sz="900" b="1" dirty="0">
                <a:solidFill>
                  <a:srgbClr val="000066"/>
                </a:solidFill>
              </a:rPr>
              <a:t> </a:t>
            </a:r>
            <a:r>
              <a:rPr lang="en-US" altLang="es-MX" sz="900" b="1" dirty="0" err="1">
                <a:solidFill>
                  <a:srgbClr val="000066"/>
                </a:solidFill>
              </a:rPr>
              <a:t>en</a:t>
            </a:r>
            <a:r>
              <a:rPr lang="en-US" altLang="es-MX" sz="900" b="1" dirty="0">
                <a:solidFill>
                  <a:srgbClr val="000066"/>
                </a:solidFill>
              </a:rPr>
              <a:t> 20 min</a:t>
            </a:r>
          </a:p>
        </p:txBody>
      </p:sp>
      <p:sp>
        <p:nvSpPr>
          <p:cNvPr id="52" name="Text Box 99"/>
          <p:cNvSpPr txBox="1">
            <a:spLocks noChangeArrowheads="1"/>
          </p:cNvSpPr>
          <p:nvPr/>
        </p:nvSpPr>
        <p:spPr bwMode="auto">
          <a:xfrm>
            <a:off x="7806844" y="4089805"/>
            <a:ext cx="119455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½ </a:t>
            </a:r>
            <a:r>
              <a:rPr lang="en-US" altLang="es-MX" sz="900" b="1" dirty="0" err="1">
                <a:solidFill>
                  <a:srgbClr val="000066"/>
                </a:solidFill>
              </a:rPr>
              <a:t>ladera</a:t>
            </a:r>
            <a:r>
              <a:rPr lang="en-US" altLang="es-MX" sz="900" b="1" dirty="0">
                <a:solidFill>
                  <a:srgbClr val="000066"/>
                </a:solidFill>
              </a:rPr>
              <a:t> </a:t>
            </a:r>
            <a:r>
              <a:rPr lang="en-US" altLang="es-MX" sz="900" b="1" dirty="0" err="1">
                <a:solidFill>
                  <a:srgbClr val="000066"/>
                </a:solidFill>
              </a:rPr>
              <a:t>en</a:t>
            </a:r>
            <a:r>
              <a:rPr lang="en-US" altLang="es-MX" sz="900" b="1" dirty="0">
                <a:solidFill>
                  <a:srgbClr val="000066"/>
                </a:solidFill>
              </a:rPr>
              <a:t> 4+ </a:t>
            </a:r>
            <a:r>
              <a:rPr lang="en-US" altLang="es-MX" sz="900" b="1" dirty="0" err="1">
                <a:solidFill>
                  <a:srgbClr val="000066"/>
                </a:solidFill>
              </a:rPr>
              <a:t>hrs</a:t>
            </a:r>
            <a:endParaRPr lang="en-US" altLang="es-MX" sz="900" b="1" dirty="0">
              <a:solidFill>
                <a:srgbClr val="000066"/>
              </a:solidFill>
            </a:endParaRPr>
          </a:p>
        </p:txBody>
      </p:sp>
      <p:sp>
        <p:nvSpPr>
          <p:cNvPr id="53" name="AutoShape 163"/>
          <p:cNvSpPr>
            <a:spLocks noChangeArrowheads="1"/>
          </p:cNvSpPr>
          <p:nvPr/>
        </p:nvSpPr>
        <p:spPr bwMode="auto">
          <a:xfrm>
            <a:off x="1458452" y="6105892"/>
            <a:ext cx="5119688" cy="533400"/>
          </a:xfrm>
          <a:prstGeom prst="wedgeRectCallout">
            <a:avLst>
              <a:gd name="adj1" fmla="val 74050"/>
              <a:gd name="adj2" fmla="val -391530"/>
            </a:avLst>
          </a:prstGeom>
          <a:solidFill>
            <a:srgbClr val="CC6600"/>
          </a:solidFill>
          <a:ln w="9525">
            <a:solidFill>
              <a:schemeClr val="tx1"/>
            </a:solidFill>
            <a:miter lim="800000"/>
            <a:headEnd/>
            <a:tailEnd/>
          </a:ln>
        </p:spPr>
        <p:txBody>
          <a:bodyPr/>
          <a:lstStyle/>
          <a:p>
            <a:r>
              <a:rPr lang="es-MX" altLang="es-MX" sz="1400" dirty="0">
                <a:solidFill>
                  <a:srgbClr val="FFFF00"/>
                </a:solidFill>
              </a:rPr>
              <a:t>Si el fuego se mueve </a:t>
            </a:r>
            <a:r>
              <a:rPr lang="es-MX" altLang="es-MX" sz="1400" dirty="0" err="1">
                <a:solidFill>
                  <a:srgbClr val="FFFF00"/>
                </a:solidFill>
              </a:rPr>
              <a:t>14x</a:t>
            </a:r>
            <a:r>
              <a:rPr lang="es-MX" altLang="es-MX" sz="1400" dirty="0">
                <a:solidFill>
                  <a:srgbClr val="FFFF00"/>
                </a:solidFill>
              </a:rPr>
              <a:t> más lento, se tardará 14x más para recorrer la misma distancia. 14x (20 min) = 4+ </a:t>
            </a:r>
            <a:r>
              <a:rPr lang="es-MX" altLang="es-MX" sz="1400" dirty="0" err="1">
                <a:solidFill>
                  <a:srgbClr val="FFFF00"/>
                </a:solidFill>
              </a:rPr>
              <a:t>hrs</a:t>
            </a:r>
            <a:r>
              <a:rPr lang="es-MX" altLang="es-MX" sz="1400" dirty="0">
                <a:solidFill>
                  <a:srgbClr val="FFFF00"/>
                </a:solidFill>
              </a:rPr>
              <a:t>.</a:t>
            </a:r>
            <a:endParaRPr lang="en-US" altLang="es-MX" sz="1400" dirty="0">
              <a:solidFill>
                <a:srgbClr val="FFFF00"/>
              </a:solidFill>
            </a:endParaRPr>
          </a:p>
        </p:txBody>
      </p:sp>
      <p:sp>
        <p:nvSpPr>
          <p:cNvPr id="54" name="Text Box 95"/>
          <p:cNvSpPr txBox="1">
            <a:spLocks noChangeArrowheads="1"/>
          </p:cNvSpPr>
          <p:nvPr/>
        </p:nvSpPr>
        <p:spPr bwMode="auto">
          <a:xfrm>
            <a:off x="6408779" y="3377384"/>
            <a:ext cx="357790" cy="261610"/>
          </a:xfrm>
          <a:prstGeom prst="rect">
            <a:avLst/>
          </a:prstGeom>
          <a:noFill/>
          <a:ln w="9525">
            <a:noFill/>
            <a:miter lim="800000"/>
            <a:headEnd/>
            <a:tailEnd/>
          </a:ln>
        </p:spPr>
        <p:txBody>
          <a:bodyPr wrap="none">
            <a:spAutoFit/>
          </a:bodyPr>
          <a:lstStyle/>
          <a:p>
            <a:pPr eaLnBrk="1" hangingPunct="1"/>
            <a:r>
              <a:rPr lang="en-US" altLang="es-MX" sz="1100" b="1" dirty="0">
                <a:solidFill>
                  <a:srgbClr val="000066"/>
                </a:solidFill>
              </a:rPr>
              <a:t>1X</a:t>
            </a:r>
          </a:p>
        </p:txBody>
      </p:sp>
      <p:sp>
        <p:nvSpPr>
          <p:cNvPr id="55" name="Freeform 90"/>
          <p:cNvSpPr>
            <a:spLocks/>
          </p:cNvSpPr>
          <p:nvPr/>
        </p:nvSpPr>
        <p:spPr bwMode="auto">
          <a:xfrm>
            <a:off x="5126039" y="1369091"/>
            <a:ext cx="284209" cy="202860"/>
          </a:xfrm>
          <a:custGeom>
            <a:avLst/>
            <a:gdLst>
              <a:gd name="T0" fmla="*/ 0 w 207"/>
              <a:gd name="T1" fmla="*/ 172 h 172"/>
              <a:gd name="T2" fmla="*/ 29 w 207"/>
              <a:gd name="T3" fmla="*/ 103 h 172"/>
              <a:gd name="T4" fmla="*/ 35 w 207"/>
              <a:gd name="T5" fmla="*/ 126 h 172"/>
              <a:gd name="T6" fmla="*/ 41 w 207"/>
              <a:gd name="T7" fmla="*/ 109 h 172"/>
              <a:gd name="T8" fmla="*/ 58 w 207"/>
              <a:gd name="T9" fmla="*/ 75 h 172"/>
              <a:gd name="T10" fmla="*/ 81 w 207"/>
              <a:gd name="T11" fmla="*/ 80 h 172"/>
              <a:gd name="T12" fmla="*/ 98 w 207"/>
              <a:gd name="T13" fmla="*/ 75 h 172"/>
              <a:gd name="T14" fmla="*/ 110 w 207"/>
              <a:gd name="T15" fmla="*/ 75 h 172"/>
              <a:gd name="T16" fmla="*/ 127 w 207"/>
              <a:gd name="T17" fmla="*/ 63 h 172"/>
              <a:gd name="T18" fmla="*/ 139 w 207"/>
              <a:gd name="T19" fmla="*/ 63 h 172"/>
              <a:gd name="T20" fmla="*/ 156 w 207"/>
              <a:gd name="T21" fmla="*/ 51 h 172"/>
              <a:gd name="T22" fmla="*/ 173 w 207"/>
              <a:gd name="T23" fmla="*/ 0 h 172"/>
              <a:gd name="T24" fmla="*/ 179 w 207"/>
              <a:gd name="T25" fmla="*/ 86 h 1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7"/>
              <a:gd name="T40" fmla="*/ 0 h 172"/>
              <a:gd name="T41" fmla="*/ 207 w 207"/>
              <a:gd name="T42" fmla="*/ 172 h 1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7" h="172">
                <a:moveTo>
                  <a:pt x="0" y="172"/>
                </a:moveTo>
                <a:cubicBezTo>
                  <a:pt x="15" y="150"/>
                  <a:pt x="21" y="128"/>
                  <a:pt x="29" y="103"/>
                </a:cubicBezTo>
                <a:cubicBezTo>
                  <a:pt x="31" y="111"/>
                  <a:pt x="28" y="122"/>
                  <a:pt x="35" y="126"/>
                </a:cubicBezTo>
                <a:cubicBezTo>
                  <a:pt x="40" y="129"/>
                  <a:pt x="38" y="114"/>
                  <a:pt x="41" y="109"/>
                </a:cubicBezTo>
                <a:cubicBezTo>
                  <a:pt x="63" y="65"/>
                  <a:pt x="43" y="118"/>
                  <a:pt x="58" y="75"/>
                </a:cubicBezTo>
                <a:cubicBezTo>
                  <a:pt x="70" y="153"/>
                  <a:pt x="56" y="100"/>
                  <a:pt x="81" y="80"/>
                </a:cubicBezTo>
                <a:cubicBezTo>
                  <a:pt x="86" y="76"/>
                  <a:pt x="92" y="77"/>
                  <a:pt x="98" y="75"/>
                </a:cubicBezTo>
                <a:cubicBezTo>
                  <a:pt x="109" y="106"/>
                  <a:pt x="99" y="89"/>
                  <a:pt x="110" y="75"/>
                </a:cubicBezTo>
                <a:cubicBezTo>
                  <a:pt x="114" y="70"/>
                  <a:pt x="121" y="67"/>
                  <a:pt x="127" y="63"/>
                </a:cubicBezTo>
                <a:cubicBezTo>
                  <a:pt x="142" y="21"/>
                  <a:pt x="124" y="60"/>
                  <a:pt x="139" y="63"/>
                </a:cubicBezTo>
                <a:cubicBezTo>
                  <a:pt x="146" y="64"/>
                  <a:pt x="150" y="55"/>
                  <a:pt x="156" y="51"/>
                </a:cubicBezTo>
                <a:cubicBezTo>
                  <a:pt x="162" y="34"/>
                  <a:pt x="167" y="17"/>
                  <a:pt x="173" y="0"/>
                </a:cubicBezTo>
                <a:cubicBezTo>
                  <a:pt x="178" y="20"/>
                  <a:pt x="207" y="86"/>
                  <a:pt x="179" y="86"/>
                </a:cubicBezTo>
              </a:path>
            </a:pathLst>
          </a:custGeom>
          <a:solidFill>
            <a:srgbClr val="000066"/>
          </a:solidFill>
          <a:ln w="19050">
            <a:solidFill>
              <a:srgbClr val="000066"/>
            </a:solidFill>
            <a:round/>
            <a:headEnd/>
            <a:tailEnd/>
          </a:ln>
        </p:spPr>
        <p:txBody>
          <a:bodyPr/>
          <a:lstStyle/>
          <a:p>
            <a:endParaRPr lang="es-MX"/>
          </a:p>
        </p:txBody>
      </p:sp>
      <p:sp>
        <p:nvSpPr>
          <p:cNvPr id="56" name="CuadroTexto 55"/>
          <p:cNvSpPr txBox="1"/>
          <p:nvPr/>
        </p:nvSpPr>
        <p:spPr>
          <a:xfrm rot="19973346">
            <a:off x="5347081" y="929803"/>
            <a:ext cx="588623" cy="369332"/>
          </a:xfrm>
          <a:prstGeom prst="rect">
            <a:avLst/>
          </a:prstGeom>
          <a:noFill/>
        </p:spPr>
        <p:txBody>
          <a:bodyPr wrap="none" rtlCol="0">
            <a:spAutoFit/>
          </a:bodyPr>
          <a:lstStyle/>
          <a:p>
            <a:r>
              <a:rPr lang="es-MX" sz="1800" b="1" dirty="0">
                <a:solidFill>
                  <a:schemeClr val="accent2"/>
                </a:solidFill>
                <a:latin typeface="Mistral" panose="03090702030407020403" pitchFamily="66" charset="0"/>
              </a:rPr>
              <a:t>Pasto</a:t>
            </a:r>
          </a:p>
        </p:txBody>
      </p:sp>
      <p:sp>
        <p:nvSpPr>
          <p:cNvPr id="58" name="Freeform 103"/>
          <p:cNvSpPr>
            <a:spLocks/>
          </p:cNvSpPr>
          <p:nvPr/>
        </p:nvSpPr>
        <p:spPr bwMode="auto">
          <a:xfrm>
            <a:off x="7285034" y="800029"/>
            <a:ext cx="799911" cy="657737"/>
          </a:xfrm>
          <a:custGeom>
            <a:avLst/>
            <a:gdLst>
              <a:gd name="T0" fmla="*/ 0 w 732"/>
              <a:gd name="T1" fmla="*/ 602 h 602"/>
              <a:gd name="T2" fmla="*/ 29 w 732"/>
              <a:gd name="T3" fmla="*/ 533 h 602"/>
              <a:gd name="T4" fmla="*/ 58 w 732"/>
              <a:gd name="T5" fmla="*/ 325 h 602"/>
              <a:gd name="T6" fmla="*/ 104 w 732"/>
              <a:gd name="T7" fmla="*/ 486 h 602"/>
              <a:gd name="T8" fmla="*/ 138 w 732"/>
              <a:gd name="T9" fmla="*/ 400 h 602"/>
              <a:gd name="T10" fmla="*/ 150 w 732"/>
              <a:gd name="T11" fmla="*/ 366 h 602"/>
              <a:gd name="T12" fmla="*/ 167 w 732"/>
              <a:gd name="T13" fmla="*/ 423 h 602"/>
              <a:gd name="T14" fmla="*/ 190 w 732"/>
              <a:gd name="T15" fmla="*/ 366 h 602"/>
              <a:gd name="T16" fmla="*/ 202 w 732"/>
              <a:gd name="T17" fmla="*/ 383 h 602"/>
              <a:gd name="T18" fmla="*/ 213 w 732"/>
              <a:gd name="T19" fmla="*/ 366 h 602"/>
              <a:gd name="T20" fmla="*/ 236 w 732"/>
              <a:gd name="T21" fmla="*/ 314 h 602"/>
              <a:gd name="T22" fmla="*/ 254 w 732"/>
              <a:gd name="T23" fmla="*/ 245 h 602"/>
              <a:gd name="T24" fmla="*/ 277 w 732"/>
              <a:gd name="T25" fmla="*/ 325 h 602"/>
              <a:gd name="T26" fmla="*/ 294 w 732"/>
              <a:gd name="T27" fmla="*/ 273 h 602"/>
              <a:gd name="T28" fmla="*/ 317 w 732"/>
              <a:gd name="T29" fmla="*/ 291 h 602"/>
              <a:gd name="T30" fmla="*/ 346 w 732"/>
              <a:gd name="T31" fmla="*/ 135 h 602"/>
              <a:gd name="T32" fmla="*/ 369 w 732"/>
              <a:gd name="T33" fmla="*/ 262 h 602"/>
              <a:gd name="T34" fmla="*/ 386 w 732"/>
              <a:gd name="T35" fmla="*/ 198 h 602"/>
              <a:gd name="T36" fmla="*/ 403 w 732"/>
              <a:gd name="T37" fmla="*/ 216 h 602"/>
              <a:gd name="T38" fmla="*/ 409 w 732"/>
              <a:gd name="T39" fmla="*/ 233 h 602"/>
              <a:gd name="T40" fmla="*/ 415 w 732"/>
              <a:gd name="T41" fmla="*/ 216 h 602"/>
              <a:gd name="T42" fmla="*/ 421 w 732"/>
              <a:gd name="T43" fmla="*/ 193 h 602"/>
              <a:gd name="T44" fmla="*/ 438 w 732"/>
              <a:gd name="T45" fmla="*/ 193 h 602"/>
              <a:gd name="T46" fmla="*/ 478 w 732"/>
              <a:gd name="T47" fmla="*/ 83 h 602"/>
              <a:gd name="T48" fmla="*/ 501 w 732"/>
              <a:gd name="T49" fmla="*/ 135 h 602"/>
              <a:gd name="T50" fmla="*/ 513 w 732"/>
              <a:gd name="T51" fmla="*/ 170 h 602"/>
              <a:gd name="T52" fmla="*/ 542 w 732"/>
              <a:gd name="T53" fmla="*/ 72 h 602"/>
              <a:gd name="T54" fmla="*/ 576 w 732"/>
              <a:gd name="T55" fmla="*/ 95 h 602"/>
              <a:gd name="T56" fmla="*/ 611 w 732"/>
              <a:gd name="T57" fmla="*/ 89 h 602"/>
              <a:gd name="T58" fmla="*/ 640 w 732"/>
              <a:gd name="T59" fmla="*/ 20 h 602"/>
              <a:gd name="T60" fmla="*/ 645 w 732"/>
              <a:gd name="T61" fmla="*/ 3 h 602"/>
              <a:gd name="T62" fmla="*/ 668 w 732"/>
              <a:gd name="T63" fmla="*/ 37 h 602"/>
              <a:gd name="T64" fmla="*/ 697 w 732"/>
              <a:gd name="T65" fmla="*/ 112 h 602"/>
              <a:gd name="T66" fmla="*/ 709 w 732"/>
              <a:gd name="T67" fmla="*/ 95 h 602"/>
              <a:gd name="T68" fmla="*/ 714 w 732"/>
              <a:gd name="T69" fmla="*/ 78 h 602"/>
              <a:gd name="T70" fmla="*/ 726 w 732"/>
              <a:gd name="T71" fmla="*/ 112 h 602"/>
              <a:gd name="T72" fmla="*/ 732 w 732"/>
              <a:gd name="T73" fmla="*/ 129 h 602"/>
              <a:gd name="T74" fmla="*/ 726 w 732"/>
              <a:gd name="T75" fmla="*/ 141 h 6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32"/>
              <a:gd name="T115" fmla="*/ 0 h 602"/>
              <a:gd name="T116" fmla="*/ 732 w 732"/>
              <a:gd name="T117" fmla="*/ 602 h 60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32" h="602">
                <a:moveTo>
                  <a:pt x="0" y="602"/>
                </a:moveTo>
                <a:cubicBezTo>
                  <a:pt x="29" y="557"/>
                  <a:pt x="21" y="581"/>
                  <a:pt x="29" y="533"/>
                </a:cubicBezTo>
                <a:cubicBezTo>
                  <a:pt x="33" y="453"/>
                  <a:pt x="39" y="398"/>
                  <a:pt x="58" y="325"/>
                </a:cubicBezTo>
                <a:cubicBezTo>
                  <a:pt x="89" y="373"/>
                  <a:pt x="70" y="438"/>
                  <a:pt x="104" y="486"/>
                </a:cubicBezTo>
                <a:cubicBezTo>
                  <a:pt x="114" y="456"/>
                  <a:pt x="125" y="428"/>
                  <a:pt x="138" y="400"/>
                </a:cubicBezTo>
                <a:cubicBezTo>
                  <a:pt x="143" y="389"/>
                  <a:pt x="150" y="366"/>
                  <a:pt x="150" y="366"/>
                </a:cubicBezTo>
                <a:cubicBezTo>
                  <a:pt x="157" y="385"/>
                  <a:pt x="161" y="404"/>
                  <a:pt x="167" y="423"/>
                </a:cubicBezTo>
                <a:cubicBezTo>
                  <a:pt x="180" y="404"/>
                  <a:pt x="184" y="388"/>
                  <a:pt x="190" y="366"/>
                </a:cubicBezTo>
                <a:cubicBezTo>
                  <a:pt x="194" y="372"/>
                  <a:pt x="195" y="383"/>
                  <a:pt x="202" y="383"/>
                </a:cubicBezTo>
                <a:cubicBezTo>
                  <a:pt x="209" y="383"/>
                  <a:pt x="210" y="372"/>
                  <a:pt x="213" y="366"/>
                </a:cubicBezTo>
                <a:cubicBezTo>
                  <a:pt x="240" y="305"/>
                  <a:pt x="211" y="352"/>
                  <a:pt x="236" y="314"/>
                </a:cubicBezTo>
                <a:cubicBezTo>
                  <a:pt x="241" y="290"/>
                  <a:pt x="248" y="268"/>
                  <a:pt x="254" y="245"/>
                </a:cubicBezTo>
                <a:cubicBezTo>
                  <a:pt x="262" y="272"/>
                  <a:pt x="268" y="299"/>
                  <a:pt x="277" y="325"/>
                </a:cubicBezTo>
                <a:cubicBezTo>
                  <a:pt x="282" y="308"/>
                  <a:pt x="294" y="273"/>
                  <a:pt x="294" y="273"/>
                </a:cubicBezTo>
                <a:cubicBezTo>
                  <a:pt x="299" y="289"/>
                  <a:pt x="303" y="331"/>
                  <a:pt x="317" y="291"/>
                </a:cubicBezTo>
                <a:cubicBezTo>
                  <a:pt x="326" y="241"/>
                  <a:pt x="329" y="183"/>
                  <a:pt x="346" y="135"/>
                </a:cubicBezTo>
                <a:cubicBezTo>
                  <a:pt x="350" y="177"/>
                  <a:pt x="355" y="222"/>
                  <a:pt x="369" y="262"/>
                </a:cubicBezTo>
                <a:cubicBezTo>
                  <a:pt x="376" y="241"/>
                  <a:pt x="379" y="219"/>
                  <a:pt x="386" y="198"/>
                </a:cubicBezTo>
                <a:cubicBezTo>
                  <a:pt x="392" y="204"/>
                  <a:pt x="398" y="209"/>
                  <a:pt x="403" y="216"/>
                </a:cubicBezTo>
                <a:cubicBezTo>
                  <a:pt x="406" y="221"/>
                  <a:pt x="403" y="233"/>
                  <a:pt x="409" y="233"/>
                </a:cubicBezTo>
                <a:cubicBezTo>
                  <a:pt x="415" y="233"/>
                  <a:pt x="413" y="222"/>
                  <a:pt x="415" y="216"/>
                </a:cubicBezTo>
                <a:cubicBezTo>
                  <a:pt x="417" y="208"/>
                  <a:pt x="419" y="201"/>
                  <a:pt x="421" y="193"/>
                </a:cubicBezTo>
                <a:cubicBezTo>
                  <a:pt x="430" y="118"/>
                  <a:pt x="430" y="164"/>
                  <a:pt x="438" y="193"/>
                </a:cubicBezTo>
                <a:cubicBezTo>
                  <a:pt x="471" y="170"/>
                  <a:pt x="470" y="121"/>
                  <a:pt x="478" y="83"/>
                </a:cubicBezTo>
                <a:cubicBezTo>
                  <a:pt x="490" y="101"/>
                  <a:pt x="494" y="115"/>
                  <a:pt x="501" y="135"/>
                </a:cubicBezTo>
                <a:cubicBezTo>
                  <a:pt x="505" y="147"/>
                  <a:pt x="513" y="170"/>
                  <a:pt x="513" y="170"/>
                </a:cubicBezTo>
                <a:cubicBezTo>
                  <a:pt x="531" y="140"/>
                  <a:pt x="530" y="105"/>
                  <a:pt x="542" y="72"/>
                </a:cubicBezTo>
                <a:cubicBezTo>
                  <a:pt x="552" y="105"/>
                  <a:pt x="540" y="112"/>
                  <a:pt x="576" y="95"/>
                </a:cubicBezTo>
                <a:cubicBezTo>
                  <a:pt x="587" y="126"/>
                  <a:pt x="599" y="112"/>
                  <a:pt x="611" y="89"/>
                </a:cubicBezTo>
                <a:cubicBezTo>
                  <a:pt x="623" y="66"/>
                  <a:pt x="624" y="42"/>
                  <a:pt x="640" y="20"/>
                </a:cubicBezTo>
                <a:cubicBezTo>
                  <a:pt x="642" y="14"/>
                  <a:pt x="640" y="0"/>
                  <a:pt x="645" y="3"/>
                </a:cubicBezTo>
                <a:cubicBezTo>
                  <a:pt x="657" y="10"/>
                  <a:pt x="668" y="37"/>
                  <a:pt x="668" y="37"/>
                </a:cubicBezTo>
                <a:cubicBezTo>
                  <a:pt x="675" y="64"/>
                  <a:pt x="682" y="89"/>
                  <a:pt x="697" y="112"/>
                </a:cubicBezTo>
                <a:cubicBezTo>
                  <a:pt x="701" y="106"/>
                  <a:pt x="706" y="101"/>
                  <a:pt x="709" y="95"/>
                </a:cubicBezTo>
                <a:cubicBezTo>
                  <a:pt x="712" y="90"/>
                  <a:pt x="710" y="74"/>
                  <a:pt x="714" y="78"/>
                </a:cubicBezTo>
                <a:cubicBezTo>
                  <a:pt x="722" y="86"/>
                  <a:pt x="722" y="101"/>
                  <a:pt x="726" y="112"/>
                </a:cubicBezTo>
                <a:cubicBezTo>
                  <a:pt x="728" y="118"/>
                  <a:pt x="732" y="129"/>
                  <a:pt x="732" y="129"/>
                </a:cubicBezTo>
                <a:cubicBezTo>
                  <a:pt x="725" y="149"/>
                  <a:pt x="726" y="153"/>
                  <a:pt x="726" y="141"/>
                </a:cubicBezTo>
              </a:path>
            </a:pathLst>
          </a:custGeom>
          <a:noFill/>
          <a:ln w="19050">
            <a:solidFill>
              <a:srgbClr val="000066"/>
            </a:solidFill>
            <a:round/>
            <a:headEnd/>
            <a:tailEnd/>
          </a:ln>
        </p:spPr>
        <p:txBody>
          <a:bodyPr/>
          <a:lstStyle/>
          <a:p>
            <a:endParaRPr lang="es-MX"/>
          </a:p>
        </p:txBody>
      </p:sp>
      <p:sp>
        <p:nvSpPr>
          <p:cNvPr id="59" name="Freeform 106"/>
          <p:cNvSpPr>
            <a:spLocks/>
          </p:cNvSpPr>
          <p:nvPr/>
        </p:nvSpPr>
        <p:spPr bwMode="auto">
          <a:xfrm>
            <a:off x="7438172" y="906825"/>
            <a:ext cx="239709" cy="483599"/>
          </a:xfrm>
          <a:custGeom>
            <a:avLst/>
            <a:gdLst>
              <a:gd name="T0" fmla="*/ 0 w 299"/>
              <a:gd name="T1" fmla="*/ 2147483646 h 593"/>
              <a:gd name="T2" fmla="*/ 2147483646 w 299"/>
              <a:gd name="T3" fmla="*/ 2147483646 h 593"/>
              <a:gd name="T4" fmla="*/ 2147483646 w 299"/>
              <a:gd name="T5" fmla="*/ 2147483646 h 593"/>
              <a:gd name="T6" fmla="*/ 2147483646 w 299"/>
              <a:gd name="T7" fmla="*/ 2147483646 h 593"/>
              <a:gd name="T8" fmla="*/ 2147483646 w 299"/>
              <a:gd name="T9" fmla="*/ 2147483646 h 593"/>
              <a:gd name="T10" fmla="*/ 2147483646 w 299"/>
              <a:gd name="T11" fmla="*/ 2147483646 h 593"/>
              <a:gd name="T12" fmla="*/ 2147483646 w 299"/>
              <a:gd name="T13" fmla="*/ 2147483646 h 593"/>
              <a:gd name="T14" fmla="*/ 2147483646 w 299"/>
              <a:gd name="T15" fmla="*/ 2147483646 h 593"/>
              <a:gd name="T16" fmla="*/ 2147483646 w 299"/>
              <a:gd name="T17" fmla="*/ 2147483646 h 593"/>
              <a:gd name="T18" fmla="*/ 2147483646 w 299"/>
              <a:gd name="T19" fmla="*/ 2147483646 h 593"/>
              <a:gd name="T20" fmla="*/ 2147483646 w 299"/>
              <a:gd name="T21" fmla="*/ 2147483646 h 593"/>
              <a:gd name="T22" fmla="*/ 2147483646 w 299"/>
              <a:gd name="T23" fmla="*/ 2147483646 h 593"/>
              <a:gd name="T24" fmla="*/ 2147483646 w 299"/>
              <a:gd name="T25" fmla="*/ 2147483646 h 593"/>
              <a:gd name="T26" fmla="*/ 2147483646 w 299"/>
              <a:gd name="T27" fmla="*/ 2147483646 h 593"/>
              <a:gd name="T28" fmla="*/ 2147483646 w 299"/>
              <a:gd name="T29" fmla="*/ 2147483646 h 593"/>
              <a:gd name="T30" fmla="*/ 2147483646 w 299"/>
              <a:gd name="T31" fmla="*/ 2147483646 h 593"/>
              <a:gd name="T32" fmla="*/ 2147483646 w 299"/>
              <a:gd name="T33" fmla="*/ 2147483646 h 593"/>
              <a:gd name="T34" fmla="*/ 2147483646 w 299"/>
              <a:gd name="T35" fmla="*/ 2147483646 h 593"/>
              <a:gd name="T36" fmla="*/ 2147483646 w 299"/>
              <a:gd name="T37" fmla="*/ 2147483646 h 5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9"/>
              <a:gd name="T58" fmla="*/ 0 h 593"/>
              <a:gd name="T59" fmla="*/ 299 w 299"/>
              <a:gd name="T60" fmla="*/ 593 h 5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9" h="593">
                <a:moveTo>
                  <a:pt x="0" y="593"/>
                </a:moveTo>
                <a:cubicBezTo>
                  <a:pt x="36" y="581"/>
                  <a:pt x="37" y="560"/>
                  <a:pt x="49" y="524"/>
                </a:cubicBezTo>
                <a:cubicBezTo>
                  <a:pt x="51" y="517"/>
                  <a:pt x="56" y="503"/>
                  <a:pt x="56" y="503"/>
                </a:cubicBezTo>
                <a:cubicBezTo>
                  <a:pt x="51" y="460"/>
                  <a:pt x="45" y="432"/>
                  <a:pt x="35" y="392"/>
                </a:cubicBezTo>
                <a:cubicBezTo>
                  <a:pt x="37" y="373"/>
                  <a:pt x="38" y="354"/>
                  <a:pt x="42" y="336"/>
                </a:cubicBezTo>
                <a:cubicBezTo>
                  <a:pt x="45" y="322"/>
                  <a:pt x="56" y="295"/>
                  <a:pt x="56" y="295"/>
                </a:cubicBezTo>
                <a:cubicBezTo>
                  <a:pt x="47" y="261"/>
                  <a:pt x="39" y="248"/>
                  <a:pt x="49" y="212"/>
                </a:cubicBezTo>
                <a:cubicBezTo>
                  <a:pt x="53" y="198"/>
                  <a:pt x="63" y="170"/>
                  <a:pt x="63" y="170"/>
                </a:cubicBezTo>
                <a:cubicBezTo>
                  <a:pt x="61" y="161"/>
                  <a:pt x="56" y="152"/>
                  <a:pt x="56" y="142"/>
                </a:cubicBezTo>
                <a:cubicBezTo>
                  <a:pt x="56" y="119"/>
                  <a:pt x="59" y="96"/>
                  <a:pt x="63" y="73"/>
                </a:cubicBezTo>
                <a:cubicBezTo>
                  <a:pt x="73" y="7"/>
                  <a:pt x="169" y="20"/>
                  <a:pt x="209" y="17"/>
                </a:cubicBezTo>
                <a:cubicBezTo>
                  <a:pt x="258" y="0"/>
                  <a:pt x="284" y="13"/>
                  <a:pt x="299" y="59"/>
                </a:cubicBezTo>
                <a:cubicBezTo>
                  <a:pt x="287" y="96"/>
                  <a:pt x="259" y="127"/>
                  <a:pt x="243" y="163"/>
                </a:cubicBezTo>
                <a:cubicBezTo>
                  <a:pt x="222" y="210"/>
                  <a:pt x="220" y="250"/>
                  <a:pt x="174" y="281"/>
                </a:cubicBezTo>
                <a:cubicBezTo>
                  <a:pt x="164" y="311"/>
                  <a:pt x="154" y="340"/>
                  <a:pt x="146" y="371"/>
                </a:cubicBezTo>
                <a:cubicBezTo>
                  <a:pt x="154" y="396"/>
                  <a:pt x="174" y="444"/>
                  <a:pt x="153" y="468"/>
                </a:cubicBezTo>
                <a:cubicBezTo>
                  <a:pt x="142" y="481"/>
                  <a:pt x="125" y="487"/>
                  <a:pt x="111" y="496"/>
                </a:cubicBezTo>
                <a:cubicBezTo>
                  <a:pt x="104" y="501"/>
                  <a:pt x="91" y="510"/>
                  <a:pt x="91" y="510"/>
                </a:cubicBezTo>
                <a:cubicBezTo>
                  <a:pt x="76" y="533"/>
                  <a:pt x="69" y="538"/>
                  <a:pt x="42" y="538"/>
                </a:cubicBezTo>
              </a:path>
            </a:pathLst>
          </a:custGeom>
          <a:solidFill>
            <a:srgbClr val="000066"/>
          </a:solidFill>
          <a:ln w="19050">
            <a:solidFill>
              <a:srgbClr val="000066"/>
            </a:solidFill>
            <a:round/>
            <a:headEnd/>
            <a:tailEnd/>
          </a:ln>
        </p:spPr>
        <p:txBody>
          <a:bodyPr/>
          <a:lstStyle/>
          <a:p>
            <a:endParaRPr lang="es-MX"/>
          </a:p>
        </p:txBody>
      </p:sp>
    </p:spTree>
    <p:controls>
      <mc:AlternateContent xmlns:mc="http://schemas.openxmlformats.org/markup-compatibility/2006">
        <mc:Choice xmlns:v="urn:schemas-microsoft-com:vml" Requires="v">
          <p:control spid="1027" name="ShockwaveFlash1" r:id="rId2" imgW="1828800" imgH="1828800"/>
        </mc:Choice>
        <mc:Fallback>
          <p:control name="ShockwaveFlash1" r:id="rId2" imgW="1828800" imgH="1828800">
            <p:pic>
              <p:nvPicPr>
                <p:cNvPr id="3" name="ShockwaveFlash1"/>
                <p:cNvPicPr preferRelativeResize="0">
                  <a:picLocks noChangeArrowheads="1" noChangeShapeType="1"/>
                </p:cNvPicPr>
                <p:nvPr/>
              </p:nvPicPr>
              <p:blipFill>
                <a:blip r:embed="rId7"/>
                <a:srcRect/>
                <a:stretch>
                  <a:fillRect/>
                </a:stretch>
              </p:blipFill>
              <p:spPr bwMode="auto">
                <a:xfrm>
                  <a:off x="312738" y="931863"/>
                  <a:ext cx="3929062" cy="31432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8" grpId="0" animBg="1"/>
      <p:bldP spid="30" grpId="0" animBg="1"/>
      <p:bldP spid="31" grpId="0"/>
      <p:bldP spid="34" grpId="0"/>
      <p:bldP spid="35" grpId="0"/>
      <p:bldP spid="38" grpId="0"/>
      <p:bldP spid="47" grpId="0"/>
      <p:bldP spid="51" grpId="0"/>
      <p:bldP spid="52" grpId="0"/>
      <p:bldP spid="53" grpId="0" animBg="1"/>
      <p:bldP spid="54" grpId="0"/>
      <p:bldP spid="55" grpId="0" animBg="1"/>
      <p:bldP spid="56" grpId="0"/>
      <p:bldP spid="58" grpId="0" animBg="1"/>
      <p:bldP spid="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D604E12C-6F55-4AE8-943A-B41A974C13F4}" type="slidenum">
              <a:rPr lang="en-US" altLang="es-MX" sz="1400"/>
              <a:pPr algn="r"/>
              <a:t>97</a:t>
            </a:fld>
            <a:r>
              <a:rPr lang="en-US" altLang="es-MX" sz="1400"/>
              <a:t>-S290-EP</a:t>
            </a:r>
          </a:p>
        </p:txBody>
      </p:sp>
      <p:pic>
        <p:nvPicPr>
          <p:cNvPr id="34819"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34821" name="Rectangle 3"/>
          <p:cNvSpPr>
            <a:spLocks noChangeArrowheads="1"/>
          </p:cNvSpPr>
          <p:nvPr/>
        </p:nvSpPr>
        <p:spPr bwMode="auto">
          <a:xfrm>
            <a:off x="790575" y="234950"/>
            <a:ext cx="7820025" cy="603250"/>
          </a:xfrm>
          <a:prstGeom prst="rect">
            <a:avLst/>
          </a:prstGeom>
          <a:noFill/>
          <a:ln w="9525">
            <a:noFill/>
            <a:miter lim="800000"/>
            <a:headEnd/>
            <a:tailEnd/>
          </a:ln>
        </p:spPr>
        <p:txBody>
          <a:bodyPr anchor="ctr"/>
          <a:lstStyle/>
          <a:p>
            <a:pPr algn="ctr" eaLnBrk="1" hangingPunct="1"/>
            <a:r>
              <a:rPr lang="es-MX" altLang="es-MX" sz="3600" b="1"/>
              <a:t>Tabla del índice VP</a:t>
            </a:r>
          </a:p>
        </p:txBody>
      </p:sp>
      <p:sp>
        <p:nvSpPr>
          <p:cNvPr id="34826" name="Text Box 157"/>
          <p:cNvSpPr txBox="1">
            <a:spLocks noChangeArrowheads="1"/>
          </p:cNvSpPr>
          <p:nvPr/>
        </p:nvSpPr>
        <p:spPr bwMode="auto">
          <a:xfrm>
            <a:off x="127001" y="1370013"/>
            <a:ext cx="2124075" cy="1754326"/>
          </a:xfrm>
          <a:prstGeom prst="rect">
            <a:avLst/>
          </a:prstGeom>
          <a:noFill/>
          <a:ln w="9525">
            <a:noFill/>
            <a:miter lim="800000"/>
            <a:headEnd/>
            <a:tailEnd/>
          </a:ln>
        </p:spPr>
        <p:txBody>
          <a:bodyPr>
            <a:spAutoFit/>
          </a:bodyPr>
          <a:lstStyle/>
          <a:p>
            <a:pPr eaLnBrk="1" hangingPunct="1"/>
            <a:r>
              <a:rPr lang="es-MX" altLang="es-MX" sz="1800" dirty="0"/>
              <a:t>Los casos remarcados en amarillo</a:t>
            </a:r>
          </a:p>
          <a:p>
            <a:pPr eaLnBrk="1" hangingPunct="1"/>
            <a:r>
              <a:rPr lang="es-MX" altLang="es-MX" sz="1800" dirty="0"/>
              <a:t>en los que la VP  será mayor en el combustible pasto</a:t>
            </a:r>
            <a:endParaRPr lang="en-US" altLang="es-MX" sz="1800" dirty="0"/>
          </a:p>
        </p:txBody>
      </p:sp>
      <p:sp>
        <p:nvSpPr>
          <p:cNvPr id="34827" name="Text Box 158"/>
          <p:cNvSpPr txBox="1">
            <a:spLocks noChangeArrowheads="1"/>
          </p:cNvSpPr>
          <p:nvPr/>
        </p:nvSpPr>
        <p:spPr bwMode="auto">
          <a:xfrm>
            <a:off x="127002" y="3617189"/>
            <a:ext cx="2015598" cy="2031325"/>
          </a:xfrm>
          <a:prstGeom prst="rect">
            <a:avLst/>
          </a:prstGeom>
          <a:noFill/>
          <a:ln w="9525">
            <a:noFill/>
            <a:miter lim="800000"/>
            <a:headEnd/>
            <a:tailEnd/>
          </a:ln>
        </p:spPr>
        <p:txBody>
          <a:bodyPr wrap="square">
            <a:spAutoFit/>
          </a:bodyPr>
          <a:lstStyle/>
          <a:p>
            <a:pPr eaLnBrk="1" hangingPunct="1"/>
            <a:r>
              <a:rPr lang="es-MX" altLang="es-MX" sz="1800" dirty="0"/>
              <a:t>Las marcas en rojo: Incrementos en  índice VP de 60x y mayores  han sido asociados con fatalidades</a:t>
            </a:r>
            <a:endParaRPr lang="en-US" altLang="es-MX" sz="2000" dirty="0"/>
          </a:p>
        </p:txBody>
      </p:sp>
      <p:sp>
        <p:nvSpPr>
          <p:cNvPr id="34835" name="Slide Number Placeholder 5"/>
          <p:cNvSpPr txBox="1">
            <a:spLocks noGrp="1"/>
          </p:cNvSpPr>
          <p:nvPr/>
        </p:nvSpPr>
        <p:spPr bwMode="auto">
          <a:xfrm>
            <a:off x="7924800" y="6629400"/>
            <a:ext cx="1244600" cy="536575"/>
          </a:xfrm>
          <a:prstGeom prst="rect">
            <a:avLst/>
          </a:prstGeom>
          <a:noFill/>
          <a:ln w="9525">
            <a:noFill/>
            <a:miter lim="800000"/>
            <a:headEnd/>
            <a:tailEnd/>
          </a:ln>
        </p:spPr>
        <p:txBody>
          <a:bodyPr/>
          <a:lstStyle/>
          <a:p>
            <a:pPr algn="r"/>
            <a:r>
              <a:rPr lang="en-US" altLang="es-MX" sz="1000"/>
              <a:t>12-</a:t>
            </a:r>
            <a:fld id="{C58D4F4E-FADD-4B46-8921-CD225DA42A7B}" type="slidenum">
              <a:rPr lang="en-US" altLang="es-MX" sz="1000"/>
              <a:pPr algn="r"/>
              <a:t>97</a:t>
            </a:fld>
            <a:r>
              <a:rPr lang="en-US" altLang="es-MX" sz="1000"/>
              <a:t>-S290-EP</a:t>
            </a:r>
          </a:p>
        </p:txBody>
      </p:sp>
      <p:pic>
        <p:nvPicPr>
          <p:cNvPr id="12" name="Imagen 11">
            <a:extLst>
              <a:ext uri="{FF2B5EF4-FFF2-40B4-BE49-F238E27FC236}">
                <a16:creationId xmlns:a16="http://schemas.microsoft.com/office/drawing/2014/main" id="{DD6ABF21-4FAB-4616-A54B-AB1A100C7055}"/>
              </a:ext>
            </a:extLst>
          </p:cNvPr>
          <p:cNvPicPr>
            <a:picLocks noChangeAspect="1"/>
          </p:cNvPicPr>
          <p:nvPr/>
        </p:nvPicPr>
        <p:blipFill>
          <a:blip r:embed="rId4"/>
          <a:stretch>
            <a:fillRect/>
          </a:stretch>
        </p:blipFill>
        <p:spPr>
          <a:xfrm>
            <a:off x="2142599" y="1224798"/>
            <a:ext cx="6781800" cy="4858197"/>
          </a:xfrm>
          <a:prstGeom prst="rect">
            <a:avLst/>
          </a:prstGeom>
        </p:spPr>
      </p:pic>
      <p:sp>
        <p:nvSpPr>
          <p:cNvPr id="185" name="Oval 11"/>
          <p:cNvSpPr>
            <a:spLocks noChangeArrowheads="1"/>
          </p:cNvSpPr>
          <p:nvPr/>
        </p:nvSpPr>
        <p:spPr bwMode="auto">
          <a:xfrm>
            <a:off x="5410204" y="2001248"/>
            <a:ext cx="533400" cy="304800"/>
          </a:xfrm>
          <a:prstGeom prst="ellipse">
            <a:avLst/>
          </a:prstGeom>
          <a:noFill/>
          <a:ln w="38100">
            <a:solidFill>
              <a:srgbClr val="FF9933"/>
            </a:solidFill>
            <a:round/>
            <a:headEnd/>
            <a:tailEnd/>
          </a:ln>
        </p:spPr>
        <p:txBody>
          <a:bodyPr wrap="none" anchor="ctr"/>
          <a:lstStyle/>
          <a:p>
            <a:endParaRPr lang="es-MX" altLang="es-MX"/>
          </a:p>
        </p:txBody>
      </p:sp>
      <p:sp>
        <p:nvSpPr>
          <p:cNvPr id="186" name="Oval 10"/>
          <p:cNvSpPr>
            <a:spLocks noChangeArrowheads="1"/>
          </p:cNvSpPr>
          <p:nvPr/>
        </p:nvSpPr>
        <p:spPr bwMode="auto">
          <a:xfrm>
            <a:off x="5213181" y="1415711"/>
            <a:ext cx="870784" cy="593973"/>
          </a:xfrm>
          <a:prstGeom prst="ellipse">
            <a:avLst/>
          </a:prstGeom>
          <a:noFill/>
          <a:ln w="38100">
            <a:solidFill>
              <a:srgbClr val="FF9900"/>
            </a:solidFill>
            <a:round/>
            <a:headEnd/>
            <a:tailEnd/>
          </a:ln>
        </p:spPr>
        <p:txBody>
          <a:bodyPr wrap="none" anchor="ctr"/>
          <a:lstStyle/>
          <a:p>
            <a:endParaRPr lang="es-MX" altLang="es-MX"/>
          </a:p>
        </p:txBody>
      </p:sp>
      <p:sp>
        <p:nvSpPr>
          <p:cNvPr id="187" name="Oval 9"/>
          <p:cNvSpPr>
            <a:spLocks noChangeArrowheads="1"/>
          </p:cNvSpPr>
          <p:nvPr/>
        </p:nvSpPr>
        <p:spPr bwMode="auto">
          <a:xfrm>
            <a:off x="2482956" y="1929504"/>
            <a:ext cx="457200" cy="328864"/>
          </a:xfrm>
          <a:prstGeom prst="ellipse">
            <a:avLst/>
          </a:prstGeom>
          <a:noFill/>
          <a:ln w="38100">
            <a:solidFill>
              <a:srgbClr val="FF9933"/>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CC6E0"/>
        </a:solidFill>
        <a:effectLst/>
      </p:bgPr>
    </p:bg>
    <p:spTree>
      <p:nvGrpSpPr>
        <p:cNvPr id="1" name=""/>
        <p:cNvGrpSpPr/>
        <p:nvPr/>
      </p:nvGrpSpPr>
      <p:grpSpPr>
        <a:xfrm>
          <a:off x="0" y="0"/>
          <a:ext cx="0" cy="0"/>
          <a:chOff x="0" y="0"/>
          <a:chExt cx="0" cy="0"/>
        </a:xfrm>
      </p:grpSpPr>
      <p:pic>
        <p:nvPicPr>
          <p:cNvPr id="36866" name="Picture 2" descr="bluegreen swirly"/>
          <p:cNvPicPr>
            <a:picLocks noChangeAspect="1" noChangeArrowheads="1"/>
          </p:cNvPicPr>
          <p:nvPr/>
        </p:nvPicPr>
        <p:blipFill>
          <a:blip r:embed="rId5" cstate="print"/>
          <a:srcRect/>
          <a:stretch>
            <a:fillRect/>
          </a:stretch>
        </p:blipFill>
        <p:spPr bwMode="auto">
          <a:xfrm>
            <a:off x="-52388" y="-12536"/>
            <a:ext cx="9196388" cy="6861175"/>
          </a:xfrm>
          <a:prstGeom prst="rect">
            <a:avLst/>
          </a:prstGeom>
          <a:noFill/>
          <a:ln w="9525">
            <a:noFill/>
            <a:miter lim="800000"/>
            <a:headEnd/>
            <a:tailEnd/>
          </a:ln>
        </p:spPr>
      </p:pic>
      <p:sp>
        <p:nvSpPr>
          <p:cNvPr id="36867" name="Text Box 3"/>
          <p:cNvSpPr txBox="1">
            <a:spLocks noChangeArrowheads="1"/>
          </p:cNvSpPr>
          <p:nvPr/>
        </p:nvSpPr>
        <p:spPr bwMode="auto">
          <a:xfrm>
            <a:off x="57150" y="128588"/>
            <a:ext cx="5210175" cy="646112"/>
          </a:xfrm>
          <a:prstGeom prst="rect">
            <a:avLst/>
          </a:prstGeom>
          <a:noFill/>
          <a:ln w="9525">
            <a:noFill/>
            <a:miter lim="800000"/>
            <a:headEnd/>
            <a:tailEnd/>
          </a:ln>
        </p:spPr>
        <p:txBody>
          <a:bodyPr>
            <a:spAutoFit/>
          </a:bodyPr>
          <a:lstStyle/>
          <a:p>
            <a:pPr eaLnBrk="1" hangingPunct="1"/>
            <a:r>
              <a:rPr lang="es-MX" altLang="es-MX" sz="1800" b="1"/>
              <a:t>Ejercicio #1: combustibles de desechos de bosque a copa de arbustos</a:t>
            </a:r>
          </a:p>
        </p:txBody>
      </p:sp>
      <p:sp>
        <p:nvSpPr>
          <p:cNvPr id="89100" name="Text Box 12"/>
          <p:cNvSpPr txBox="1">
            <a:spLocks noChangeArrowheads="1"/>
          </p:cNvSpPr>
          <p:nvPr/>
        </p:nvSpPr>
        <p:spPr bwMode="auto">
          <a:xfrm>
            <a:off x="228600" y="3959225"/>
            <a:ext cx="2514600" cy="1570038"/>
          </a:xfrm>
          <a:prstGeom prst="rect">
            <a:avLst/>
          </a:prstGeom>
          <a:noFill/>
          <a:ln w="9525">
            <a:noFill/>
            <a:miter lim="800000"/>
            <a:headEnd/>
            <a:tailEnd/>
          </a:ln>
        </p:spPr>
        <p:txBody>
          <a:bodyPr>
            <a:spAutoFit/>
          </a:bodyPr>
          <a:lstStyle/>
          <a:p>
            <a:pPr eaLnBrk="1" hangingPunct="1"/>
            <a:r>
              <a:rPr lang="es-MX" altLang="es-MX" sz="1200" b="1" u="sng"/>
              <a:t>condiciones observadas:</a:t>
            </a:r>
          </a:p>
          <a:p>
            <a:pPr eaLnBrk="1" hangingPunct="1"/>
            <a:r>
              <a:rPr lang="es-MX" altLang="es-MX" sz="1200"/>
              <a:t>El fuego se mueve cuesta arriba en la hojarasca del bosque, sin viento; HR 20%.</a:t>
            </a:r>
          </a:p>
          <a:p>
            <a:pPr eaLnBrk="1" hangingPunct="1"/>
            <a:endParaRPr lang="es-MX" altLang="es-MX" sz="1200" b="1" u="sng"/>
          </a:p>
          <a:p>
            <a:pPr eaLnBrk="1" hangingPunct="1"/>
            <a:r>
              <a:rPr lang="es-MX" altLang="es-MX" sz="1200"/>
              <a:t>El fuego se moverá en la hojarasca a media pendiente en 2 horas</a:t>
            </a:r>
            <a:endParaRPr lang="en-US" altLang="es-MX" sz="1000"/>
          </a:p>
        </p:txBody>
      </p:sp>
      <p:sp>
        <p:nvSpPr>
          <p:cNvPr id="89101" name="Text Box 13"/>
          <p:cNvSpPr txBox="1">
            <a:spLocks noChangeArrowheads="1"/>
          </p:cNvSpPr>
          <p:nvPr/>
        </p:nvSpPr>
        <p:spPr bwMode="auto">
          <a:xfrm>
            <a:off x="2667000" y="3959225"/>
            <a:ext cx="2022820" cy="954107"/>
          </a:xfrm>
          <a:prstGeom prst="rect">
            <a:avLst/>
          </a:prstGeom>
          <a:noFill/>
          <a:ln w="9525">
            <a:noFill/>
            <a:miter lim="800000"/>
            <a:headEnd/>
            <a:tailEnd/>
          </a:ln>
        </p:spPr>
        <p:txBody>
          <a:bodyPr wrap="square">
            <a:spAutoFit/>
          </a:bodyPr>
          <a:lstStyle/>
          <a:p>
            <a:pPr eaLnBrk="1" hangingPunct="1"/>
            <a:r>
              <a:rPr lang="en-US" altLang="es-MX" sz="1200" b="1" u="sng" dirty="0" err="1"/>
              <a:t>Pronóstico</a:t>
            </a:r>
            <a:r>
              <a:rPr lang="en-US" altLang="es-MX" sz="1200" b="1" u="sng" dirty="0"/>
              <a:t> de </a:t>
            </a:r>
            <a:r>
              <a:rPr lang="en-US" altLang="es-MX" sz="1200" b="1" u="sng" dirty="0" err="1"/>
              <a:t>tiempo</a:t>
            </a:r>
            <a:r>
              <a:rPr lang="en-US" altLang="es-MX" sz="1200" b="1" u="sng" dirty="0"/>
              <a:t> </a:t>
            </a:r>
            <a:r>
              <a:rPr lang="en-US" altLang="es-MX" sz="1200" b="1" u="sng" dirty="0" err="1"/>
              <a:t>atmosférico</a:t>
            </a:r>
            <a:r>
              <a:rPr lang="en-US" altLang="es-MX" sz="1200" b="1" u="sng" dirty="0"/>
              <a:t>:</a:t>
            </a:r>
          </a:p>
          <a:p>
            <a:pPr eaLnBrk="1" hangingPunct="1"/>
            <a:r>
              <a:rPr lang="en-US" altLang="es-MX" sz="1200" b="1" dirty="0"/>
              <a:t>  Sin </a:t>
            </a:r>
            <a:r>
              <a:rPr lang="en-US" altLang="es-MX" sz="1200" b="1" dirty="0" err="1"/>
              <a:t>cambios</a:t>
            </a:r>
            <a:endParaRPr lang="en-US" altLang="es-MX" sz="1200" b="1" dirty="0"/>
          </a:p>
          <a:p>
            <a:pPr eaLnBrk="1" hangingPunct="1"/>
            <a:r>
              <a:rPr lang="en-US" altLang="es-MX" sz="1000" b="1" dirty="0"/>
              <a:t>  </a:t>
            </a:r>
          </a:p>
          <a:p>
            <a:pPr eaLnBrk="1" hangingPunct="1"/>
            <a:r>
              <a:rPr lang="en-US" altLang="es-MX" sz="1000" b="1" dirty="0"/>
              <a:t>  </a:t>
            </a:r>
          </a:p>
        </p:txBody>
      </p:sp>
      <p:grpSp>
        <p:nvGrpSpPr>
          <p:cNvPr id="4" name="Group 137"/>
          <p:cNvGrpSpPr>
            <a:grpSpLocks/>
          </p:cNvGrpSpPr>
          <p:nvPr/>
        </p:nvGrpSpPr>
        <p:grpSpPr bwMode="auto">
          <a:xfrm>
            <a:off x="2667000" y="4721225"/>
            <a:ext cx="1524000" cy="461963"/>
            <a:chOff x="1104" y="3456"/>
            <a:chExt cx="960" cy="291"/>
          </a:xfrm>
        </p:grpSpPr>
        <p:sp>
          <p:nvSpPr>
            <p:cNvPr id="36897" name="AutoShape 138"/>
            <p:cNvSpPr>
              <a:spLocks noChangeArrowheads="1"/>
            </p:cNvSpPr>
            <p:nvPr/>
          </p:nvSpPr>
          <p:spPr bwMode="auto">
            <a:xfrm>
              <a:off x="1104" y="3456"/>
              <a:ext cx="960" cy="28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F00"/>
            </a:solidFill>
            <a:ln w="12700">
              <a:solidFill>
                <a:schemeClr val="tx1"/>
              </a:solidFill>
              <a:miter lim="800000"/>
              <a:headEnd/>
              <a:tailEnd/>
            </a:ln>
          </p:spPr>
          <p:txBody>
            <a:bodyPr wrap="none" anchor="ctr"/>
            <a:lstStyle/>
            <a:p>
              <a:endParaRPr lang="es-MX"/>
            </a:p>
          </p:txBody>
        </p:sp>
        <p:sp>
          <p:nvSpPr>
            <p:cNvPr id="36898" name="Text Box 139"/>
            <p:cNvSpPr txBox="1">
              <a:spLocks noChangeArrowheads="1"/>
            </p:cNvSpPr>
            <p:nvPr/>
          </p:nvSpPr>
          <p:spPr bwMode="auto">
            <a:xfrm>
              <a:off x="1241" y="3456"/>
              <a:ext cx="666" cy="291"/>
            </a:xfrm>
            <a:prstGeom prst="rect">
              <a:avLst/>
            </a:prstGeom>
            <a:noFill/>
            <a:ln w="9525">
              <a:noFill/>
              <a:miter lim="800000"/>
              <a:headEnd/>
              <a:tailEnd/>
            </a:ln>
          </p:spPr>
          <p:txBody>
            <a:bodyPr wrap="none">
              <a:spAutoFit/>
            </a:bodyPr>
            <a:lstStyle/>
            <a:p>
              <a:pPr algn="ctr" eaLnBrk="1" hangingPunct="1"/>
              <a:r>
                <a:rPr lang="en-US" altLang="es-MX" sz="1200" b="1"/>
                <a:t>Complete el</a:t>
              </a:r>
            </a:p>
            <a:p>
              <a:pPr algn="ctr" eaLnBrk="1" hangingPunct="1"/>
              <a:r>
                <a:rPr lang="en-US" altLang="es-MX" sz="1200" b="1"/>
                <a:t>Ejercicio</a:t>
              </a:r>
            </a:p>
          </p:txBody>
        </p:sp>
      </p:grpSp>
      <p:sp>
        <p:nvSpPr>
          <p:cNvPr id="36871" name="Slide Number Placeholder 5"/>
          <p:cNvSpPr txBox="1">
            <a:spLocks noGrp="1"/>
          </p:cNvSpPr>
          <p:nvPr/>
        </p:nvSpPr>
        <p:spPr bwMode="auto">
          <a:xfrm>
            <a:off x="7924800" y="6629400"/>
            <a:ext cx="1244600" cy="536575"/>
          </a:xfrm>
          <a:prstGeom prst="rect">
            <a:avLst/>
          </a:prstGeom>
          <a:noFill/>
          <a:ln w="9525">
            <a:noFill/>
            <a:miter lim="800000"/>
            <a:headEnd/>
            <a:tailEnd/>
          </a:ln>
        </p:spPr>
        <p:txBody>
          <a:bodyPr/>
          <a:lstStyle/>
          <a:p>
            <a:pPr algn="r"/>
            <a:r>
              <a:rPr lang="en-US" altLang="es-MX" sz="1000"/>
              <a:t>12-</a:t>
            </a:r>
            <a:fld id="{9FA6F911-D8B1-41FF-8619-6B283E558D77}" type="slidenum">
              <a:rPr lang="en-US" altLang="es-MX" sz="1000"/>
              <a:pPr algn="r"/>
              <a:t>98</a:t>
            </a:fld>
            <a:r>
              <a:rPr lang="en-US" altLang="es-MX" sz="1000"/>
              <a:t>-S290-EP</a:t>
            </a:r>
          </a:p>
        </p:txBody>
      </p:sp>
      <p:pic>
        <p:nvPicPr>
          <p:cNvPr id="3" name="Imagen 2"/>
          <p:cNvPicPr>
            <a:picLocks noChangeAspect="1"/>
          </p:cNvPicPr>
          <p:nvPr/>
        </p:nvPicPr>
        <p:blipFill>
          <a:blip r:embed="rId6"/>
          <a:stretch>
            <a:fillRect/>
          </a:stretch>
        </p:blipFill>
        <p:spPr>
          <a:xfrm>
            <a:off x="4715220" y="532264"/>
            <a:ext cx="4428780" cy="5918945"/>
          </a:xfrm>
          <a:prstGeom prst="rect">
            <a:avLst/>
          </a:prstGeom>
        </p:spPr>
      </p:pic>
      <p:grpSp>
        <p:nvGrpSpPr>
          <p:cNvPr id="63" name="Group 100"/>
          <p:cNvGrpSpPr>
            <a:grpSpLocks/>
          </p:cNvGrpSpPr>
          <p:nvPr/>
        </p:nvGrpSpPr>
        <p:grpSpPr bwMode="auto">
          <a:xfrm>
            <a:off x="5134226" y="1037034"/>
            <a:ext cx="1495786" cy="815601"/>
            <a:chOff x="3260" y="354"/>
            <a:chExt cx="1344" cy="732"/>
          </a:xfrm>
        </p:grpSpPr>
        <p:sp>
          <p:nvSpPr>
            <p:cNvPr id="64" name="Freeform 101"/>
            <p:cNvSpPr>
              <a:spLocks/>
            </p:cNvSpPr>
            <p:nvPr/>
          </p:nvSpPr>
          <p:spPr bwMode="auto">
            <a:xfrm>
              <a:off x="3260" y="392"/>
              <a:ext cx="1099" cy="600"/>
            </a:xfrm>
            <a:custGeom>
              <a:avLst/>
              <a:gdLst>
                <a:gd name="T0" fmla="*/ 0 w 1099"/>
                <a:gd name="T1" fmla="*/ 600 h 600"/>
                <a:gd name="T2" fmla="*/ 166 w 1099"/>
                <a:gd name="T3" fmla="*/ 564 h 600"/>
                <a:gd name="T4" fmla="*/ 202 w 1099"/>
                <a:gd name="T5" fmla="*/ 552 h 600"/>
                <a:gd name="T6" fmla="*/ 220 w 1099"/>
                <a:gd name="T7" fmla="*/ 540 h 600"/>
                <a:gd name="T8" fmla="*/ 273 w 1099"/>
                <a:gd name="T9" fmla="*/ 522 h 600"/>
                <a:gd name="T10" fmla="*/ 327 w 1099"/>
                <a:gd name="T11" fmla="*/ 493 h 600"/>
                <a:gd name="T12" fmla="*/ 398 w 1099"/>
                <a:gd name="T13" fmla="*/ 451 h 600"/>
                <a:gd name="T14" fmla="*/ 434 w 1099"/>
                <a:gd name="T15" fmla="*/ 427 h 600"/>
                <a:gd name="T16" fmla="*/ 493 w 1099"/>
                <a:gd name="T17" fmla="*/ 386 h 600"/>
                <a:gd name="T18" fmla="*/ 564 w 1099"/>
                <a:gd name="T19" fmla="*/ 338 h 600"/>
                <a:gd name="T20" fmla="*/ 600 w 1099"/>
                <a:gd name="T21" fmla="*/ 321 h 600"/>
                <a:gd name="T22" fmla="*/ 683 w 1099"/>
                <a:gd name="T23" fmla="*/ 273 h 600"/>
                <a:gd name="T24" fmla="*/ 754 w 1099"/>
                <a:gd name="T25" fmla="*/ 232 h 600"/>
                <a:gd name="T26" fmla="*/ 772 w 1099"/>
                <a:gd name="T27" fmla="*/ 220 h 600"/>
                <a:gd name="T28" fmla="*/ 778 w 1099"/>
                <a:gd name="T29" fmla="*/ 202 h 600"/>
                <a:gd name="T30" fmla="*/ 796 w 1099"/>
                <a:gd name="T31" fmla="*/ 196 h 600"/>
                <a:gd name="T32" fmla="*/ 831 w 1099"/>
                <a:gd name="T33" fmla="*/ 172 h 600"/>
                <a:gd name="T34" fmla="*/ 849 w 1099"/>
                <a:gd name="T35" fmla="*/ 160 h 600"/>
                <a:gd name="T36" fmla="*/ 915 w 1099"/>
                <a:gd name="T37" fmla="*/ 113 h 600"/>
                <a:gd name="T38" fmla="*/ 944 w 1099"/>
                <a:gd name="T39" fmla="*/ 83 h 600"/>
                <a:gd name="T40" fmla="*/ 980 w 1099"/>
                <a:gd name="T41" fmla="*/ 71 h 600"/>
                <a:gd name="T42" fmla="*/ 1099 w 1099"/>
                <a:gd name="T43" fmla="*/ 0 h 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99"/>
                <a:gd name="T67" fmla="*/ 0 h 600"/>
                <a:gd name="T68" fmla="*/ 1099 w 1099"/>
                <a:gd name="T69" fmla="*/ 600 h 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99" h="600">
                  <a:moveTo>
                    <a:pt x="0" y="600"/>
                  </a:moveTo>
                  <a:cubicBezTo>
                    <a:pt x="55" y="582"/>
                    <a:pt x="109" y="572"/>
                    <a:pt x="166" y="564"/>
                  </a:cubicBezTo>
                  <a:cubicBezTo>
                    <a:pt x="178" y="560"/>
                    <a:pt x="191" y="559"/>
                    <a:pt x="202" y="552"/>
                  </a:cubicBezTo>
                  <a:cubicBezTo>
                    <a:pt x="208" y="548"/>
                    <a:pt x="213" y="543"/>
                    <a:pt x="220" y="540"/>
                  </a:cubicBezTo>
                  <a:cubicBezTo>
                    <a:pt x="237" y="532"/>
                    <a:pt x="257" y="532"/>
                    <a:pt x="273" y="522"/>
                  </a:cubicBezTo>
                  <a:cubicBezTo>
                    <a:pt x="314" y="496"/>
                    <a:pt x="295" y="504"/>
                    <a:pt x="327" y="493"/>
                  </a:cubicBezTo>
                  <a:cubicBezTo>
                    <a:pt x="350" y="477"/>
                    <a:pt x="374" y="467"/>
                    <a:pt x="398" y="451"/>
                  </a:cubicBezTo>
                  <a:cubicBezTo>
                    <a:pt x="410" y="443"/>
                    <a:pt x="434" y="427"/>
                    <a:pt x="434" y="427"/>
                  </a:cubicBezTo>
                  <a:cubicBezTo>
                    <a:pt x="442" y="400"/>
                    <a:pt x="469" y="399"/>
                    <a:pt x="493" y="386"/>
                  </a:cubicBezTo>
                  <a:cubicBezTo>
                    <a:pt x="517" y="372"/>
                    <a:pt x="541" y="354"/>
                    <a:pt x="564" y="338"/>
                  </a:cubicBezTo>
                  <a:cubicBezTo>
                    <a:pt x="575" y="331"/>
                    <a:pt x="589" y="328"/>
                    <a:pt x="600" y="321"/>
                  </a:cubicBezTo>
                  <a:cubicBezTo>
                    <a:pt x="618" y="294"/>
                    <a:pt x="655" y="289"/>
                    <a:pt x="683" y="273"/>
                  </a:cubicBezTo>
                  <a:cubicBezTo>
                    <a:pt x="710" y="258"/>
                    <a:pt x="725" y="240"/>
                    <a:pt x="754" y="232"/>
                  </a:cubicBezTo>
                  <a:cubicBezTo>
                    <a:pt x="760" y="228"/>
                    <a:pt x="767" y="226"/>
                    <a:pt x="772" y="220"/>
                  </a:cubicBezTo>
                  <a:cubicBezTo>
                    <a:pt x="776" y="215"/>
                    <a:pt x="774" y="206"/>
                    <a:pt x="778" y="202"/>
                  </a:cubicBezTo>
                  <a:cubicBezTo>
                    <a:pt x="782" y="198"/>
                    <a:pt x="790" y="199"/>
                    <a:pt x="796" y="196"/>
                  </a:cubicBezTo>
                  <a:cubicBezTo>
                    <a:pt x="808" y="189"/>
                    <a:pt x="819" y="180"/>
                    <a:pt x="831" y="172"/>
                  </a:cubicBezTo>
                  <a:cubicBezTo>
                    <a:pt x="837" y="168"/>
                    <a:pt x="849" y="160"/>
                    <a:pt x="849" y="160"/>
                  </a:cubicBezTo>
                  <a:cubicBezTo>
                    <a:pt x="866" y="135"/>
                    <a:pt x="887" y="122"/>
                    <a:pt x="915" y="113"/>
                  </a:cubicBezTo>
                  <a:cubicBezTo>
                    <a:pt x="926" y="105"/>
                    <a:pt x="932" y="90"/>
                    <a:pt x="944" y="83"/>
                  </a:cubicBezTo>
                  <a:cubicBezTo>
                    <a:pt x="955" y="76"/>
                    <a:pt x="968" y="75"/>
                    <a:pt x="980" y="71"/>
                  </a:cubicBezTo>
                  <a:cubicBezTo>
                    <a:pt x="1003" y="63"/>
                    <a:pt x="1080" y="19"/>
                    <a:pt x="1099" y="0"/>
                  </a:cubicBezTo>
                </a:path>
              </a:pathLst>
            </a:custGeom>
            <a:noFill/>
            <a:ln w="19050">
              <a:solidFill>
                <a:srgbClr val="000066"/>
              </a:solidFill>
              <a:round/>
              <a:headEnd/>
              <a:tailEnd/>
            </a:ln>
          </p:spPr>
          <p:txBody>
            <a:bodyPr/>
            <a:lstStyle/>
            <a:p>
              <a:endParaRPr lang="es-MX"/>
            </a:p>
          </p:txBody>
        </p:sp>
        <p:sp>
          <p:nvSpPr>
            <p:cNvPr id="65" name="Freeform 102"/>
            <p:cNvSpPr>
              <a:spLocks/>
            </p:cNvSpPr>
            <p:nvPr/>
          </p:nvSpPr>
          <p:spPr bwMode="auto">
            <a:xfrm>
              <a:off x="3587" y="695"/>
              <a:ext cx="196" cy="196"/>
            </a:xfrm>
            <a:custGeom>
              <a:avLst/>
              <a:gdLst>
                <a:gd name="T0" fmla="*/ 0 w 196"/>
                <a:gd name="T1" fmla="*/ 196 h 196"/>
                <a:gd name="T2" fmla="*/ 12 w 196"/>
                <a:gd name="T3" fmla="*/ 178 h 196"/>
                <a:gd name="T4" fmla="*/ 29 w 196"/>
                <a:gd name="T5" fmla="*/ 166 h 196"/>
                <a:gd name="T6" fmla="*/ 35 w 196"/>
                <a:gd name="T7" fmla="*/ 148 h 196"/>
                <a:gd name="T8" fmla="*/ 71 w 196"/>
                <a:gd name="T9" fmla="*/ 77 h 196"/>
                <a:gd name="T10" fmla="*/ 65 w 196"/>
                <a:gd name="T11" fmla="*/ 107 h 196"/>
                <a:gd name="T12" fmla="*/ 89 w 196"/>
                <a:gd name="T13" fmla="*/ 77 h 196"/>
                <a:gd name="T14" fmla="*/ 107 w 196"/>
                <a:gd name="T15" fmla="*/ 0 h 196"/>
                <a:gd name="T16" fmla="*/ 130 w 196"/>
                <a:gd name="T17" fmla="*/ 59 h 196"/>
                <a:gd name="T18" fmla="*/ 136 w 196"/>
                <a:gd name="T19" fmla="*/ 77 h 196"/>
                <a:gd name="T20" fmla="*/ 160 w 196"/>
                <a:gd name="T21" fmla="*/ 41 h 196"/>
                <a:gd name="T22" fmla="*/ 196 w 196"/>
                <a:gd name="T23" fmla="*/ 12 h 196"/>
                <a:gd name="T24" fmla="*/ 178 w 196"/>
                <a:gd name="T25" fmla="*/ 65 h 1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6"/>
                <a:gd name="T40" fmla="*/ 0 h 196"/>
                <a:gd name="T41" fmla="*/ 196 w 196"/>
                <a:gd name="T42" fmla="*/ 196 h 1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6" h="196">
                  <a:moveTo>
                    <a:pt x="0" y="196"/>
                  </a:moveTo>
                  <a:cubicBezTo>
                    <a:pt x="4" y="190"/>
                    <a:pt x="7" y="183"/>
                    <a:pt x="12" y="178"/>
                  </a:cubicBezTo>
                  <a:cubicBezTo>
                    <a:pt x="17" y="173"/>
                    <a:pt x="25" y="172"/>
                    <a:pt x="29" y="166"/>
                  </a:cubicBezTo>
                  <a:cubicBezTo>
                    <a:pt x="33" y="161"/>
                    <a:pt x="32" y="154"/>
                    <a:pt x="35" y="148"/>
                  </a:cubicBezTo>
                  <a:cubicBezTo>
                    <a:pt x="47" y="124"/>
                    <a:pt x="56" y="100"/>
                    <a:pt x="71" y="77"/>
                  </a:cubicBezTo>
                  <a:cubicBezTo>
                    <a:pt x="69" y="87"/>
                    <a:pt x="59" y="99"/>
                    <a:pt x="65" y="107"/>
                  </a:cubicBezTo>
                  <a:cubicBezTo>
                    <a:pt x="74" y="121"/>
                    <a:pt x="86" y="90"/>
                    <a:pt x="89" y="77"/>
                  </a:cubicBezTo>
                  <a:cubicBezTo>
                    <a:pt x="95" y="50"/>
                    <a:pt x="98" y="26"/>
                    <a:pt x="107" y="0"/>
                  </a:cubicBezTo>
                  <a:cubicBezTo>
                    <a:pt x="118" y="40"/>
                    <a:pt x="76" y="73"/>
                    <a:pt x="130" y="59"/>
                  </a:cubicBezTo>
                  <a:cubicBezTo>
                    <a:pt x="132" y="65"/>
                    <a:pt x="131" y="80"/>
                    <a:pt x="136" y="77"/>
                  </a:cubicBezTo>
                  <a:cubicBezTo>
                    <a:pt x="148" y="70"/>
                    <a:pt x="152" y="53"/>
                    <a:pt x="160" y="41"/>
                  </a:cubicBezTo>
                  <a:cubicBezTo>
                    <a:pt x="168" y="29"/>
                    <a:pt x="185" y="20"/>
                    <a:pt x="196" y="12"/>
                  </a:cubicBezTo>
                  <a:cubicBezTo>
                    <a:pt x="189" y="33"/>
                    <a:pt x="178" y="43"/>
                    <a:pt x="178" y="65"/>
                  </a:cubicBezTo>
                </a:path>
              </a:pathLst>
            </a:custGeom>
            <a:solidFill>
              <a:srgbClr val="000066"/>
            </a:solidFill>
            <a:ln w="19050">
              <a:solidFill>
                <a:srgbClr val="000066"/>
              </a:solidFill>
              <a:round/>
              <a:headEnd/>
              <a:tailEnd/>
            </a:ln>
          </p:spPr>
          <p:txBody>
            <a:bodyPr/>
            <a:lstStyle/>
            <a:p>
              <a:endParaRPr lang="es-MX"/>
            </a:p>
          </p:txBody>
        </p:sp>
        <p:sp>
          <p:nvSpPr>
            <p:cNvPr id="66" name="Freeform 103"/>
            <p:cNvSpPr>
              <a:spLocks/>
            </p:cNvSpPr>
            <p:nvPr/>
          </p:nvSpPr>
          <p:spPr bwMode="auto">
            <a:xfrm>
              <a:off x="3320" y="562"/>
              <a:ext cx="320" cy="333"/>
            </a:xfrm>
            <a:custGeom>
              <a:avLst/>
              <a:gdLst>
                <a:gd name="T0" fmla="*/ 237 w 320"/>
                <a:gd name="T1" fmla="*/ 323 h 333"/>
                <a:gd name="T2" fmla="*/ 237 w 320"/>
                <a:gd name="T3" fmla="*/ 275 h 333"/>
                <a:gd name="T4" fmla="*/ 249 w 320"/>
                <a:gd name="T5" fmla="*/ 240 h 333"/>
                <a:gd name="T6" fmla="*/ 279 w 320"/>
                <a:gd name="T7" fmla="*/ 168 h 333"/>
                <a:gd name="T8" fmla="*/ 284 w 320"/>
                <a:gd name="T9" fmla="*/ 151 h 333"/>
                <a:gd name="T10" fmla="*/ 302 w 320"/>
                <a:gd name="T11" fmla="*/ 145 h 333"/>
                <a:gd name="T12" fmla="*/ 308 w 320"/>
                <a:gd name="T13" fmla="*/ 91 h 333"/>
                <a:gd name="T14" fmla="*/ 320 w 320"/>
                <a:gd name="T15" fmla="*/ 73 h 333"/>
                <a:gd name="T16" fmla="*/ 279 w 320"/>
                <a:gd name="T17" fmla="*/ 38 h 333"/>
                <a:gd name="T18" fmla="*/ 213 w 320"/>
                <a:gd name="T19" fmla="*/ 8 h 333"/>
                <a:gd name="T20" fmla="*/ 178 w 320"/>
                <a:gd name="T21" fmla="*/ 32 h 333"/>
                <a:gd name="T22" fmla="*/ 142 w 320"/>
                <a:gd name="T23" fmla="*/ 56 h 333"/>
                <a:gd name="T24" fmla="*/ 83 w 320"/>
                <a:gd name="T25" fmla="*/ 73 h 333"/>
                <a:gd name="T26" fmla="*/ 71 w 320"/>
                <a:gd name="T27" fmla="*/ 109 h 333"/>
                <a:gd name="T28" fmla="*/ 17 w 320"/>
                <a:gd name="T29" fmla="*/ 133 h 333"/>
                <a:gd name="T30" fmla="*/ 29 w 320"/>
                <a:gd name="T31" fmla="*/ 192 h 333"/>
                <a:gd name="T32" fmla="*/ 65 w 320"/>
                <a:gd name="T33" fmla="*/ 174 h 333"/>
                <a:gd name="T34" fmla="*/ 100 w 320"/>
                <a:gd name="T35" fmla="*/ 162 h 333"/>
                <a:gd name="T36" fmla="*/ 189 w 320"/>
                <a:gd name="T37" fmla="*/ 192 h 333"/>
                <a:gd name="T38" fmla="*/ 207 w 320"/>
                <a:gd name="T39" fmla="*/ 240 h 333"/>
                <a:gd name="T40" fmla="*/ 213 w 320"/>
                <a:gd name="T41" fmla="*/ 257 h 333"/>
                <a:gd name="T42" fmla="*/ 201 w 320"/>
                <a:gd name="T43" fmla="*/ 293 h 333"/>
                <a:gd name="T44" fmla="*/ 237 w 320"/>
                <a:gd name="T45" fmla="*/ 323 h 33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0"/>
                <a:gd name="T70" fmla="*/ 0 h 333"/>
                <a:gd name="T71" fmla="*/ 320 w 320"/>
                <a:gd name="T72" fmla="*/ 333 h 33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0" h="333">
                  <a:moveTo>
                    <a:pt x="237" y="323"/>
                  </a:moveTo>
                  <a:cubicBezTo>
                    <a:pt x="230" y="294"/>
                    <a:pt x="228" y="304"/>
                    <a:pt x="237" y="275"/>
                  </a:cubicBezTo>
                  <a:cubicBezTo>
                    <a:pt x="241" y="263"/>
                    <a:pt x="249" y="240"/>
                    <a:pt x="249" y="240"/>
                  </a:cubicBezTo>
                  <a:cubicBezTo>
                    <a:pt x="253" y="205"/>
                    <a:pt x="246" y="179"/>
                    <a:pt x="279" y="168"/>
                  </a:cubicBezTo>
                  <a:cubicBezTo>
                    <a:pt x="281" y="162"/>
                    <a:pt x="280" y="155"/>
                    <a:pt x="284" y="151"/>
                  </a:cubicBezTo>
                  <a:cubicBezTo>
                    <a:pt x="288" y="147"/>
                    <a:pt x="300" y="151"/>
                    <a:pt x="302" y="145"/>
                  </a:cubicBezTo>
                  <a:cubicBezTo>
                    <a:pt x="309" y="128"/>
                    <a:pt x="304" y="109"/>
                    <a:pt x="308" y="91"/>
                  </a:cubicBezTo>
                  <a:cubicBezTo>
                    <a:pt x="310" y="84"/>
                    <a:pt x="316" y="79"/>
                    <a:pt x="320" y="73"/>
                  </a:cubicBezTo>
                  <a:cubicBezTo>
                    <a:pt x="312" y="50"/>
                    <a:pt x="301" y="46"/>
                    <a:pt x="279" y="38"/>
                  </a:cubicBezTo>
                  <a:cubicBezTo>
                    <a:pt x="243" y="50"/>
                    <a:pt x="240" y="26"/>
                    <a:pt x="213" y="8"/>
                  </a:cubicBezTo>
                  <a:cubicBezTo>
                    <a:pt x="142" y="23"/>
                    <a:pt x="210" y="0"/>
                    <a:pt x="178" y="32"/>
                  </a:cubicBezTo>
                  <a:cubicBezTo>
                    <a:pt x="168" y="42"/>
                    <a:pt x="142" y="56"/>
                    <a:pt x="142" y="56"/>
                  </a:cubicBezTo>
                  <a:cubicBezTo>
                    <a:pt x="115" y="51"/>
                    <a:pt x="96" y="43"/>
                    <a:pt x="83" y="73"/>
                  </a:cubicBezTo>
                  <a:cubicBezTo>
                    <a:pt x="78" y="85"/>
                    <a:pt x="82" y="102"/>
                    <a:pt x="71" y="109"/>
                  </a:cubicBezTo>
                  <a:cubicBezTo>
                    <a:pt x="55" y="120"/>
                    <a:pt x="17" y="133"/>
                    <a:pt x="17" y="133"/>
                  </a:cubicBezTo>
                  <a:cubicBezTo>
                    <a:pt x="8" y="159"/>
                    <a:pt x="14" y="170"/>
                    <a:pt x="29" y="192"/>
                  </a:cubicBezTo>
                  <a:cubicBezTo>
                    <a:pt x="90" y="172"/>
                    <a:pt x="0" y="203"/>
                    <a:pt x="65" y="174"/>
                  </a:cubicBezTo>
                  <a:cubicBezTo>
                    <a:pt x="76" y="169"/>
                    <a:pt x="100" y="162"/>
                    <a:pt x="100" y="162"/>
                  </a:cubicBezTo>
                  <a:cubicBezTo>
                    <a:pt x="138" y="165"/>
                    <a:pt x="178" y="154"/>
                    <a:pt x="189" y="192"/>
                  </a:cubicBezTo>
                  <a:cubicBezTo>
                    <a:pt x="182" y="217"/>
                    <a:pt x="180" y="231"/>
                    <a:pt x="207" y="240"/>
                  </a:cubicBezTo>
                  <a:cubicBezTo>
                    <a:pt x="209" y="246"/>
                    <a:pt x="214" y="251"/>
                    <a:pt x="213" y="257"/>
                  </a:cubicBezTo>
                  <a:cubicBezTo>
                    <a:pt x="212" y="270"/>
                    <a:pt x="201" y="293"/>
                    <a:pt x="201" y="293"/>
                  </a:cubicBezTo>
                  <a:cubicBezTo>
                    <a:pt x="218" y="319"/>
                    <a:pt x="206" y="333"/>
                    <a:pt x="237" y="323"/>
                  </a:cubicBezTo>
                  <a:close/>
                </a:path>
              </a:pathLst>
            </a:custGeom>
            <a:noFill/>
            <a:ln w="19050">
              <a:solidFill>
                <a:srgbClr val="000066"/>
              </a:solidFill>
              <a:round/>
              <a:headEnd/>
              <a:tailEnd/>
            </a:ln>
          </p:spPr>
          <p:txBody>
            <a:bodyPr/>
            <a:lstStyle/>
            <a:p>
              <a:endParaRPr lang="es-MX"/>
            </a:p>
          </p:txBody>
        </p:sp>
        <p:sp>
          <p:nvSpPr>
            <p:cNvPr id="67" name="Freeform 104"/>
            <p:cNvSpPr>
              <a:spLocks/>
            </p:cNvSpPr>
            <p:nvPr/>
          </p:nvSpPr>
          <p:spPr bwMode="auto">
            <a:xfrm>
              <a:off x="3753" y="354"/>
              <a:ext cx="237" cy="323"/>
            </a:xfrm>
            <a:custGeom>
              <a:avLst/>
              <a:gdLst>
                <a:gd name="T0" fmla="*/ 148 w 237"/>
                <a:gd name="T1" fmla="*/ 323 h 323"/>
                <a:gd name="T2" fmla="*/ 142 w 237"/>
                <a:gd name="T3" fmla="*/ 264 h 323"/>
                <a:gd name="T4" fmla="*/ 95 w 237"/>
                <a:gd name="T5" fmla="*/ 252 h 323"/>
                <a:gd name="T6" fmla="*/ 53 w 237"/>
                <a:gd name="T7" fmla="*/ 216 h 323"/>
                <a:gd name="T8" fmla="*/ 0 w 237"/>
                <a:gd name="T9" fmla="*/ 157 h 323"/>
                <a:gd name="T10" fmla="*/ 36 w 237"/>
                <a:gd name="T11" fmla="*/ 115 h 323"/>
                <a:gd name="T12" fmla="*/ 53 w 237"/>
                <a:gd name="T13" fmla="*/ 56 h 323"/>
                <a:gd name="T14" fmla="*/ 89 w 237"/>
                <a:gd name="T15" fmla="*/ 8 h 323"/>
                <a:gd name="T16" fmla="*/ 113 w 237"/>
                <a:gd name="T17" fmla="*/ 32 h 323"/>
                <a:gd name="T18" fmla="*/ 196 w 237"/>
                <a:gd name="T19" fmla="*/ 44 h 323"/>
                <a:gd name="T20" fmla="*/ 237 w 237"/>
                <a:gd name="T21" fmla="*/ 115 h 323"/>
                <a:gd name="T22" fmla="*/ 196 w 237"/>
                <a:gd name="T23" fmla="*/ 198 h 323"/>
                <a:gd name="T24" fmla="*/ 160 w 237"/>
                <a:gd name="T25" fmla="*/ 258 h 323"/>
                <a:gd name="T26" fmla="*/ 148 w 237"/>
                <a:gd name="T27" fmla="*/ 323 h 32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7"/>
                <a:gd name="T43" fmla="*/ 0 h 323"/>
                <a:gd name="T44" fmla="*/ 237 w 237"/>
                <a:gd name="T45" fmla="*/ 323 h 3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7" h="323">
                  <a:moveTo>
                    <a:pt x="148" y="323"/>
                  </a:moveTo>
                  <a:cubicBezTo>
                    <a:pt x="141" y="301"/>
                    <a:pt x="155" y="281"/>
                    <a:pt x="142" y="264"/>
                  </a:cubicBezTo>
                  <a:cubicBezTo>
                    <a:pt x="132" y="251"/>
                    <a:pt x="111" y="255"/>
                    <a:pt x="95" y="252"/>
                  </a:cubicBezTo>
                  <a:cubicBezTo>
                    <a:pt x="73" y="237"/>
                    <a:pt x="78" y="224"/>
                    <a:pt x="53" y="216"/>
                  </a:cubicBezTo>
                  <a:cubicBezTo>
                    <a:pt x="22" y="194"/>
                    <a:pt x="12" y="192"/>
                    <a:pt x="0" y="157"/>
                  </a:cubicBezTo>
                  <a:cubicBezTo>
                    <a:pt x="8" y="132"/>
                    <a:pt x="21" y="137"/>
                    <a:pt x="36" y="115"/>
                  </a:cubicBezTo>
                  <a:cubicBezTo>
                    <a:pt x="29" y="82"/>
                    <a:pt x="26" y="75"/>
                    <a:pt x="53" y="56"/>
                  </a:cubicBezTo>
                  <a:cubicBezTo>
                    <a:pt x="61" y="32"/>
                    <a:pt x="68" y="22"/>
                    <a:pt x="89" y="8"/>
                  </a:cubicBezTo>
                  <a:cubicBezTo>
                    <a:pt x="137" y="24"/>
                    <a:pt x="81" y="0"/>
                    <a:pt x="113" y="32"/>
                  </a:cubicBezTo>
                  <a:cubicBezTo>
                    <a:pt x="133" y="52"/>
                    <a:pt x="168" y="41"/>
                    <a:pt x="196" y="44"/>
                  </a:cubicBezTo>
                  <a:cubicBezTo>
                    <a:pt x="204" y="114"/>
                    <a:pt x="196" y="86"/>
                    <a:pt x="237" y="115"/>
                  </a:cubicBezTo>
                  <a:cubicBezTo>
                    <a:pt x="227" y="166"/>
                    <a:pt x="223" y="157"/>
                    <a:pt x="196" y="198"/>
                  </a:cubicBezTo>
                  <a:cubicBezTo>
                    <a:pt x="186" y="259"/>
                    <a:pt x="188" y="216"/>
                    <a:pt x="160" y="258"/>
                  </a:cubicBezTo>
                  <a:cubicBezTo>
                    <a:pt x="167" y="323"/>
                    <a:pt x="185" y="311"/>
                    <a:pt x="148" y="323"/>
                  </a:cubicBezTo>
                  <a:close/>
                </a:path>
              </a:pathLst>
            </a:custGeom>
            <a:noFill/>
            <a:ln w="19050">
              <a:solidFill>
                <a:srgbClr val="000066"/>
              </a:solidFill>
              <a:round/>
              <a:headEnd/>
              <a:tailEnd/>
            </a:ln>
          </p:spPr>
          <p:txBody>
            <a:bodyPr/>
            <a:lstStyle/>
            <a:p>
              <a:endParaRPr lang="es-MX"/>
            </a:p>
          </p:txBody>
        </p:sp>
        <p:sp>
          <p:nvSpPr>
            <p:cNvPr id="68" name="Text Box 105"/>
            <p:cNvSpPr txBox="1">
              <a:spLocks noChangeArrowheads="1"/>
            </p:cNvSpPr>
            <p:nvPr/>
          </p:nvSpPr>
          <p:spPr bwMode="auto">
            <a:xfrm>
              <a:off x="3464" y="837"/>
              <a:ext cx="1140" cy="249"/>
            </a:xfrm>
            <a:prstGeom prst="rect">
              <a:avLst/>
            </a:prstGeom>
            <a:noFill/>
            <a:ln w="9525">
              <a:noFill/>
              <a:miter lim="800000"/>
              <a:headEnd/>
              <a:tailEnd/>
            </a:ln>
          </p:spPr>
          <p:txBody>
            <a:bodyPr wrap="none">
              <a:spAutoFit/>
            </a:bodyPr>
            <a:lstStyle/>
            <a:p>
              <a:pPr eaLnBrk="1" hangingPunct="1"/>
              <a:r>
                <a:rPr lang="en-US" altLang="es-MX" sz="1200" b="1" dirty="0" err="1">
                  <a:solidFill>
                    <a:srgbClr val="000066"/>
                  </a:solidFill>
                  <a:latin typeface="Mistral" panose="03090702030407020403" pitchFamily="66" charset="0"/>
                </a:rPr>
                <a:t>Ladera</a:t>
              </a:r>
              <a:r>
                <a:rPr lang="en-US" altLang="es-MX" sz="1200" b="1" dirty="0">
                  <a:solidFill>
                    <a:srgbClr val="000066"/>
                  </a:solidFill>
                  <a:latin typeface="Mistral" panose="03090702030407020403" pitchFamily="66" charset="0"/>
                </a:rPr>
                <a:t> mas </a:t>
              </a:r>
              <a:r>
                <a:rPr lang="en-US" altLang="es-MX" sz="1200" b="1" dirty="0" err="1">
                  <a:solidFill>
                    <a:srgbClr val="000066"/>
                  </a:solidFill>
                  <a:latin typeface="Mistral" panose="03090702030407020403" pitchFamily="66" charset="0"/>
                </a:rPr>
                <a:t>baja</a:t>
              </a:r>
              <a:r>
                <a:rPr lang="en-US" altLang="es-MX" sz="1200" b="1" dirty="0">
                  <a:solidFill>
                    <a:srgbClr val="000066"/>
                  </a:solidFill>
                  <a:latin typeface="Mistral" panose="03090702030407020403" pitchFamily="66" charset="0"/>
                </a:rPr>
                <a:t> 2 </a:t>
              </a:r>
              <a:r>
                <a:rPr lang="en-US" altLang="es-MX" sz="1200" b="1" dirty="0" err="1">
                  <a:solidFill>
                    <a:srgbClr val="000066"/>
                  </a:solidFill>
                  <a:latin typeface="Mistral" panose="03090702030407020403" pitchFamily="66" charset="0"/>
                </a:rPr>
                <a:t>hrs</a:t>
              </a:r>
              <a:endParaRPr lang="en-US" altLang="es-MX" sz="1200" b="1" dirty="0">
                <a:solidFill>
                  <a:srgbClr val="000066"/>
                </a:solidFill>
                <a:latin typeface="Mistral" panose="03090702030407020403" pitchFamily="66" charset="0"/>
              </a:endParaRPr>
            </a:p>
          </p:txBody>
        </p:sp>
        <p:sp>
          <p:nvSpPr>
            <p:cNvPr id="69" name="Text Box 106"/>
            <p:cNvSpPr txBox="1">
              <a:spLocks noChangeArrowheads="1"/>
            </p:cNvSpPr>
            <p:nvPr/>
          </p:nvSpPr>
          <p:spPr bwMode="auto">
            <a:xfrm>
              <a:off x="3888" y="652"/>
              <a:ext cx="687" cy="276"/>
            </a:xfrm>
            <a:prstGeom prst="rect">
              <a:avLst/>
            </a:prstGeom>
            <a:noFill/>
            <a:ln w="9525">
              <a:noFill/>
              <a:miter lim="800000"/>
              <a:headEnd/>
              <a:tailEnd/>
            </a:ln>
          </p:spPr>
          <p:txBody>
            <a:bodyPr wrap="none">
              <a:spAutoFit/>
            </a:bodyPr>
            <a:lstStyle/>
            <a:p>
              <a:pPr eaLnBrk="1" hangingPunct="1"/>
              <a:r>
                <a:rPr lang="en-US" altLang="es-MX" sz="1400" b="1" dirty="0" err="1">
                  <a:solidFill>
                    <a:srgbClr val="000066"/>
                  </a:solidFill>
                  <a:latin typeface="Mistral" panose="03090702030407020403" pitchFamily="66" charset="0"/>
                </a:rPr>
                <a:t>Hojarasca</a:t>
              </a:r>
              <a:endParaRPr lang="en-US" altLang="es-MX" sz="1400" b="1" dirty="0">
                <a:solidFill>
                  <a:srgbClr val="000066"/>
                </a:solidFill>
                <a:latin typeface="Mistral" panose="03090702030407020403" pitchFamily="66" charset="0"/>
              </a:endParaRPr>
            </a:p>
          </p:txBody>
        </p:sp>
      </p:grpSp>
      <p:grpSp>
        <p:nvGrpSpPr>
          <p:cNvPr id="70" name="Group 107"/>
          <p:cNvGrpSpPr>
            <a:grpSpLocks/>
          </p:cNvGrpSpPr>
          <p:nvPr/>
        </p:nvGrpSpPr>
        <p:grpSpPr bwMode="auto">
          <a:xfrm>
            <a:off x="7222842" y="1067613"/>
            <a:ext cx="1335930" cy="644190"/>
            <a:chOff x="4566" y="216"/>
            <a:chExt cx="1155" cy="770"/>
          </a:xfrm>
        </p:grpSpPr>
        <p:sp>
          <p:nvSpPr>
            <p:cNvPr id="91" name="Freeform 108"/>
            <p:cNvSpPr>
              <a:spLocks/>
            </p:cNvSpPr>
            <p:nvPr/>
          </p:nvSpPr>
          <p:spPr bwMode="auto">
            <a:xfrm>
              <a:off x="4566" y="312"/>
              <a:ext cx="1028" cy="674"/>
            </a:xfrm>
            <a:custGeom>
              <a:avLst/>
              <a:gdLst>
                <a:gd name="T0" fmla="*/ 0 w 1028"/>
                <a:gd name="T1" fmla="*/ 674 h 674"/>
                <a:gd name="T2" fmla="*/ 48 w 1028"/>
                <a:gd name="T3" fmla="*/ 626 h 674"/>
                <a:gd name="T4" fmla="*/ 90 w 1028"/>
                <a:gd name="T5" fmla="*/ 585 h 674"/>
                <a:gd name="T6" fmla="*/ 125 w 1028"/>
                <a:gd name="T7" fmla="*/ 561 h 674"/>
                <a:gd name="T8" fmla="*/ 173 w 1028"/>
                <a:gd name="T9" fmla="*/ 525 h 674"/>
                <a:gd name="T10" fmla="*/ 291 w 1028"/>
                <a:gd name="T11" fmla="*/ 424 h 674"/>
                <a:gd name="T12" fmla="*/ 398 w 1028"/>
                <a:gd name="T13" fmla="*/ 359 h 674"/>
                <a:gd name="T14" fmla="*/ 458 w 1028"/>
                <a:gd name="T15" fmla="*/ 329 h 674"/>
                <a:gd name="T16" fmla="*/ 470 w 1028"/>
                <a:gd name="T17" fmla="*/ 312 h 674"/>
                <a:gd name="T18" fmla="*/ 487 w 1028"/>
                <a:gd name="T19" fmla="*/ 306 h 674"/>
                <a:gd name="T20" fmla="*/ 529 w 1028"/>
                <a:gd name="T21" fmla="*/ 264 h 674"/>
                <a:gd name="T22" fmla="*/ 570 w 1028"/>
                <a:gd name="T23" fmla="*/ 216 h 674"/>
                <a:gd name="T24" fmla="*/ 654 w 1028"/>
                <a:gd name="T25" fmla="*/ 157 h 674"/>
                <a:gd name="T26" fmla="*/ 689 w 1028"/>
                <a:gd name="T27" fmla="*/ 133 h 674"/>
                <a:gd name="T28" fmla="*/ 707 w 1028"/>
                <a:gd name="T29" fmla="*/ 121 h 674"/>
                <a:gd name="T30" fmla="*/ 838 w 1028"/>
                <a:gd name="T31" fmla="*/ 50 h 674"/>
                <a:gd name="T32" fmla="*/ 956 w 1028"/>
                <a:gd name="T33" fmla="*/ 3 h 674"/>
                <a:gd name="T34" fmla="*/ 1028 w 1028"/>
                <a:gd name="T35" fmla="*/ 15 h 6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28"/>
                <a:gd name="T55" fmla="*/ 0 h 674"/>
                <a:gd name="T56" fmla="*/ 1028 w 1028"/>
                <a:gd name="T57" fmla="*/ 674 h 67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28" h="674">
                  <a:moveTo>
                    <a:pt x="0" y="674"/>
                  </a:moveTo>
                  <a:cubicBezTo>
                    <a:pt x="14" y="653"/>
                    <a:pt x="27" y="640"/>
                    <a:pt x="48" y="626"/>
                  </a:cubicBezTo>
                  <a:cubicBezTo>
                    <a:pt x="59" y="594"/>
                    <a:pt x="48" y="613"/>
                    <a:pt x="90" y="585"/>
                  </a:cubicBezTo>
                  <a:cubicBezTo>
                    <a:pt x="102" y="577"/>
                    <a:pt x="125" y="561"/>
                    <a:pt x="125" y="561"/>
                  </a:cubicBezTo>
                  <a:cubicBezTo>
                    <a:pt x="139" y="540"/>
                    <a:pt x="149" y="533"/>
                    <a:pt x="173" y="525"/>
                  </a:cubicBezTo>
                  <a:cubicBezTo>
                    <a:pt x="193" y="495"/>
                    <a:pt x="257" y="433"/>
                    <a:pt x="291" y="424"/>
                  </a:cubicBezTo>
                  <a:cubicBezTo>
                    <a:pt x="325" y="402"/>
                    <a:pt x="359" y="372"/>
                    <a:pt x="398" y="359"/>
                  </a:cubicBezTo>
                  <a:cubicBezTo>
                    <a:pt x="418" y="339"/>
                    <a:pt x="432" y="338"/>
                    <a:pt x="458" y="329"/>
                  </a:cubicBezTo>
                  <a:cubicBezTo>
                    <a:pt x="462" y="323"/>
                    <a:pt x="465" y="316"/>
                    <a:pt x="470" y="312"/>
                  </a:cubicBezTo>
                  <a:cubicBezTo>
                    <a:pt x="475" y="308"/>
                    <a:pt x="483" y="310"/>
                    <a:pt x="487" y="306"/>
                  </a:cubicBezTo>
                  <a:cubicBezTo>
                    <a:pt x="533" y="258"/>
                    <a:pt x="489" y="277"/>
                    <a:pt x="529" y="264"/>
                  </a:cubicBezTo>
                  <a:cubicBezTo>
                    <a:pt x="557" y="222"/>
                    <a:pt x="541" y="236"/>
                    <a:pt x="570" y="216"/>
                  </a:cubicBezTo>
                  <a:cubicBezTo>
                    <a:pt x="590" y="188"/>
                    <a:pt x="621" y="168"/>
                    <a:pt x="654" y="157"/>
                  </a:cubicBezTo>
                  <a:cubicBezTo>
                    <a:pt x="666" y="149"/>
                    <a:pt x="677" y="141"/>
                    <a:pt x="689" y="133"/>
                  </a:cubicBezTo>
                  <a:cubicBezTo>
                    <a:pt x="695" y="129"/>
                    <a:pt x="707" y="121"/>
                    <a:pt x="707" y="121"/>
                  </a:cubicBezTo>
                  <a:cubicBezTo>
                    <a:pt x="726" y="93"/>
                    <a:pt x="805" y="58"/>
                    <a:pt x="838" y="50"/>
                  </a:cubicBezTo>
                  <a:cubicBezTo>
                    <a:pt x="871" y="28"/>
                    <a:pt x="917" y="11"/>
                    <a:pt x="956" y="3"/>
                  </a:cubicBezTo>
                  <a:cubicBezTo>
                    <a:pt x="1020" y="9"/>
                    <a:pt x="998" y="0"/>
                    <a:pt x="1028" y="15"/>
                  </a:cubicBezTo>
                </a:path>
              </a:pathLst>
            </a:custGeom>
            <a:noFill/>
            <a:ln w="19050">
              <a:solidFill>
                <a:srgbClr val="000066"/>
              </a:solidFill>
              <a:round/>
              <a:headEnd/>
              <a:tailEnd/>
            </a:ln>
          </p:spPr>
          <p:txBody>
            <a:bodyPr/>
            <a:lstStyle/>
            <a:p>
              <a:endParaRPr lang="es-MX"/>
            </a:p>
          </p:txBody>
        </p:sp>
        <p:sp>
          <p:nvSpPr>
            <p:cNvPr id="92" name="Freeform 109"/>
            <p:cNvSpPr>
              <a:spLocks/>
            </p:cNvSpPr>
            <p:nvPr/>
          </p:nvSpPr>
          <p:spPr bwMode="auto">
            <a:xfrm>
              <a:off x="4599" y="216"/>
              <a:ext cx="965" cy="704"/>
            </a:xfrm>
            <a:custGeom>
              <a:avLst/>
              <a:gdLst>
                <a:gd name="T0" fmla="*/ 21 w 965"/>
                <a:gd name="T1" fmla="*/ 704 h 704"/>
                <a:gd name="T2" fmla="*/ 9 w 965"/>
                <a:gd name="T3" fmla="*/ 615 h 704"/>
                <a:gd name="T4" fmla="*/ 33 w 965"/>
                <a:gd name="T5" fmla="*/ 544 h 704"/>
                <a:gd name="T6" fmla="*/ 74 w 965"/>
                <a:gd name="T7" fmla="*/ 574 h 704"/>
                <a:gd name="T8" fmla="*/ 116 w 965"/>
                <a:gd name="T9" fmla="*/ 550 h 704"/>
                <a:gd name="T10" fmla="*/ 152 w 965"/>
                <a:gd name="T11" fmla="*/ 437 h 704"/>
                <a:gd name="T12" fmla="*/ 163 w 965"/>
                <a:gd name="T13" fmla="*/ 473 h 704"/>
                <a:gd name="T14" fmla="*/ 128 w 965"/>
                <a:gd name="T15" fmla="*/ 544 h 704"/>
                <a:gd name="T16" fmla="*/ 211 w 965"/>
                <a:gd name="T17" fmla="*/ 497 h 704"/>
                <a:gd name="T18" fmla="*/ 205 w 965"/>
                <a:gd name="T19" fmla="*/ 437 h 704"/>
                <a:gd name="T20" fmla="*/ 163 w 965"/>
                <a:gd name="T21" fmla="*/ 419 h 704"/>
                <a:gd name="T22" fmla="*/ 175 w 965"/>
                <a:gd name="T23" fmla="*/ 384 h 704"/>
                <a:gd name="T24" fmla="*/ 211 w 965"/>
                <a:gd name="T25" fmla="*/ 372 h 704"/>
                <a:gd name="T26" fmla="*/ 241 w 965"/>
                <a:gd name="T27" fmla="*/ 413 h 704"/>
                <a:gd name="T28" fmla="*/ 247 w 965"/>
                <a:gd name="T29" fmla="*/ 431 h 704"/>
                <a:gd name="T30" fmla="*/ 264 w 965"/>
                <a:gd name="T31" fmla="*/ 437 h 704"/>
                <a:gd name="T32" fmla="*/ 306 w 965"/>
                <a:gd name="T33" fmla="*/ 402 h 704"/>
                <a:gd name="T34" fmla="*/ 359 w 965"/>
                <a:gd name="T35" fmla="*/ 425 h 704"/>
                <a:gd name="T36" fmla="*/ 377 w 965"/>
                <a:gd name="T37" fmla="*/ 330 h 704"/>
                <a:gd name="T38" fmla="*/ 407 w 965"/>
                <a:gd name="T39" fmla="*/ 336 h 704"/>
                <a:gd name="T40" fmla="*/ 395 w 965"/>
                <a:gd name="T41" fmla="*/ 384 h 704"/>
                <a:gd name="T42" fmla="*/ 472 w 965"/>
                <a:gd name="T43" fmla="*/ 378 h 704"/>
                <a:gd name="T44" fmla="*/ 442 w 965"/>
                <a:gd name="T45" fmla="*/ 307 h 704"/>
                <a:gd name="T46" fmla="*/ 460 w 965"/>
                <a:gd name="T47" fmla="*/ 259 h 704"/>
                <a:gd name="T48" fmla="*/ 496 w 965"/>
                <a:gd name="T49" fmla="*/ 301 h 704"/>
                <a:gd name="T50" fmla="*/ 472 w 965"/>
                <a:gd name="T51" fmla="*/ 235 h 704"/>
                <a:gd name="T52" fmla="*/ 496 w 965"/>
                <a:gd name="T53" fmla="*/ 194 h 704"/>
                <a:gd name="T54" fmla="*/ 537 w 965"/>
                <a:gd name="T55" fmla="*/ 229 h 704"/>
                <a:gd name="T56" fmla="*/ 549 w 965"/>
                <a:gd name="T57" fmla="*/ 182 h 704"/>
                <a:gd name="T58" fmla="*/ 555 w 965"/>
                <a:gd name="T59" fmla="*/ 200 h 704"/>
                <a:gd name="T60" fmla="*/ 573 w 965"/>
                <a:gd name="T61" fmla="*/ 212 h 704"/>
                <a:gd name="T62" fmla="*/ 579 w 965"/>
                <a:gd name="T63" fmla="*/ 164 h 704"/>
                <a:gd name="T64" fmla="*/ 585 w 965"/>
                <a:gd name="T65" fmla="*/ 111 h 704"/>
                <a:gd name="T66" fmla="*/ 603 w 965"/>
                <a:gd name="T67" fmla="*/ 122 h 704"/>
                <a:gd name="T68" fmla="*/ 621 w 965"/>
                <a:gd name="T69" fmla="*/ 158 h 704"/>
                <a:gd name="T70" fmla="*/ 644 w 965"/>
                <a:gd name="T71" fmla="*/ 182 h 704"/>
                <a:gd name="T72" fmla="*/ 656 w 965"/>
                <a:gd name="T73" fmla="*/ 146 h 704"/>
                <a:gd name="T74" fmla="*/ 644 w 965"/>
                <a:gd name="T75" fmla="*/ 111 h 704"/>
                <a:gd name="T76" fmla="*/ 638 w 965"/>
                <a:gd name="T77" fmla="*/ 93 h 704"/>
                <a:gd name="T78" fmla="*/ 686 w 965"/>
                <a:gd name="T79" fmla="*/ 87 h 704"/>
                <a:gd name="T80" fmla="*/ 692 w 965"/>
                <a:gd name="T81" fmla="*/ 122 h 704"/>
                <a:gd name="T82" fmla="*/ 698 w 965"/>
                <a:gd name="T83" fmla="*/ 140 h 704"/>
                <a:gd name="T84" fmla="*/ 733 w 965"/>
                <a:gd name="T85" fmla="*/ 128 h 704"/>
                <a:gd name="T86" fmla="*/ 775 w 965"/>
                <a:gd name="T87" fmla="*/ 81 h 704"/>
                <a:gd name="T88" fmla="*/ 805 w 965"/>
                <a:gd name="T89" fmla="*/ 63 h 704"/>
                <a:gd name="T90" fmla="*/ 846 w 965"/>
                <a:gd name="T91" fmla="*/ 51 h 704"/>
                <a:gd name="T92" fmla="*/ 864 w 965"/>
                <a:gd name="T93" fmla="*/ 4 h 704"/>
                <a:gd name="T94" fmla="*/ 918 w 965"/>
                <a:gd name="T95" fmla="*/ 45 h 704"/>
                <a:gd name="T96" fmla="*/ 965 w 965"/>
                <a:gd name="T97" fmla="*/ 75 h 704"/>
                <a:gd name="T98" fmla="*/ 953 w 965"/>
                <a:gd name="T99" fmla="*/ 93 h 7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65"/>
                <a:gd name="T151" fmla="*/ 0 h 704"/>
                <a:gd name="T152" fmla="*/ 965 w 965"/>
                <a:gd name="T153" fmla="*/ 704 h 7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65" h="704">
                  <a:moveTo>
                    <a:pt x="21" y="704"/>
                  </a:moveTo>
                  <a:cubicBezTo>
                    <a:pt x="50" y="662"/>
                    <a:pt x="59" y="648"/>
                    <a:pt x="9" y="615"/>
                  </a:cubicBezTo>
                  <a:cubicBezTo>
                    <a:pt x="0" y="581"/>
                    <a:pt x="6" y="562"/>
                    <a:pt x="33" y="544"/>
                  </a:cubicBezTo>
                  <a:cubicBezTo>
                    <a:pt x="39" y="576"/>
                    <a:pt x="39" y="599"/>
                    <a:pt x="74" y="574"/>
                  </a:cubicBezTo>
                  <a:cubicBezTo>
                    <a:pt x="82" y="519"/>
                    <a:pt x="74" y="522"/>
                    <a:pt x="116" y="550"/>
                  </a:cubicBezTo>
                  <a:cubicBezTo>
                    <a:pt x="142" y="511"/>
                    <a:pt x="102" y="470"/>
                    <a:pt x="152" y="437"/>
                  </a:cubicBezTo>
                  <a:cubicBezTo>
                    <a:pt x="155" y="449"/>
                    <a:pt x="163" y="460"/>
                    <a:pt x="163" y="473"/>
                  </a:cubicBezTo>
                  <a:cubicBezTo>
                    <a:pt x="163" y="498"/>
                    <a:pt x="136" y="520"/>
                    <a:pt x="128" y="544"/>
                  </a:cubicBezTo>
                  <a:cubicBezTo>
                    <a:pt x="168" y="557"/>
                    <a:pt x="179" y="516"/>
                    <a:pt x="211" y="497"/>
                  </a:cubicBezTo>
                  <a:cubicBezTo>
                    <a:pt x="274" y="518"/>
                    <a:pt x="225" y="450"/>
                    <a:pt x="205" y="437"/>
                  </a:cubicBezTo>
                  <a:cubicBezTo>
                    <a:pt x="193" y="402"/>
                    <a:pt x="200" y="431"/>
                    <a:pt x="163" y="419"/>
                  </a:cubicBezTo>
                  <a:cubicBezTo>
                    <a:pt x="167" y="407"/>
                    <a:pt x="163" y="388"/>
                    <a:pt x="175" y="384"/>
                  </a:cubicBezTo>
                  <a:cubicBezTo>
                    <a:pt x="187" y="380"/>
                    <a:pt x="211" y="372"/>
                    <a:pt x="211" y="372"/>
                  </a:cubicBezTo>
                  <a:cubicBezTo>
                    <a:pt x="221" y="386"/>
                    <a:pt x="236" y="397"/>
                    <a:pt x="241" y="413"/>
                  </a:cubicBezTo>
                  <a:cubicBezTo>
                    <a:pt x="243" y="419"/>
                    <a:pt x="243" y="426"/>
                    <a:pt x="247" y="431"/>
                  </a:cubicBezTo>
                  <a:cubicBezTo>
                    <a:pt x="251" y="435"/>
                    <a:pt x="258" y="435"/>
                    <a:pt x="264" y="437"/>
                  </a:cubicBezTo>
                  <a:cubicBezTo>
                    <a:pt x="289" y="429"/>
                    <a:pt x="283" y="416"/>
                    <a:pt x="306" y="402"/>
                  </a:cubicBezTo>
                  <a:cubicBezTo>
                    <a:pt x="322" y="412"/>
                    <a:pt x="359" y="425"/>
                    <a:pt x="359" y="425"/>
                  </a:cubicBezTo>
                  <a:cubicBezTo>
                    <a:pt x="355" y="393"/>
                    <a:pt x="338" y="343"/>
                    <a:pt x="377" y="330"/>
                  </a:cubicBezTo>
                  <a:cubicBezTo>
                    <a:pt x="387" y="332"/>
                    <a:pt x="404" y="326"/>
                    <a:pt x="407" y="336"/>
                  </a:cubicBezTo>
                  <a:cubicBezTo>
                    <a:pt x="412" y="352"/>
                    <a:pt x="395" y="384"/>
                    <a:pt x="395" y="384"/>
                  </a:cubicBezTo>
                  <a:cubicBezTo>
                    <a:pt x="408" y="423"/>
                    <a:pt x="460" y="414"/>
                    <a:pt x="472" y="378"/>
                  </a:cubicBezTo>
                  <a:cubicBezTo>
                    <a:pt x="463" y="350"/>
                    <a:pt x="458" y="330"/>
                    <a:pt x="442" y="307"/>
                  </a:cubicBezTo>
                  <a:cubicBezTo>
                    <a:pt x="435" y="281"/>
                    <a:pt x="437" y="274"/>
                    <a:pt x="460" y="259"/>
                  </a:cubicBezTo>
                  <a:cubicBezTo>
                    <a:pt x="474" y="280"/>
                    <a:pt x="471" y="293"/>
                    <a:pt x="496" y="301"/>
                  </a:cubicBezTo>
                  <a:cubicBezTo>
                    <a:pt x="505" y="275"/>
                    <a:pt x="501" y="245"/>
                    <a:pt x="472" y="235"/>
                  </a:cubicBezTo>
                  <a:cubicBezTo>
                    <a:pt x="463" y="209"/>
                    <a:pt x="471" y="202"/>
                    <a:pt x="496" y="194"/>
                  </a:cubicBezTo>
                  <a:cubicBezTo>
                    <a:pt x="517" y="208"/>
                    <a:pt x="514" y="221"/>
                    <a:pt x="537" y="229"/>
                  </a:cubicBezTo>
                  <a:cubicBezTo>
                    <a:pt x="542" y="214"/>
                    <a:pt x="538" y="193"/>
                    <a:pt x="549" y="182"/>
                  </a:cubicBezTo>
                  <a:cubicBezTo>
                    <a:pt x="553" y="178"/>
                    <a:pt x="551" y="195"/>
                    <a:pt x="555" y="200"/>
                  </a:cubicBezTo>
                  <a:cubicBezTo>
                    <a:pt x="560" y="206"/>
                    <a:pt x="567" y="208"/>
                    <a:pt x="573" y="212"/>
                  </a:cubicBezTo>
                  <a:cubicBezTo>
                    <a:pt x="604" y="202"/>
                    <a:pt x="586" y="194"/>
                    <a:pt x="579" y="164"/>
                  </a:cubicBezTo>
                  <a:cubicBezTo>
                    <a:pt x="581" y="146"/>
                    <a:pt x="576" y="126"/>
                    <a:pt x="585" y="111"/>
                  </a:cubicBezTo>
                  <a:cubicBezTo>
                    <a:pt x="588" y="105"/>
                    <a:pt x="598" y="117"/>
                    <a:pt x="603" y="122"/>
                  </a:cubicBezTo>
                  <a:cubicBezTo>
                    <a:pt x="614" y="133"/>
                    <a:pt x="616" y="144"/>
                    <a:pt x="621" y="158"/>
                  </a:cubicBezTo>
                  <a:cubicBezTo>
                    <a:pt x="600" y="190"/>
                    <a:pt x="616" y="192"/>
                    <a:pt x="644" y="182"/>
                  </a:cubicBezTo>
                  <a:cubicBezTo>
                    <a:pt x="648" y="170"/>
                    <a:pt x="652" y="158"/>
                    <a:pt x="656" y="146"/>
                  </a:cubicBezTo>
                  <a:cubicBezTo>
                    <a:pt x="660" y="134"/>
                    <a:pt x="648" y="123"/>
                    <a:pt x="644" y="111"/>
                  </a:cubicBezTo>
                  <a:cubicBezTo>
                    <a:pt x="642" y="105"/>
                    <a:pt x="638" y="93"/>
                    <a:pt x="638" y="93"/>
                  </a:cubicBezTo>
                  <a:cubicBezTo>
                    <a:pt x="680" y="65"/>
                    <a:pt x="666" y="57"/>
                    <a:pt x="686" y="87"/>
                  </a:cubicBezTo>
                  <a:cubicBezTo>
                    <a:pt x="688" y="99"/>
                    <a:pt x="689" y="110"/>
                    <a:pt x="692" y="122"/>
                  </a:cubicBezTo>
                  <a:cubicBezTo>
                    <a:pt x="693" y="128"/>
                    <a:pt x="692" y="139"/>
                    <a:pt x="698" y="140"/>
                  </a:cubicBezTo>
                  <a:cubicBezTo>
                    <a:pt x="710" y="142"/>
                    <a:pt x="733" y="128"/>
                    <a:pt x="733" y="128"/>
                  </a:cubicBezTo>
                  <a:cubicBezTo>
                    <a:pt x="761" y="87"/>
                    <a:pt x="745" y="101"/>
                    <a:pt x="775" y="81"/>
                  </a:cubicBezTo>
                  <a:cubicBezTo>
                    <a:pt x="807" y="128"/>
                    <a:pt x="791" y="75"/>
                    <a:pt x="805" y="63"/>
                  </a:cubicBezTo>
                  <a:cubicBezTo>
                    <a:pt x="816" y="54"/>
                    <a:pt x="832" y="56"/>
                    <a:pt x="846" y="51"/>
                  </a:cubicBezTo>
                  <a:cubicBezTo>
                    <a:pt x="857" y="17"/>
                    <a:pt x="832" y="25"/>
                    <a:pt x="864" y="4"/>
                  </a:cubicBezTo>
                  <a:cubicBezTo>
                    <a:pt x="912" y="9"/>
                    <a:pt x="930" y="0"/>
                    <a:pt x="918" y="45"/>
                  </a:cubicBezTo>
                  <a:cubicBezTo>
                    <a:pt x="945" y="55"/>
                    <a:pt x="955" y="45"/>
                    <a:pt x="965" y="75"/>
                  </a:cubicBezTo>
                  <a:cubicBezTo>
                    <a:pt x="958" y="95"/>
                    <a:pt x="965" y="93"/>
                    <a:pt x="953" y="93"/>
                  </a:cubicBezTo>
                </a:path>
              </a:pathLst>
            </a:custGeom>
            <a:noFill/>
            <a:ln w="19050">
              <a:solidFill>
                <a:srgbClr val="000066"/>
              </a:solidFill>
              <a:round/>
              <a:headEnd/>
              <a:tailEnd/>
            </a:ln>
          </p:spPr>
          <p:txBody>
            <a:bodyPr/>
            <a:lstStyle/>
            <a:p>
              <a:endParaRPr lang="es-MX"/>
            </a:p>
          </p:txBody>
        </p:sp>
        <p:sp>
          <p:nvSpPr>
            <p:cNvPr id="93" name="Freeform 110"/>
            <p:cNvSpPr>
              <a:spLocks/>
            </p:cNvSpPr>
            <p:nvPr/>
          </p:nvSpPr>
          <p:spPr bwMode="auto">
            <a:xfrm>
              <a:off x="4747" y="255"/>
              <a:ext cx="330" cy="535"/>
            </a:xfrm>
            <a:custGeom>
              <a:avLst/>
              <a:gdLst>
                <a:gd name="T0" fmla="*/ 21 w 330"/>
                <a:gd name="T1" fmla="*/ 535 h 535"/>
                <a:gd name="T2" fmla="*/ 27 w 330"/>
                <a:gd name="T3" fmla="*/ 363 h 535"/>
                <a:gd name="T4" fmla="*/ 63 w 330"/>
                <a:gd name="T5" fmla="*/ 309 h 535"/>
                <a:gd name="T6" fmla="*/ 75 w 330"/>
                <a:gd name="T7" fmla="*/ 291 h 535"/>
                <a:gd name="T8" fmla="*/ 81 w 330"/>
                <a:gd name="T9" fmla="*/ 357 h 535"/>
                <a:gd name="T10" fmla="*/ 104 w 330"/>
                <a:gd name="T11" fmla="*/ 285 h 535"/>
                <a:gd name="T12" fmla="*/ 116 w 330"/>
                <a:gd name="T13" fmla="*/ 250 h 535"/>
                <a:gd name="T14" fmla="*/ 134 w 330"/>
                <a:gd name="T15" fmla="*/ 149 h 535"/>
                <a:gd name="T16" fmla="*/ 152 w 330"/>
                <a:gd name="T17" fmla="*/ 113 h 535"/>
                <a:gd name="T18" fmla="*/ 164 w 330"/>
                <a:gd name="T19" fmla="*/ 95 h 535"/>
                <a:gd name="T20" fmla="*/ 146 w 330"/>
                <a:gd name="T21" fmla="*/ 149 h 535"/>
                <a:gd name="T22" fmla="*/ 134 w 330"/>
                <a:gd name="T23" fmla="*/ 184 h 535"/>
                <a:gd name="T24" fmla="*/ 128 w 330"/>
                <a:gd name="T25" fmla="*/ 238 h 535"/>
                <a:gd name="T26" fmla="*/ 146 w 330"/>
                <a:gd name="T27" fmla="*/ 226 h 535"/>
                <a:gd name="T28" fmla="*/ 188 w 330"/>
                <a:gd name="T29" fmla="*/ 178 h 535"/>
                <a:gd name="T30" fmla="*/ 235 w 330"/>
                <a:gd name="T31" fmla="*/ 72 h 535"/>
                <a:gd name="T32" fmla="*/ 241 w 330"/>
                <a:gd name="T33" fmla="*/ 6 h 535"/>
                <a:gd name="T34" fmla="*/ 247 w 330"/>
                <a:gd name="T35" fmla="*/ 24 h 535"/>
                <a:gd name="T36" fmla="*/ 265 w 330"/>
                <a:gd name="T37" fmla="*/ 60 h 535"/>
                <a:gd name="T38" fmla="*/ 259 w 330"/>
                <a:gd name="T39" fmla="*/ 190 h 535"/>
                <a:gd name="T40" fmla="*/ 253 w 330"/>
                <a:gd name="T41" fmla="*/ 220 h 535"/>
                <a:gd name="T42" fmla="*/ 271 w 330"/>
                <a:gd name="T43" fmla="*/ 208 h 535"/>
                <a:gd name="T44" fmla="*/ 318 w 330"/>
                <a:gd name="T45" fmla="*/ 143 h 535"/>
                <a:gd name="T46" fmla="*/ 294 w 330"/>
                <a:gd name="T47" fmla="*/ 244 h 535"/>
                <a:gd name="T48" fmla="*/ 294 w 330"/>
                <a:gd name="T49" fmla="*/ 374 h 5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0"/>
                <a:gd name="T76" fmla="*/ 0 h 535"/>
                <a:gd name="T77" fmla="*/ 330 w 330"/>
                <a:gd name="T78" fmla="*/ 535 h 5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0" h="535">
                  <a:moveTo>
                    <a:pt x="21" y="535"/>
                  </a:moveTo>
                  <a:cubicBezTo>
                    <a:pt x="16" y="483"/>
                    <a:pt x="0" y="411"/>
                    <a:pt x="27" y="363"/>
                  </a:cubicBezTo>
                  <a:cubicBezTo>
                    <a:pt x="27" y="363"/>
                    <a:pt x="57" y="318"/>
                    <a:pt x="63" y="309"/>
                  </a:cubicBezTo>
                  <a:cubicBezTo>
                    <a:pt x="67" y="303"/>
                    <a:pt x="75" y="291"/>
                    <a:pt x="75" y="291"/>
                  </a:cubicBezTo>
                  <a:cubicBezTo>
                    <a:pt x="83" y="315"/>
                    <a:pt x="76" y="330"/>
                    <a:pt x="81" y="357"/>
                  </a:cubicBezTo>
                  <a:cubicBezTo>
                    <a:pt x="89" y="333"/>
                    <a:pt x="96" y="309"/>
                    <a:pt x="104" y="285"/>
                  </a:cubicBezTo>
                  <a:cubicBezTo>
                    <a:pt x="108" y="273"/>
                    <a:pt x="116" y="250"/>
                    <a:pt x="116" y="250"/>
                  </a:cubicBezTo>
                  <a:cubicBezTo>
                    <a:pt x="119" y="220"/>
                    <a:pt x="119" y="179"/>
                    <a:pt x="134" y="149"/>
                  </a:cubicBezTo>
                  <a:cubicBezTo>
                    <a:pt x="140" y="137"/>
                    <a:pt x="146" y="125"/>
                    <a:pt x="152" y="113"/>
                  </a:cubicBezTo>
                  <a:cubicBezTo>
                    <a:pt x="155" y="107"/>
                    <a:pt x="164" y="88"/>
                    <a:pt x="164" y="95"/>
                  </a:cubicBezTo>
                  <a:cubicBezTo>
                    <a:pt x="164" y="95"/>
                    <a:pt x="149" y="140"/>
                    <a:pt x="146" y="149"/>
                  </a:cubicBezTo>
                  <a:cubicBezTo>
                    <a:pt x="142" y="161"/>
                    <a:pt x="134" y="184"/>
                    <a:pt x="134" y="184"/>
                  </a:cubicBezTo>
                  <a:cubicBezTo>
                    <a:pt x="132" y="202"/>
                    <a:pt x="123" y="221"/>
                    <a:pt x="128" y="238"/>
                  </a:cubicBezTo>
                  <a:cubicBezTo>
                    <a:pt x="130" y="245"/>
                    <a:pt x="141" y="231"/>
                    <a:pt x="146" y="226"/>
                  </a:cubicBezTo>
                  <a:cubicBezTo>
                    <a:pt x="195" y="170"/>
                    <a:pt x="148" y="205"/>
                    <a:pt x="188" y="178"/>
                  </a:cubicBezTo>
                  <a:cubicBezTo>
                    <a:pt x="201" y="142"/>
                    <a:pt x="222" y="108"/>
                    <a:pt x="235" y="72"/>
                  </a:cubicBezTo>
                  <a:cubicBezTo>
                    <a:pt x="237" y="50"/>
                    <a:pt x="236" y="27"/>
                    <a:pt x="241" y="6"/>
                  </a:cubicBezTo>
                  <a:cubicBezTo>
                    <a:pt x="243" y="0"/>
                    <a:pt x="244" y="18"/>
                    <a:pt x="247" y="24"/>
                  </a:cubicBezTo>
                  <a:cubicBezTo>
                    <a:pt x="270" y="71"/>
                    <a:pt x="250" y="15"/>
                    <a:pt x="265" y="60"/>
                  </a:cubicBezTo>
                  <a:cubicBezTo>
                    <a:pt x="263" y="103"/>
                    <a:pt x="262" y="147"/>
                    <a:pt x="259" y="190"/>
                  </a:cubicBezTo>
                  <a:cubicBezTo>
                    <a:pt x="258" y="200"/>
                    <a:pt x="247" y="212"/>
                    <a:pt x="253" y="220"/>
                  </a:cubicBezTo>
                  <a:cubicBezTo>
                    <a:pt x="257" y="226"/>
                    <a:pt x="265" y="212"/>
                    <a:pt x="271" y="208"/>
                  </a:cubicBezTo>
                  <a:cubicBezTo>
                    <a:pt x="280" y="181"/>
                    <a:pt x="294" y="159"/>
                    <a:pt x="318" y="143"/>
                  </a:cubicBezTo>
                  <a:cubicBezTo>
                    <a:pt x="330" y="179"/>
                    <a:pt x="295" y="205"/>
                    <a:pt x="294" y="244"/>
                  </a:cubicBezTo>
                  <a:cubicBezTo>
                    <a:pt x="292" y="287"/>
                    <a:pt x="294" y="331"/>
                    <a:pt x="294" y="374"/>
                  </a:cubicBezTo>
                </a:path>
              </a:pathLst>
            </a:custGeom>
            <a:solidFill>
              <a:srgbClr val="000066"/>
            </a:solidFill>
            <a:ln w="19050">
              <a:solidFill>
                <a:srgbClr val="000066"/>
              </a:solidFill>
              <a:round/>
              <a:headEnd/>
              <a:tailEnd/>
            </a:ln>
          </p:spPr>
          <p:txBody>
            <a:bodyPr/>
            <a:lstStyle/>
            <a:p>
              <a:endParaRPr lang="es-MX"/>
            </a:p>
          </p:txBody>
        </p:sp>
        <p:sp>
          <p:nvSpPr>
            <p:cNvPr id="94" name="Text Box 111"/>
            <p:cNvSpPr txBox="1">
              <a:spLocks noChangeArrowheads="1"/>
            </p:cNvSpPr>
            <p:nvPr/>
          </p:nvSpPr>
          <p:spPr bwMode="auto">
            <a:xfrm>
              <a:off x="5136" y="553"/>
              <a:ext cx="585" cy="405"/>
            </a:xfrm>
            <a:prstGeom prst="rect">
              <a:avLst/>
            </a:prstGeom>
            <a:noFill/>
            <a:ln w="9525">
              <a:noFill/>
              <a:miter lim="800000"/>
              <a:headEnd/>
              <a:tailEnd/>
            </a:ln>
          </p:spPr>
          <p:txBody>
            <a:bodyPr wrap="none">
              <a:spAutoFit/>
            </a:bodyPr>
            <a:lstStyle/>
            <a:p>
              <a:pPr eaLnBrk="1" hangingPunct="1"/>
              <a:r>
                <a:rPr lang="en-US" altLang="es-MX" sz="1600" b="1" dirty="0" err="1">
                  <a:solidFill>
                    <a:srgbClr val="000066"/>
                  </a:solidFill>
                  <a:latin typeface="Mistral" panose="03090702030407020403" pitchFamily="66" charset="0"/>
                </a:rPr>
                <a:t>Arbusto</a:t>
              </a:r>
              <a:endParaRPr lang="en-US" altLang="es-MX" sz="1600" b="1" dirty="0">
                <a:solidFill>
                  <a:srgbClr val="000066"/>
                </a:solidFill>
                <a:latin typeface="Mistral" panose="03090702030407020403" pitchFamily="66" charset="0"/>
              </a:endParaRPr>
            </a:p>
          </p:txBody>
        </p:sp>
      </p:grpSp>
      <p:sp>
        <p:nvSpPr>
          <p:cNvPr id="95" name="CuadroTexto 94"/>
          <p:cNvSpPr txBox="1"/>
          <p:nvPr/>
        </p:nvSpPr>
        <p:spPr>
          <a:xfrm>
            <a:off x="7000644" y="2356890"/>
            <a:ext cx="261610" cy="276999"/>
          </a:xfrm>
          <a:prstGeom prst="rect">
            <a:avLst/>
          </a:prstGeom>
          <a:noFill/>
        </p:spPr>
        <p:txBody>
          <a:bodyPr wrap="none" rtlCol="0">
            <a:spAutoFit/>
          </a:bodyPr>
          <a:lstStyle/>
          <a:p>
            <a:r>
              <a:rPr lang="es-MX" sz="1200" dirty="0">
                <a:solidFill>
                  <a:schemeClr val="accent2"/>
                </a:solidFill>
              </a:rPr>
              <a:t>x</a:t>
            </a:r>
          </a:p>
        </p:txBody>
      </p:sp>
      <p:sp>
        <p:nvSpPr>
          <p:cNvPr id="96" name="CuadroTexto 95"/>
          <p:cNvSpPr txBox="1"/>
          <p:nvPr/>
        </p:nvSpPr>
        <p:spPr>
          <a:xfrm>
            <a:off x="6728719" y="2166230"/>
            <a:ext cx="269626" cy="276999"/>
          </a:xfrm>
          <a:prstGeom prst="rect">
            <a:avLst/>
          </a:prstGeom>
          <a:noFill/>
        </p:spPr>
        <p:txBody>
          <a:bodyPr wrap="none" rtlCol="0">
            <a:spAutoFit/>
          </a:bodyPr>
          <a:lstStyle/>
          <a:p>
            <a:r>
              <a:rPr lang="es-MX" sz="1200" b="1" dirty="0">
                <a:solidFill>
                  <a:schemeClr val="accent2"/>
                </a:solidFill>
              </a:rPr>
              <a:t>x</a:t>
            </a:r>
          </a:p>
        </p:txBody>
      </p:sp>
      <p:sp>
        <p:nvSpPr>
          <p:cNvPr id="97" name="CuadroTexto 96"/>
          <p:cNvSpPr txBox="1"/>
          <p:nvPr/>
        </p:nvSpPr>
        <p:spPr>
          <a:xfrm>
            <a:off x="6454903" y="1982998"/>
            <a:ext cx="335348" cy="253916"/>
          </a:xfrm>
          <a:prstGeom prst="rect">
            <a:avLst/>
          </a:prstGeom>
          <a:noFill/>
        </p:spPr>
        <p:txBody>
          <a:bodyPr wrap="none" rtlCol="0">
            <a:spAutoFit/>
          </a:bodyPr>
          <a:lstStyle/>
          <a:p>
            <a:r>
              <a:rPr lang="es-MX" sz="1050" b="1" dirty="0">
                <a:solidFill>
                  <a:schemeClr val="accent2"/>
                </a:solidFill>
              </a:rPr>
              <a:t>20</a:t>
            </a:r>
          </a:p>
        </p:txBody>
      </p:sp>
      <p:sp>
        <p:nvSpPr>
          <p:cNvPr id="98" name="CuadroTexto 97"/>
          <p:cNvSpPr txBox="1"/>
          <p:nvPr/>
        </p:nvSpPr>
        <p:spPr>
          <a:xfrm>
            <a:off x="7093822" y="1988302"/>
            <a:ext cx="335348" cy="253916"/>
          </a:xfrm>
          <a:prstGeom prst="rect">
            <a:avLst/>
          </a:prstGeom>
          <a:noFill/>
        </p:spPr>
        <p:txBody>
          <a:bodyPr wrap="none" rtlCol="0">
            <a:spAutoFit/>
          </a:bodyPr>
          <a:lstStyle/>
          <a:p>
            <a:r>
              <a:rPr lang="es-MX" sz="1050" b="1" dirty="0">
                <a:solidFill>
                  <a:schemeClr val="accent2"/>
                </a:solidFill>
              </a:rPr>
              <a:t>20</a:t>
            </a:r>
          </a:p>
        </p:txBody>
      </p:sp>
      <p:sp>
        <p:nvSpPr>
          <p:cNvPr id="99" name="CuadroTexto 98"/>
          <p:cNvSpPr txBox="1"/>
          <p:nvPr/>
        </p:nvSpPr>
        <p:spPr>
          <a:xfrm>
            <a:off x="6426397" y="3418052"/>
            <a:ext cx="354584" cy="276999"/>
          </a:xfrm>
          <a:prstGeom prst="rect">
            <a:avLst/>
          </a:prstGeom>
          <a:noFill/>
        </p:spPr>
        <p:txBody>
          <a:bodyPr wrap="none" rtlCol="0">
            <a:spAutoFit/>
          </a:bodyPr>
          <a:lstStyle/>
          <a:p>
            <a:r>
              <a:rPr lang="es-MX" sz="1200" b="1" dirty="0">
                <a:solidFill>
                  <a:schemeClr val="accent2"/>
                </a:solidFill>
              </a:rPr>
              <a:t>1x</a:t>
            </a:r>
          </a:p>
        </p:txBody>
      </p:sp>
      <p:sp>
        <p:nvSpPr>
          <p:cNvPr id="100" name="CuadroTexto 99"/>
          <p:cNvSpPr txBox="1"/>
          <p:nvPr/>
        </p:nvSpPr>
        <p:spPr>
          <a:xfrm>
            <a:off x="5767865" y="3602606"/>
            <a:ext cx="354584" cy="276999"/>
          </a:xfrm>
          <a:prstGeom prst="rect">
            <a:avLst/>
          </a:prstGeom>
          <a:noFill/>
        </p:spPr>
        <p:txBody>
          <a:bodyPr wrap="none" rtlCol="0">
            <a:spAutoFit/>
          </a:bodyPr>
          <a:lstStyle/>
          <a:p>
            <a:r>
              <a:rPr lang="es-MX" sz="1200" b="1" dirty="0">
                <a:solidFill>
                  <a:schemeClr val="accent2"/>
                </a:solidFill>
              </a:rPr>
              <a:t>4x</a:t>
            </a:r>
          </a:p>
        </p:txBody>
      </p:sp>
      <p:sp>
        <p:nvSpPr>
          <p:cNvPr id="101" name="CuadroTexto 100"/>
          <p:cNvSpPr txBox="1"/>
          <p:nvPr/>
        </p:nvSpPr>
        <p:spPr>
          <a:xfrm>
            <a:off x="6714973" y="3617429"/>
            <a:ext cx="269626" cy="276999"/>
          </a:xfrm>
          <a:prstGeom prst="rect">
            <a:avLst/>
          </a:prstGeom>
          <a:noFill/>
        </p:spPr>
        <p:txBody>
          <a:bodyPr wrap="none" rtlCol="0">
            <a:spAutoFit/>
          </a:bodyPr>
          <a:lstStyle/>
          <a:p>
            <a:r>
              <a:rPr lang="es-MX" sz="1200" b="1" dirty="0">
                <a:solidFill>
                  <a:schemeClr val="accent2"/>
                </a:solidFill>
              </a:rPr>
              <a:t>x</a:t>
            </a:r>
          </a:p>
        </p:txBody>
      </p:sp>
      <p:sp>
        <p:nvSpPr>
          <p:cNvPr id="102" name="CuadroTexto 101"/>
          <p:cNvSpPr txBox="1"/>
          <p:nvPr/>
        </p:nvSpPr>
        <p:spPr>
          <a:xfrm>
            <a:off x="4915233" y="3922383"/>
            <a:ext cx="1151277" cy="400110"/>
          </a:xfrm>
          <a:prstGeom prst="rect">
            <a:avLst/>
          </a:prstGeom>
          <a:noFill/>
        </p:spPr>
        <p:txBody>
          <a:bodyPr wrap="none" rtlCol="0">
            <a:spAutoFit/>
          </a:bodyPr>
          <a:lstStyle/>
          <a:p>
            <a:r>
              <a:rPr lang="es-MX" sz="1000" b="1" dirty="0">
                <a:solidFill>
                  <a:schemeClr val="accent2"/>
                </a:solidFill>
              </a:rPr>
              <a:t>½ pendiente en </a:t>
            </a:r>
          </a:p>
          <a:p>
            <a:r>
              <a:rPr lang="es-MX" sz="1000" b="1" dirty="0">
                <a:solidFill>
                  <a:schemeClr val="accent2"/>
                </a:solidFill>
              </a:rPr>
              <a:t>2 horas</a:t>
            </a:r>
          </a:p>
        </p:txBody>
      </p:sp>
      <p:sp>
        <p:nvSpPr>
          <p:cNvPr id="103" name="CuadroTexto 102"/>
          <p:cNvSpPr txBox="1"/>
          <p:nvPr/>
        </p:nvSpPr>
        <p:spPr>
          <a:xfrm>
            <a:off x="6279265" y="3956538"/>
            <a:ext cx="1151277" cy="400110"/>
          </a:xfrm>
          <a:prstGeom prst="rect">
            <a:avLst/>
          </a:prstGeom>
          <a:noFill/>
        </p:spPr>
        <p:txBody>
          <a:bodyPr wrap="none" rtlCol="0">
            <a:spAutoFit/>
          </a:bodyPr>
          <a:lstStyle/>
          <a:p>
            <a:r>
              <a:rPr lang="es-MX" sz="1000" b="1" dirty="0">
                <a:solidFill>
                  <a:schemeClr val="accent2"/>
                </a:solidFill>
              </a:rPr>
              <a:t>½ pendiente en </a:t>
            </a:r>
          </a:p>
          <a:p>
            <a:r>
              <a:rPr lang="es-MX" sz="1000" b="1" dirty="0">
                <a:solidFill>
                  <a:schemeClr val="accent2"/>
                </a:solidFill>
              </a:rPr>
              <a:t>½ hora</a:t>
            </a:r>
          </a:p>
        </p:txBody>
      </p:sp>
      <p:sp>
        <p:nvSpPr>
          <p:cNvPr id="104" name="CuadroTexto 103"/>
          <p:cNvSpPr txBox="1"/>
          <p:nvPr/>
        </p:nvSpPr>
        <p:spPr>
          <a:xfrm>
            <a:off x="5743455" y="1818200"/>
            <a:ext cx="2696572" cy="246221"/>
          </a:xfrm>
          <a:prstGeom prst="rect">
            <a:avLst/>
          </a:prstGeom>
          <a:noFill/>
        </p:spPr>
        <p:txBody>
          <a:bodyPr wrap="none" rtlCol="0">
            <a:spAutoFit/>
          </a:bodyPr>
          <a:lstStyle/>
          <a:p>
            <a:r>
              <a:rPr lang="es-MX" sz="1000" b="1" dirty="0">
                <a:solidFill>
                  <a:schemeClr val="accent2"/>
                </a:solidFill>
              </a:rPr>
              <a:t>Cambio combustible de hojarasca a copa</a:t>
            </a:r>
          </a:p>
        </p:txBody>
      </p:sp>
      <p:sp>
        <p:nvSpPr>
          <p:cNvPr id="105" name="AutoShape 150"/>
          <p:cNvSpPr>
            <a:spLocks noChangeArrowheads="1"/>
          </p:cNvSpPr>
          <p:nvPr/>
        </p:nvSpPr>
        <p:spPr bwMode="auto">
          <a:xfrm>
            <a:off x="1503363" y="6096000"/>
            <a:ext cx="5122862" cy="533400"/>
          </a:xfrm>
          <a:prstGeom prst="wedgeRectCallout">
            <a:avLst>
              <a:gd name="adj1" fmla="val 43598"/>
              <a:gd name="adj2" fmla="val -410543"/>
            </a:avLst>
          </a:prstGeom>
          <a:solidFill>
            <a:srgbClr val="CC6600"/>
          </a:solidFill>
          <a:ln w="9525">
            <a:solidFill>
              <a:schemeClr val="tx1"/>
            </a:solidFill>
            <a:miter lim="800000"/>
            <a:headEnd/>
            <a:tailEnd/>
          </a:ln>
        </p:spPr>
        <p:txBody>
          <a:bodyPr/>
          <a:lstStyle/>
          <a:p>
            <a:r>
              <a:rPr lang="es-MX" altLang="es-MX" sz="1400" dirty="0">
                <a:solidFill>
                  <a:srgbClr val="FFFF00"/>
                </a:solidFill>
              </a:rPr>
              <a:t>Si el fuego se mueve </a:t>
            </a:r>
            <a:r>
              <a:rPr lang="es-MX" altLang="es-MX" sz="1400" dirty="0" err="1">
                <a:solidFill>
                  <a:srgbClr val="FFFF00"/>
                </a:solidFill>
              </a:rPr>
              <a:t>4x</a:t>
            </a:r>
            <a:r>
              <a:rPr lang="es-MX" altLang="es-MX" sz="1400" dirty="0">
                <a:solidFill>
                  <a:srgbClr val="FFFF00"/>
                </a:solidFill>
              </a:rPr>
              <a:t> mas rápido, le tomará 4x menos tiempo para recorrer la misma distancia. (2 horas) / 4 = ½ </a:t>
            </a:r>
            <a:r>
              <a:rPr lang="es-MX" altLang="es-MX" sz="1400" dirty="0" err="1">
                <a:solidFill>
                  <a:srgbClr val="FFFF00"/>
                </a:solidFill>
              </a:rPr>
              <a:t>hr</a:t>
            </a:r>
            <a:r>
              <a:rPr lang="es-MX" altLang="es-MX" sz="1400" dirty="0">
                <a:solidFill>
                  <a:srgbClr val="FFFF00"/>
                </a:solidFill>
              </a:rPr>
              <a:t>.</a:t>
            </a:r>
            <a:endParaRPr lang="en-US" altLang="es-MX" sz="1400" dirty="0">
              <a:solidFill>
                <a:srgbClr val="FFFF00"/>
              </a:solidFill>
            </a:endParaRPr>
          </a:p>
        </p:txBody>
      </p:sp>
    </p:spTree>
    <p:controls>
      <mc:AlternateContent xmlns:mc="http://schemas.openxmlformats.org/markup-compatibility/2006">
        <mc:Choice xmlns:v="urn:schemas-microsoft-com:vml" Requires="v">
          <p:control spid="2051" name="ShockwaveFlash1" r:id="rId2" imgW="1828800" imgH="1828800"/>
        </mc:Choice>
        <mc:Fallback>
          <p:control name="ShockwaveFlash1" r:id="rId2" imgW="1828800" imgH="1828800">
            <p:pic>
              <p:nvPicPr>
                <p:cNvPr id="2" name="ShockwaveFlash1"/>
                <p:cNvPicPr preferRelativeResize="0">
                  <a:picLocks noChangeArrowheads="1" noChangeShapeType="1"/>
                </p:cNvPicPr>
                <p:nvPr/>
              </p:nvPicPr>
              <p:blipFill>
                <a:blip r:embed="rId7"/>
                <a:srcRect/>
                <a:stretch>
                  <a:fillRect/>
                </a:stretch>
              </p:blipFill>
              <p:spPr bwMode="auto">
                <a:xfrm>
                  <a:off x="312738" y="806450"/>
                  <a:ext cx="3911600" cy="31289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891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10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00" grpId="0"/>
      <p:bldP spid="89101" grpId="0"/>
      <p:bldP spid="95" grpId="0"/>
      <p:bldP spid="96" grpId="0"/>
      <p:bldP spid="97" grpId="0"/>
      <p:bldP spid="98" grpId="0"/>
      <p:bldP spid="99" grpId="0"/>
      <p:bldP spid="100" grpId="0"/>
      <p:bldP spid="101" grpId="0"/>
      <p:bldP spid="102" grpId="0"/>
      <p:bldP spid="103" grpId="0"/>
      <p:bldP spid="104" grpId="0"/>
      <p:bldP spid="10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pic>
        <p:nvPicPr>
          <p:cNvPr id="14" name="Imagen 13">
            <a:extLst>
              <a:ext uri="{FF2B5EF4-FFF2-40B4-BE49-F238E27FC236}">
                <a16:creationId xmlns:a16="http://schemas.microsoft.com/office/drawing/2014/main" id="{4E4E63C8-BF1B-4614-AFBC-3BCCA8248940}"/>
              </a:ext>
            </a:extLst>
          </p:cNvPr>
          <p:cNvPicPr>
            <a:picLocks noChangeAspect="1"/>
          </p:cNvPicPr>
          <p:nvPr/>
        </p:nvPicPr>
        <p:blipFill>
          <a:blip r:embed="rId4"/>
          <a:stretch>
            <a:fillRect/>
          </a:stretch>
        </p:blipFill>
        <p:spPr>
          <a:xfrm>
            <a:off x="2099734" y="1335924"/>
            <a:ext cx="6781800" cy="4858197"/>
          </a:xfrm>
          <a:prstGeom prst="rect">
            <a:avLst/>
          </a:prstGeom>
        </p:spPr>
      </p:pic>
      <p:sp>
        <p:nvSpPr>
          <p:cNvPr id="38914"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D8519A91-5630-4165-8A7C-2CD198F0D30C}" type="slidenum">
              <a:rPr lang="en-US" altLang="es-MX" sz="1400"/>
              <a:pPr algn="r"/>
              <a:t>99</a:t>
            </a:fld>
            <a:r>
              <a:rPr lang="en-US" altLang="es-MX" sz="1400"/>
              <a:t>-S290-EP</a:t>
            </a:r>
          </a:p>
        </p:txBody>
      </p:sp>
      <p:sp>
        <p:nvSpPr>
          <p:cNvPr id="38917" name="Rectangle 4"/>
          <p:cNvSpPr>
            <a:spLocks noChangeArrowheads="1"/>
          </p:cNvSpPr>
          <p:nvPr/>
        </p:nvSpPr>
        <p:spPr bwMode="auto">
          <a:xfrm>
            <a:off x="790575" y="234950"/>
            <a:ext cx="7820025" cy="60325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38931" name="Slide Number Placeholder 5"/>
          <p:cNvSpPr txBox="1">
            <a:spLocks noGrp="1"/>
          </p:cNvSpPr>
          <p:nvPr/>
        </p:nvSpPr>
        <p:spPr bwMode="auto">
          <a:xfrm>
            <a:off x="7924800" y="6629400"/>
            <a:ext cx="1244600" cy="536575"/>
          </a:xfrm>
          <a:prstGeom prst="rect">
            <a:avLst/>
          </a:prstGeom>
          <a:noFill/>
          <a:ln w="9525">
            <a:noFill/>
            <a:miter lim="800000"/>
            <a:headEnd/>
            <a:tailEnd/>
          </a:ln>
        </p:spPr>
        <p:txBody>
          <a:bodyPr/>
          <a:lstStyle/>
          <a:p>
            <a:pPr algn="r"/>
            <a:r>
              <a:rPr lang="en-US" altLang="es-MX" sz="1000"/>
              <a:t>12-</a:t>
            </a:r>
            <a:fld id="{49A10F67-9749-4458-BF5E-9AAC78782E41}" type="slidenum">
              <a:rPr lang="en-US" altLang="es-MX" sz="1000"/>
              <a:pPr algn="r"/>
              <a:t>99</a:t>
            </a:fld>
            <a:r>
              <a:rPr lang="en-US" altLang="es-MX" sz="1000"/>
              <a:t>-S290-EP</a:t>
            </a:r>
          </a:p>
        </p:txBody>
      </p:sp>
      <p:sp>
        <p:nvSpPr>
          <p:cNvPr id="178" name="Oval 5"/>
          <p:cNvSpPr>
            <a:spLocks noChangeArrowheads="1"/>
          </p:cNvSpPr>
          <p:nvPr/>
        </p:nvSpPr>
        <p:spPr bwMode="auto">
          <a:xfrm>
            <a:off x="2453991" y="2050721"/>
            <a:ext cx="457200" cy="304800"/>
          </a:xfrm>
          <a:prstGeom prst="ellipse">
            <a:avLst/>
          </a:prstGeom>
          <a:noFill/>
          <a:ln w="38100">
            <a:solidFill>
              <a:srgbClr val="FF9900"/>
            </a:solidFill>
            <a:round/>
            <a:headEnd/>
            <a:tailEnd/>
          </a:ln>
        </p:spPr>
        <p:txBody>
          <a:bodyPr wrap="none" anchor="ctr"/>
          <a:lstStyle/>
          <a:p>
            <a:endParaRPr lang="es-MX" altLang="es-MX"/>
          </a:p>
        </p:txBody>
      </p:sp>
      <p:sp>
        <p:nvSpPr>
          <p:cNvPr id="179" name="Oval 6"/>
          <p:cNvSpPr>
            <a:spLocks noChangeArrowheads="1"/>
          </p:cNvSpPr>
          <p:nvPr/>
        </p:nvSpPr>
        <p:spPr bwMode="auto">
          <a:xfrm>
            <a:off x="4178967" y="1545834"/>
            <a:ext cx="998621" cy="545436"/>
          </a:xfrm>
          <a:prstGeom prst="ellipse">
            <a:avLst/>
          </a:prstGeom>
          <a:noFill/>
          <a:ln w="38100">
            <a:solidFill>
              <a:srgbClr val="FF9900"/>
            </a:solidFill>
            <a:round/>
            <a:headEnd/>
            <a:tailEnd/>
          </a:ln>
        </p:spPr>
        <p:txBody>
          <a:bodyPr wrap="none" anchor="ctr"/>
          <a:lstStyle/>
          <a:p>
            <a:endParaRPr lang="es-MX" altLang="es-MX"/>
          </a:p>
        </p:txBody>
      </p:sp>
      <p:sp>
        <p:nvSpPr>
          <p:cNvPr id="180" name="Oval 7"/>
          <p:cNvSpPr>
            <a:spLocks noChangeArrowheads="1"/>
          </p:cNvSpPr>
          <p:nvPr/>
        </p:nvSpPr>
        <p:spPr bwMode="auto">
          <a:xfrm>
            <a:off x="4419600" y="2101520"/>
            <a:ext cx="533400" cy="304800"/>
          </a:xfrm>
          <a:prstGeom prst="ellipse">
            <a:avLst/>
          </a:prstGeom>
          <a:noFill/>
          <a:ln w="38100">
            <a:solidFill>
              <a:srgbClr val="FF9933"/>
            </a:solidFill>
            <a:round/>
            <a:headEnd/>
            <a:tailEnd/>
          </a:ln>
        </p:spPr>
        <p:txBody>
          <a:bodyPr wrap="none" anchor="ctr"/>
          <a:lstStyle/>
          <a:p>
            <a:endParaRPr lang="es-MX" altLang="es-MX"/>
          </a:p>
        </p:txBody>
      </p:sp>
      <p:sp>
        <p:nvSpPr>
          <p:cNvPr id="12" name="Text Box 157">
            <a:extLst>
              <a:ext uri="{FF2B5EF4-FFF2-40B4-BE49-F238E27FC236}">
                <a16:creationId xmlns:a16="http://schemas.microsoft.com/office/drawing/2014/main" id="{666BD6CF-7A9C-42CC-994B-9051E20A9D9B}"/>
              </a:ext>
            </a:extLst>
          </p:cNvPr>
          <p:cNvSpPr txBox="1">
            <a:spLocks noChangeArrowheads="1"/>
          </p:cNvSpPr>
          <p:nvPr/>
        </p:nvSpPr>
        <p:spPr bwMode="auto">
          <a:xfrm>
            <a:off x="127001" y="1370013"/>
            <a:ext cx="2124075" cy="1754326"/>
          </a:xfrm>
          <a:prstGeom prst="rect">
            <a:avLst/>
          </a:prstGeom>
          <a:noFill/>
          <a:ln w="9525">
            <a:noFill/>
            <a:miter lim="800000"/>
            <a:headEnd/>
            <a:tailEnd/>
          </a:ln>
        </p:spPr>
        <p:txBody>
          <a:bodyPr>
            <a:spAutoFit/>
          </a:bodyPr>
          <a:lstStyle/>
          <a:p>
            <a:pPr eaLnBrk="1" hangingPunct="1"/>
            <a:r>
              <a:rPr lang="es-MX" altLang="es-MX" sz="1800" dirty="0"/>
              <a:t>Los casos remarcados en amarillo</a:t>
            </a:r>
          </a:p>
          <a:p>
            <a:pPr eaLnBrk="1" hangingPunct="1"/>
            <a:r>
              <a:rPr lang="es-MX" altLang="es-MX" sz="1800" dirty="0"/>
              <a:t>en los que la VP  será mayor en el combustible pasto</a:t>
            </a:r>
            <a:endParaRPr lang="en-US" altLang="es-MX" sz="1800" dirty="0"/>
          </a:p>
        </p:txBody>
      </p:sp>
      <p:sp>
        <p:nvSpPr>
          <p:cNvPr id="13" name="Text Box 158">
            <a:extLst>
              <a:ext uri="{FF2B5EF4-FFF2-40B4-BE49-F238E27FC236}">
                <a16:creationId xmlns:a16="http://schemas.microsoft.com/office/drawing/2014/main" id="{8D4A3619-9948-43A6-AD1D-100E1D4C274C}"/>
              </a:ext>
            </a:extLst>
          </p:cNvPr>
          <p:cNvSpPr txBox="1">
            <a:spLocks noChangeArrowheads="1"/>
          </p:cNvSpPr>
          <p:nvPr/>
        </p:nvSpPr>
        <p:spPr bwMode="auto">
          <a:xfrm>
            <a:off x="127002" y="3617189"/>
            <a:ext cx="2015598" cy="2031325"/>
          </a:xfrm>
          <a:prstGeom prst="rect">
            <a:avLst/>
          </a:prstGeom>
          <a:noFill/>
          <a:ln w="9525">
            <a:noFill/>
            <a:miter lim="800000"/>
            <a:headEnd/>
            <a:tailEnd/>
          </a:ln>
        </p:spPr>
        <p:txBody>
          <a:bodyPr wrap="square">
            <a:spAutoFit/>
          </a:bodyPr>
          <a:lstStyle/>
          <a:p>
            <a:pPr eaLnBrk="1" hangingPunct="1"/>
            <a:r>
              <a:rPr lang="es-MX" altLang="es-MX" sz="1800" dirty="0"/>
              <a:t>Las marcas en rojo: Incrementos en  Índice VP de 60x y mayores  han sido asociados con fatalidades</a:t>
            </a:r>
            <a:endParaRPr lang="en-US" altLang="es-MX" sz="20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animBg="1"/>
      <p:bldP spid="179" grpId="0" animBg="1"/>
      <p:bldP spid="18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596900" y="2420938"/>
            <a:ext cx="7924800" cy="3200400"/>
          </a:xfrm>
        </p:spPr>
        <p:txBody>
          <a:bodyPr/>
          <a:lstStyle/>
          <a:p>
            <a:pPr eaLnBrk="1" hangingPunct="1"/>
            <a:r>
              <a:rPr lang="es-MX" altLang="es-MX" sz="3600" b="0" dirty="0">
                <a:solidFill>
                  <a:schemeClr val="tx1"/>
                </a:solidFill>
              </a:rPr>
              <a:t>¿De qué manera los cambios en la velocidad efectiva del viento afectan la VP  y el tiempo de propagación?</a:t>
            </a:r>
            <a:endParaRPr lang="es-MX" altLang="es-MX" dirty="0"/>
          </a:p>
        </p:txBody>
      </p:sp>
      <p:sp>
        <p:nvSpPr>
          <p:cNvPr id="40963" name="Rectangle 5"/>
          <p:cNvSpPr>
            <a:spLocks noChangeArrowheads="1"/>
          </p:cNvSpPr>
          <p:nvPr/>
        </p:nvSpPr>
        <p:spPr bwMode="auto">
          <a:xfrm>
            <a:off x="0" y="1158875"/>
            <a:ext cx="9144000" cy="708025"/>
          </a:xfrm>
          <a:prstGeom prst="rect">
            <a:avLst/>
          </a:prstGeom>
          <a:noFill/>
          <a:ln w="9525">
            <a:noFill/>
            <a:miter lim="800000"/>
            <a:headEnd/>
            <a:tailEnd/>
          </a:ln>
          <a:effectLst/>
        </p:spPr>
        <p:txBody>
          <a:bodyPr anchor="ctr">
            <a:spAutoFit/>
          </a:bodyPr>
          <a:lstStyle/>
          <a:p>
            <a:pPr marL="342900" indent="-342900" algn="ctr">
              <a:spcBef>
                <a:spcPct val="20000"/>
              </a:spcBef>
            </a:pPr>
            <a:r>
              <a:rPr lang="es-MX" altLang="es-MX" sz="4000" b="1">
                <a:solidFill>
                  <a:srgbClr val="000066"/>
                </a:solidFill>
              </a:rPr>
              <a:t>Comparaciones de cambio de viento</a:t>
            </a:r>
            <a:endParaRPr lang="en-US" altLang="es-MX" sz="4000" b="1">
              <a:solidFill>
                <a:srgbClr val="000066"/>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5" name="Rectangle 3"/>
          <p:cNvSpPr>
            <a:spLocks noGrp="1" noChangeArrowheads="1"/>
          </p:cNvSpPr>
          <p:nvPr>
            <p:ph type="body" idx="4294967295"/>
          </p:nvPr>
        </p:nvSpPr>
        <p:spPr>
          <a:xfrm>
            <a:off x="228600" y="1752600"/>
            <a:ext cx="8686800" cy="4419600"/>
          </a:xfrm>
        </p:spPr>
        <p:txBody>
          <a:bodyPr/>
          <a:lstStyle/>
          <a:p>
            <a:pPr marL="463550" indent="-463550" algn="just" eaLnBrk="1" hangingPunct="1">
              <a:lnSpc>
                <a:spcPct val="90000"/>
              </a:lnSpc>
            </a:pPr>
            <a:r>
              <a:rPr lang="es-MX" altLang="es-MX" sz="2800" dirty="0"/>
              <a:t>Un método sistemático para aplicar lo aprendido para valorar el comportamiento del fuego "</a:t>
            </a:r>
            <a:r>
              <a:rPr lang="es-MX" altLang="es-MX" dirty="0">
                <a:solidFill>
                  <a:srgbClr val="000066"/>
                </a:solidFill>
              </a:rPr>
              <a:t>actual</a:t>
            </a:r>
            <a:r>
              <a:rPr lang="es-MX" altLang="es-MX" sz="2800" dirty="0"/>
              <a:t>" y "esperado"... una importante “instrucción del “</a:t>
            </a:r>
            <a:r>
              <a:rPr lang="es-MX" altLang="es-MX" dirty="0">
                <a:solidFill>
                  <a:srgbClr val="000066"/>
                </a:solidFill>
              </a:rPr>
              <a:t>combate de incendios</a:t>
            </a:r>
            <a:r>
              <a:rPr lang="es-MX" altLang="es-MX" sz="2800" dirty="0"/>
              <a:t>".</a:t>
            </a:r>
          </a:p>
          <a:p>
            <a:pPr marL="463550" indent="-463550" algn="just" eaLnBrk="1" hangingPunct="1">
              <a:lnSpc>
                <a:spcPct val="90000"/>
              </a:lnSpc>
            </a:pPr>
            <a:endParaRPr lang="es-MX" altLang="es-MX" sz="2800" dirty="0"/>
          </a:p>
          <a:p>
            <a:pPr marL="463550" indent="-463550" algn="just" eaLnBrk="1" hangingPunct="1">
              <a:lnSpc>
                <a:spcPct val="90000"/>
              </a:lnSpc>
            </a:pPr>
            <a:r>
              <a:rPr lang="es-MX" altLang="es-MX" sz="2800" dirty="0"/>
              <a:t>La ciencia del fuego en una herramienta práctica de la línea de fuego.</a:t>
            </a:r>
          </a:p>
          <a:p>
            <a:pPr marL="463550" indent="-463550" algn="just" eaLnBrk="1" hangingPunct="1">
              <a:lnSpc>
                <a:spcPct val="90000"/>
              </a:lnSpc>
            </a:pPr>
            <a:r>
              <a:rPr lang="es-MX" altLang="es-MX" sz="2800" dirty="0"/>
              <a:t>Mejora el “</a:t>
            </a:r>
            <a:r>
              <a:rPr lang="es-MX" altLang="es-MX" dirty="0">
                <a:solidFill>
                  <a:srgbClr val="000066"/>
                </a:solidFill>
              </a:rPr>
              <a:t>conciencia situacional</a:t>
            </a:r>
            <a:r>
              <a:rPr lang="es-MX" altLang="es-MX" sz="2800" dirty="0"/>
              <a:t>".</a:t>
            </a:r>
          </a:p>
          <a:p>
            <a:pPr marL="463550" indent="-463550" algn="just" eaLnBrk="1" hangingPunct="1">
              <a:lnSpc>
                <a:spcPct val="90000"/>
              </a:lnSpc>
            </a:pPr>
            <a:r>
              <a:rPr lang="es-MX" altLang="es-MX" sz="2800" dirty="0"/>
              <a:t>Diseñado para satisfacer a una variedad de necesidades que cambian a lo largo de la carrera profesional .</a:t>
            </a:r>
          </a:p>
        </p:txBody>
      </p:sp>
      <p:sp>
        <p:nvSpPr>
          <p:cNvPr id="6147" name="Rectangle 4"/>
          <p:cNvSpPr>
            <a:spLocks noGrp="1" noChangeArrowheads="1"/>
          </p:cNvSpPr>
          <p:nvPr>
            <p:ph type="title" idx="4294967295"/>
          </p:nvPr>
        </p:nvSpPr>
        <p:spPr>
          <a:xfrm>
            <a:off x="381000" y="484188"/>
            <a:ext cx="8229600" cy="792162"/>
          </a:xfrm>
        </p:spPr>
        <p:txBody>
          <a:bodyPr/>
          <a:lstStyle/>
          <a:p>
            <a:pPr eaLnBrk="1" hangingPunct="1"/>
            <a:r>
              <a:rPr lang="es-MX" altLang="es-MX" dirty="0"/>
              <a:t>Propósito general de </a:t>
            </a:r>
            <a:r>
              <a:rPr lang="es-MX" altLang="es-MX" dirty="0">
                <a:solidFill>
                  <a:srgbClr val="002060"/>
                </a:solidFill>
              </a:rPr>
              <a:t>FLAME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41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411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411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41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0" y="381000"/>
            <a:ext cx="9144000" cy="1143000"/>
          </a:xfrm>
        </p:spPr>
        <p:txBody>
          <a:bodyPr/>
          <a:lstStyle/>
          <a:p>
            <a:r>
              <a:rPr lang="es-MX" altLang="es-MX" dirty="0">
                <a:ea typeface="ＭＳ Ｐゴシック" pitchFamily="34" charset="-128"/>
              </a:rPr>
              <a:t>Tabla de ajuste de viento</a:t>
            </a:r>
            <a:r>
              <a:rPr lang="es-MX" altLang="es-MX" b="0" dirty="0">
                <a:solidFill>
                  <a:srgbClr val="CC0000"/>
                </a:solidFill>
              </a:rPr>
              <a:t> </a:t>
            </a:r>
            <a:br>
              <a:rPr lang="es-MX" altLang="es-MX" b="0" dirty="0">
                <a:solidFill>
                  <a:srgbClr val="CC0000"/>
                </a:solidFill>
              </a:rPr>
            </a:br>
            <a:r>
              <a:rPr lang="es-MX" altLang="es-MX" sz="2400" b="0" dirty="0">
                <a:solidFill>
                  <a:schemeClr val="tx1"/>
                </a:solidFill>
              </a:rPr>
              <a:t>Por ubicación topográfica</a:t>
            </a:r>
            <a:endParaRPr lang="es-MX" altLang="es-MX" b="0" dirty="0">
              <a:solidFill>
                <a:schemeClr val="tx1"/>
              </a:solidFill>
            </a:endParaRPr>
          </a:p>
        </p:txBody>
      </p:sp>
      <p:sp>
        <p:nvSpPr>
          <p:cNvPr id="43011" name="Text Box 3"/>
          <p:cNvSpPr txBox="1">
            <a:spLocks noChangeArrowheads="1"/>
          </p:cNvSpPr>
          <p:nvPr/>
        </p:nvSpPr>
        <p:spPr bwMode="auto">
          <a:xfrm flipH="1">
            <a:off x="6448425" y="1295400"/>
            <a:ext cx="184150" cy="488950"/>
          </a:xfrm>
          <a:prstGeom prst="rect">
            <a:avLst/>
          </a:prstGeom>
          <a:noFill/>
          <a:ln w="9525">
            <a:noFill/>
            <a:miter lim="800000"/>
            <a:headEnd/>
            <a:tailEnd/>
          </a:ln>
        </p:spPr>
        <p:txBody>
          <a:bodyPr wrap="none">
            <a:spAutoFit/>
          </a:bodyPr>
          <a:lstStyle/>
          <a:p>
            <a:endParaRPr lang="es-MX" altLang="es-MX" sz="2600">
              <a:solidFill>
                <a:srgbClr val="000000"/>
              </a:solidFill>
            </a:endParaRPr>
          </a:p>
        </p:txBody>
      </p:sp>
      <p:sp>
        <p:nvSpPr>
          <p:cNvPr id="308436" name="Text Box 212"/>
          <p:cNvSpPr txBox="1">
            <a:spLocks noChangeArrowheads="1"/>
          </p:cNvSpPr>
          <p:nvPr/>
        </p:nvSpPr>
        <p:spPr bwMode="auto">
          <a:xfrm>
            <a:off x="523875" y="4756150"/>
            <a:ext cx="8315325" cy="1631950"/>
          </a:xfrm>
          <a:prstGeom prst="rect">
            <a:avLst/>
          </a:prstGeom>
          <a:noFill/>
          <a:ln w="9525">
            <a:noFill/>
            <a:miter lim="800000"/>
            <a:headEnd/>
            <a:tailEnd/>
          </a:ln>
        </p:spPr>
        <p:txBody>
          <a:bodyPr>
            <a:spAutoFit/>
          </a:bodyPr>
          <a:lstStyle/>
          <a:p>
            <a:pPr eaLnBrk="1" hangingPunct="1"/>
            <a:r>
              <a:rPr lang="es-MX" altLang="es-MX" sz="2000" b="1" dirty="0"/>
              <a:t>Ejemplo: Ajuste un viento de 19.2 kph de la parte superior a la parte baja de la ladera de barlovento. Seleccione la opción "1 →½", basado en la diagrama de ajuste de velocidad de viento y el viento a 19.2 kph. El viento en la parte baja de la ladera será de alrededor de 9.6 kph.</a:t>
            </a:r>
            <a:endParaRPr lang="en-US" altLang="es-MX" sz="2000" b="1" dirty="0"/>
          </a:p>
        </p:txBody>
      </p:sp>
      <p:pic>
        <p:nvPicPr>
          <p:cNvPr id="43013" name="Imagen 2"/>
          <p:cNvPicPr>
            <a:picLocks noChangeAspect="1"/>
          </p:cNvPicPr>
          <p:nvPr/>
        </p:nvPicPr>
        <p:blipFill>
          <a:blip r:embed="rId3" cstate="print"/>
          <a:srcRect/>
          <a:stretch>
            <a:fillRect/>
          </a:stretch>
        </p:blipFill>
        <p:spPr bwMode="auto">
          <a:xfrm>
            <a:off x="452438" y="1847850"/>
            <a:ext cx="7996237" cy="2609850"/>
          </a:xfrm>
          <a:prstGeom prst="rect">
            <a:avLst/>
          </a:prstGeom>
          <a:noFill/>
          <a:ln w="9525">
            <a:noFill/>
            <a:miter lim="800000"/>
            <a:headEnd/>
            <a:tailEnd/>
          </a:ln>
        </p:spPr>
      </p:pic>
      <p:sp>
        <p:nvSpPr>
          <p:cNvPr id="12" name="Oval 213"/>
          <p:cNvSpPr>
            <a:spLocks noChangeArrowheads="1"/>
          </p:cNvSpPr>
          <p:nvPr/>
        </p:nvSpPr>
        <p:spPr bwMode="auto">
          <a:xfrm>
            <a:off x="363538" y="2286000"/>
            <a:ext cx="838200" cy="228600"/>
          </a:xfrm>
          <a:prstGeom prst="ellipse">
            <a:avLst/>
          </a:prstGeom>
          <a:noFill/>
          <a:ln w="28575">
            <a:solidFill>
              <a:srgbClr val="0066FF"/>
            </a:solidFill>
            <a:round/>
            <a:headEnd/>
            <a:tailEnd/>
          </a:ln>
        </p:spPr>
        <p:txBody>
          <a:bodyPr wrap="none" anchor="ctr"/>
          <a:lstStyle/>
          <a:p>
            <a:pPr eaLnBrk="1" hangingPunct="1"/>
            <a:endParaRPr lang="es-MX" altLang="es-MX" sz="4400" b="1">
              <a:latin typeface="Arial Narrow" pitchFamily="34" charset="0"/>
            </a:endParaRPr>
          </a:p>
        </p:txBody>
      </p:sp>
      <p:sp>
        <p:nvSpPr>
          <p:cNvPr id="13" name="Oval 214"/>
          <p:cNvSpPr>
            <a:spLocks noChangeArrowheads="1"/>
          </p:cNvSpPr>
          <p:nvPr/>
        </p:nvSpPr>
        <p:spPr bwMode="auto">
          <a:xfrm>
            <a:off x="4157663" y="1981200"/>
            <a:ext cx="381000" cy="304800"/>
          </a:xfrm>
          <a:prstGeom prst="ellipse">
            <a:avLst/>
          </a:prstGeom>
          <a:noFill/>
          <a:ln w="28575">
            <a:solidFill>
              <a:srgbClr val="0066FF"/>
            </a:solidFill>
            <a:round/>
            <a:headEnd/>
            <a:tailEnd/>
          </a:ln>
        </p:spPr>
        <p:txBody>
          <a:bodyPr wrap="none" anchor="ctr"/>
          <a:lstStyle/>
          <a:p>
            <a:pPr eaLnBrk="1" hangingPunct="1"/>
            <a:endParaRPr lang="es-MX" altLang="es-MX" sz="4400" b="1">
              <a:latin typeface="Arial Narrow" pitchFamily="34" charset="0"/>
            </a:endParaRPr>
          </a:p>
        </p:txBody>
      </p:sp>
      <p:sp>
        <p:nvSpPr>
          <p:cNvPr id="14" name="Oval 215"/>
          <p:cNvSpPr>
            <a:spLocks noChangeArrowheads="1"/>
          </p:cNvSpPr>
          <p:nvPr/>
        </p:nvSpPr>
        <p:spPr bwMode="auto">
          <a:xfrm>
            <a:off x="4149725" y="2266950"/>
            <a:ext cx="381000" cy="304800"/>
          </a:xfrm>
          <a:prstGeom prst="ellipse">
            <a:avLst/>
          </a:prstGeom>
          <a:noFill/>
          <a:ln w="28575" algn="ctr">
            <a:solidFill>
              <a:srgbClr val="0066FF"/>
            </a:solidFill>
            <a:round/>
            <a:headEnd/>
            <a:tailEnd/>
          </a:ln>
          <a:effectLst/>
        </p:spPr>
        <p:txBody>
          <a:bodyPr wrap="none" anchor="ctr"/>
          <a:lstStyle/>
          <a:p>
            <a:pPr eaLnBrk="1" hangingPunct="1"/>
            <a:endParaRPr lang="es-MX" altLang="es-MX" sz="4400" b="1">
              <a:latin typeface="Arial Narrow"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4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36" grpId="0"/>
      <p:bldP spid="12" grpId="0" animBg="1"/>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80"/>
          <p:cNvSpPr>
            <a:spLocks noChangeArrowheads="1"/>
          </p:cNvSpPr>
          <p:nvPr/>
        </p:nvSpPr>
        <p:spPr bwMode="auto">
          <a:xfrm>
            <a:off x="0" y="1524000"/>
            <a:ext cx="9144000" cy="4648200"/>
          </a:xfrm>
          <a:prstGeom prst="rect">
            <a:avLst/>
          </a:prstGeom>
          <a:noFill/>
          <a:ln w="9525">
            <a:noFill/>
            <a:miter lim="800000"/>
            <a:headEnd/>
            <a:tailEnd/>
          </a:ln>
          <a:effectLst/>
        </p:spPr>
        <p:txBody>
          <a:bodyPr wrap="none" anchor="ctr"/>
          <a:lstStyle/>
          <a:p>
            <a:endParaRPr lang="es-MX" altLang="es-MX"/>
          </a:p>
        </p:txBody>
      </p:sp>
      <p:grpSp>
        <p:nvGrpSpPr>
          <p:cNvPr id="45059" name="Group 2"/>
          <p:cNvGrpSpPr>
            <a:grpSpLocks/>
          </p:cNvGrpSpPr>
          <p:nvPr/>
        </p:nvGrpSpPr>
        <p:grpSpPr bwMode="auto">
          <a:xfrm>
            <a:off x="3733800" y="3595688"/>
            <a:ext cx="385763" cy="466725"/>
            <a:chOff x="2277" y="1430"/>
            <a:chExt cx="243" cy="294"/>
          </a:xfrm>
        </p:grpSpPr>
        <p:sp>
          <p:nvSpPr>
            <p:cNvPr id="45134" name="Freeform 3"/>
            <p:cNvSpPr>
              <a:spLocks/>
            </p:cNvSpPr>
            <p:nvPr/>
          </p:nvSpPr>
          <p:spPr bwMode="auto">
            <a:xfrm>
              <a:off x="2277" y="1430"/>
              <a:ext cx="243" cy="199"/>
            </a:xfrm>
            <a:custGeom>
              <a:avLst/>
              <a:gdLst>
                <a:gd name="T0" fmla="*/ 123 w 243"/>
                <a:gd name="T1" fmla="*/ 189 h 199"/>
                <a:gd name="T2" fmla="*/ 65 w 243"/>
                <a:gd name="T3" fmla="*/ 140 h 199"/>
                <a:gd name="T4" fmla="*/ 16 w 243"/>
                <a:gd name="T5" fmla="*/ 107 h 199"/>
                <a:gd name="T6" fmla="*/ 0 w 243"/>
                <a:gd name="T7" fmla="*/ 57 h 199"/>
                <a:gd name="T8" fmla="*/ 57 w 243"/>
                <a:gd name="T9" fmla="*/ 8 h 199"/>
                <a:gd name="T10" fmla="*/ 139 w 243"/>
                <a:gd name="T11" fmla="*/ 0 h 199"/>
                <a:gd name="T12" fmla="*/ 213 w 243"/>
                <a:gd name="T13" fmla="*/ 8 h 199"/>
                <a:gd name="T14" fmla="*/ 205 w 243"/>
                <a:gd name="T15" fmla="*/ 74 h 199"/>
                <a:gd name="T16" fmla="*/ 172 w 243"/>
                <a:gd name="T17" fmla="*/ 123 h 199"/>
                <a:gd name="T18" fmla="*/ 131 w 243"/>
                <a:gd name="T19" fmla="*/ 173 h 199"/>
                <a:gd name="T20" fmla="*/ 123 w 243"/>
                <a:gd name="T21" fmla="*/ 197 h 199"/>
                <a:gd name="T22" fmla="*/ 123 w 243"/>
                <a:gd name="T23" fmla="*/ 189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3"/>
                <a:gd name="T37" fmla="*/ 0 h 199"/>
                <a:gd name="T38" fmla="*/ 243 w 243"/>
                <a:gd name="T39" fmla="*/ 199 h 1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3" h="199">
                  <a:moveTo>
                    <a:pt x="123" y="189"/>
                  </a:moveTo>
                  <a:cubicBezTo>
                    <a:pt x="77" y="174"/>
                    <a:pt x="108" y="167"/>
                    <a:pt x="65" y="140"/>
                  </a:cubicBezTo>
                  <a:cubicBezTo>
                    <a:pt x="41" y="64"/>
                    <a:pt x="85" y="177"/>
                    <a:pt x="16" y="107"/>
                  </a:cubicBezTo>
                  <a:cubicBezTo>
                    <a:pt x="4" y="95"/>
                    <a:pt x="0" y="57"/>
                    <a:pt x="0" y="57"/>
                  </a:cubicBezTo>
                  <a:cubicBezTo>
                    <a:pt x="14" y="48"/>
                    <a:pt x="47" y="11"/>
                    <a:pt x="57" y="8"/>
                  </a:cubicBezTo>
                  <a:cubicBezTo>
                    <a:pt x="84" y="1"/>
                    <a:pt x="112" y="3"/>
                    <a:pt x="139" y="0"/>
                  </a:cubicBezTo>
                  <a:cubicBezTo>
                    <a:pt x="197" y="19"/>
                    <a:pt x="172" y="22"/>
                    <a:pt x="213" y="8"/>
                  </a:cubicBezTo>
                  <a:cubicBezTo>
                    <a:pt x="243" y="38"/>
                    <a:pt x="217" y="36"/>
                    <a:pt x="205" y="74"/>
                  </a:cubicBezTo>
                  <a:cubicBezTo>
                    <a:pt x="219" y="119"/>
                    <a:pt x="203" y="94"/>
                    <a:pt x="172" y="123"/>
                  </a:cubicBezTo>
                  <a:cubicBezTo>
                    <a:pt x="154" y="179"/>
                    <a:pt x="180" y="114"/>
                    <a:pt x="131" y="173"/>
                  </a:cubicBezTo>
                  <a:cubicBezTo>
                    <a:pt x="126" y="179"/>
                    <a:pt x="127" y="189"/>
                    <a:pt x="123" y="197"/>
                  </a:cubicBezTo>
                  <a:cubicBezTo>
                    <a:pt x="122" y="199"/>
                    <a:pt x="123" y="192"/>
                    <a:pt x="123" y="189"/>
                  </a:cubicBezTo>
                  <a:close/>
                </a:path>
              </a:pathLst>
            </a:custGeom>
            <a:solidFill>
              <a:srgbClr val="66FF33"/>
            </a:solidFill>
            <a:ln w="9525">
              <a:solidFill>
                <a:schemeClr val="tx1"/>
              </a:solidFill>
              <a:round/>
              <a:headEnd/>
              <a:tailEnd/>
            </a:ln>
          </p:spPr>
          <p:txBody>
            <a:bodyPr wrap="none" anchor="ctr"/>
            <a:lstStyle/>
            <a:p>
              <a:endParaRPr lang="es-MX"/>
            </a:p>
          </p:txBody>
        </p:sp>
        <p:sp>
          <p:nvSpPr>
            <p:cNvPr id="45135" name="Freeform 4"/>
            <p:cNvSpPr>
              <a:spLocks/>
            </p:cNvSpPr>
            <p:nvPr/>
          </p:nvSpPr>
          <p:spPr bwMode="auto">
            <a:xfrm>
              <a:off x="2358" y="1583"/>
              <a:ext cx="67" cy="141"/>
            </a:xfrm>
            <a:custGeom>
              <a:avLst/>
              <a:gdLst>
                <a:gd name="T0" fmla="*/ 67 w 67"/>
                <a:gd name="T1" fmla="*/ 11 h 141"/>
                <a:gd name="T2" fmla="*/ 58 w 67"/>
                <a:gd name="T3" fmla="*/ 110 h 141"/>
                <a:gd name="T4" fmla="*/ 50 w 67"/>
                <a:gd name="T5" fmla="*/ 135 h 141"/>
                <a:gd name="T6" fmla="*/ 17 w 67"/>
                <a:gd name="T7" fmla="*/ 36 h 141"/>
                <a:gd name="T8" fmla="*/ 1 w 67"/>
                <a:gd name="T9" fmla="*/ 3 h 141"/>
                <a:gd name="T10" fmla="*/ 0 60000 65536"/>
                <a:gd name="T11" fmla="*/ 0 60000 65536"/>
                <a:gd name="T12" fmla="*/ 0 60000 65536"/>
                <a:gd name="T13" fmla="*/ 0 60000 65536"/>
                <a:gd name="T14" fmla="*/ 0 60000 65536"/>
                <a:gd name="T15" fmla="*/ 0 w 67"/>
                <a:gd name="T16" fmla="*/ 0 h 141"/>
                <a:gd name="T17" fmla="*/ 67 w 67"/>
                <a:gd name="T18" fmla="*/ 141 h 141"/>
              </a:gdLst>
              <a:ahLst/>
              <a:cxnLst>
                <a:cxn ang="T10">
                  <a:pos x="T0" y="T1"/>
                </a:cxn>
                <a:cxn ang="T11">
                  <a:pos x="T2" y="T3"/>
                </a:cxn>
                <a:cxn ang="T12">
                  <a:pos x="T4" y="T5"/>
                </a:cxn>
                <a:cxn ang="T13">
                  <a:pos x="T6" y="T7"/>
                </a:cxn>
                <a:cxn ang="T14">
                  <a:pos x="T8" y="T9"/>
                </a:cxn>
              </a:cxnLst>
              <a:rect l="T15" t="T16" r="T17" b="T18"/>
              <a:pathLst>
                <a:path w="67" h="141">
                  <a:moveTo>
                    <a:pt x="67" y="11"/>
                  </a:moveTo>
                  <a:cubicBezTo>
                    <a:pt x="64" y="44"/>
                    <a:pt x="63" y="77"/>
                    <a:pt x="58" y="110"/>
                  </a:cubicBezTo>
                  <a:cubicBezTo>
                    <a:pt x="57" y="119"/>
                    <a:pt x="56" y="141"/>
                    <a:pt x="50" y="135"/>
                  </a:cubicBezTo>
                  <a:cubicBezTo>
                    <a:pt x="36" y="120"/>
                    <a:pt x="27" y="57"/>
                    <a:pt x="17" y="36"/>
                  </a:cubicBezTo>
                  <a:cubicBezTo>
                    <a:pt x="0" y="0"/>
                    <a:pt x="1" y="23"/>
                    <a:pt x="1" y="3"/>
                  </a:cubicBezTo>
                </a:path>
              </a:pathLst>
            </a:custGeom>
            <a:noFill/>
            <a:ln w="28575">
              <a:solidFill>
                <a:srgbClr val="663300"/>
              </a:solidFill>
              <a:round/>
              <a:headEnd/>
              <a:tailEnd/>
            </a:ln>
          </p:spPr>
          <p:txBody>
            <a:bodyPr wrap="none" anchor="ctr"/>
            <a:lstStyle/>
            <a:p>
              <a:endParaRPr lang="es-MX"/>
            </a:p>
          </p:txBody>
        </p:sp>
      </p:grpSp>
      <p:grpSp>
        <p:nvGrpSpPr>
          <p:cNvPr id="45060" name="Group 5"/>
          <p:cNvGrpSpPr>
            <a:grpSpLocks/>
          </p:cNvGrpSpPr>
          <p:nvPr/>
        </p:nvGrpSpPr>
        <p:grpSpPr bwMode="auto">
          <a:xfrm>
            <a:off x="2819400" y="3367088"/>
            <a:ext cx="396875" cy="952500"/>
            <a:chOff x="1759" y="1167"/>
            <a:chExt cx="250" cy="600"/>
          </a:xfrm>
        </p:grpSpPr>
        <p:sp>
          <p:nvSpPr>
            <p:cNvPr id="45132" name="Freeform 6"/>
            <p:cNvSpPr>
              <a:spLocks/>
            </p:cNvSpPr>
            <p:nvPr/>
          </p:nvSpPr>
          <p:spPr bwMode="auto">
            <a:xfrm>
              <a:off x="1759" y="1167"/>
              <a:ext cx="250" cy="513"/>
            </a:xfrm>
            <a:custGeom>
              <a:avLst/>
              <a:gdLst>
                <a:gd name="T0" fmla="*/ 123 w 250"/>
                <a:gd name="T1" fmla="*/ 0 h 513"/>
                <a:gd name="T2" fmla="*/ 41 w 250"/>
                <a:gd name="T3" fmla="*/ 66 h 513"/>
                <a:gd name="T4" fmla="*/ 66 w 250"/>
                <a:gd name="T5" fmla="*/ 82 h 513"/>
                <a:gd name="T6" fmla="*/ 82 w 250"/>
                <a:gd name="T7" fmla="*/ 107 h 513"/>
                <a:gd name="T8" fmla="*/ 98 w 250"/>
                <a:gd name="T9" fmla="*/ 131 h 513"/>
                <a:gd name="T10" fmla="*/ 49 w 250"/>
                <a:gd name="T11" fmla="*/ 197 h 513"/>
                <a:gd name="T12" fmla="*/ 24 w 250"/>
                <a:gd name="T13" fmla="*/ 205 h 513"/>
                <a:gd name="T14" fmla="*/ 107 w 250"/>
                <a:gd name="T15" fmla="*/ 214 h 513"/>
                <a:gd name="T16" fmla="*/ 90 w 250"/>
                <a:gd name="T17" fmla="*/ 230 h 513"/>
                <a:gd name="T18" fmla="*/ 16 w 250"/>
                <a:gd name="T19" fmla="*/ 271 h 513"/>
                <a:gd name="T20" fmla="*/ 57 w 250"/>
                <a:gd name="T21" fmla="*/ 320 h 513"/>
                <a:gd name="T22" fmla="*/ 82 w 250"/>
                <a:gd name="T23" fmla="*/ 329 h 513"/>
                <a:gd name="T24" fmla="*/ 49 w 250"/>
                <a:gd name="T25" fmla="*/ 378 h 513"/>
                <a:gd name="T26" fmla="*/ 0 w 250"/>
                <a:gd name="T27" fmla="*/ 394 h 513"/>
                <a:gd name="T28" fmla="*/ 49 w 250"/>
                <a:gd name="T29" fmla="*/ 411 h 513"/>
                <a:gd name="T30" fmla="*/ 107 w 250"/>
                <a:gd name="T31" fmla="*/ 419 h 513"/>
                <a:gd name="T32" fmla="*/ 90 w 250"/>
                <a:gd name="T33" fmla="*/ 436 h 513"/>
                <a:gd name="T34" fmla="*/ 41 w 250"/>
                <a:gd name="T35" fmla="*/ 460 h 513"/>
                <a:gd name="T36" fmla="*/ 107 w 250"/>
                <a:gd name="T37" fmla="*/ 477 h 513"/>
                <a:gd name="T38" fmla="*/ 140 w 250"/>
                <a:gd name="T39" fmla="*/ 485 h 513"/>
                <a:gd name="T40" fmla="*/ 172 w 250"/>
                <a:gd name="T41" fmla="*/ 501 h 513"/>
                <a:gd name="T42" fmla="*/ 115 w 250"/>
                <a:gd name="T43" fmla="*/ 419 h 513"/>
                <a:gd name="T44" fmla="*/ 140 w 250"/>
                <a:gd name="T45" fmla="*/ 411 h 513"/>
                <a:gd name="T46" fmla="*/ 156 w 250"/>
                <a:gd name="T47" fmla="*/ 403 h 513"/>
                <a:gd name="T48" fmla="*/ 214 w 250"/>
                <a:gd name="T49" fmla="*/ 394 h 513"/>
                <a:gd name="T50" fmla="*/ 246 w 250"/>
                <a:gd name="T51" fmla="*/ 386 h 513"/>
                <a:gd name="T52" fmla="*/ 197 w 250"/>
                <a:gd name="T53" fmla="*/ 353 h 513"/>
                <a:gd name="T54" fmla="*/ 172 w 250"/>
                <a:gd name="T55" fmla="*/ 337 h 513"/>
                <a:gd name="T56" fmla="*/ 156 w 250"/>
                <a:gd name="T57" fmla="*/ 279 h 513"/>
                <a:gd name="T58" fmla="*/ 205 w 250"/>
                <a:gd name="T59" fmla="*/ 271 h 513"/>
                <a:gd name="T60" fmla="*/ 140 w 250"/>
                <a:gd name="T61" fmla="*/ 214 h 513"/>
                <a:gd name="T62" fmla="*/ 156 w 250"/>
                <a:gd name="T63" fmla="*/ 164 h 513"/>
                <a:gd name="T64" fmla="*/ 181 w 250"/>
                <a:gd name="T65" fmla="*/ 156 h 513"/>
                <a:gd name="T66" fmla="*/ 164 w 250"/>
                <a:gd name="T67" fmla="*/ 131 h 513"/>
                <a:gd name="T68" fmla="*/ 123 w 250"/>
                <a:gd name="T69" fmla="*/ 82 h 513"/>
                <a:gd name="T70" fmla="*/ 115 w 250"/>
                <a:gd name="T71" fmla="*/ 33 h 513"/>
                <a:gd name="T72" fmla="*/ 123 w 250"/>
                <a:gd name="T73" fmla="*/ 0 h 5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0"/>
                <a:gd name="T112" fmla="*/ 0 h 513"/>
                <a:gd name="T113" fmla="*/ 250 w 250"/>
                <a:gd name="T114" fmla="*/ 513 h 5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0" h="513">
                  <a:moveTo>
                    <a:pt x="123" y="0"/>
                  </a:moveTo>
                  <a:cubicBezTo>
                    <a:pt x="94" y="18"/>
                    <a:pt x="64" y="41"/>
                    <a:pt x="41" y="66"/>
                  </a:cubicBezTo>
                  <a:cubicBezTo>
                    <a:pt x="49" y="71"/>
                    <a:pt x="56" y="82"/>
                    <a:pt x="66" y="82"/>
                  </a:cubicBezTo>
                  <a:cubicBezTo>
                    <a:pt x="97" y="82"/>
                    <a:pt x="99" y="22"/>
                    <a:pt x="82" y="107"/>
                  </a:cubicBezTo>
                  <a:cubicBezTo>
                    <a:pt x="87" y="115"/>
                    <a:pt x="98" y="121"/>
                    <a:pt x="98" y="131"/>
                  </a:cubicBezTo>
                  <a:cubicBezTo>
                    <a:pt x="98" y="141"/>
                    <a:pt x="56" y="191"/>
                    <a:pt x="49" y="197"/>
                  </a:cubicBezTo>
                  <a:cubicBezTo>
                    <a:pt x="42" y="202"/>
                    <a:pt x="32" y="202"/>
                    <a:pt x="24" y="205"/>
                  </a:cubicBezTo>
                  <a:cubicBezTo>
                    <a:pt x="52" y="208"/>
                    <a:pt x="81" y="204"/>
                    <a:pt x="107" y="214"/>
                  </a:cubicBezTo>
                  <a:cubicBezTo>
                    <a:pt x="114" y="217"/>
                    <a:pt x="96" y="224"/>
                    <a:pt x="90" y="230"/>
                  </a:cubicBezTo>
                  <a:cubicBezTo>
                    <a:pt x="65" y="255"/>
                    <a:pt x="50" y="263"/>
                    <a:pt x="16" y="271"/>
                  </a:cubicBezTo>
                  <a:cubicBezTo>
                    <a:pt x="55" y="298"/>
                    <a:pt x="73" y="277"/>
                    <a:pt x="57" y="320"/>
                  </a:cubicBezTo>
                  <a:cubicBezTo>
                    <a:pt x="65" y="323"/>
                    <a:pt x="80" y="320"/>
                    <a:pt x="82" y="329"/>
                  </a:cubicBezTo>
                  <a:cubicBezTo>
                    <a:pt x="84" y="340"/>
                    <a:pt x="61" y="372"/>
                    <a:pt x="49" y="378"/>
                  </a:cubicBezTo>
                  <a:cubicBezTo>
                    <a:pt x="34" y="385"/>
                    <a:pt x="0" y="394"/>
                    <a:pt x="0" y="394"/>
                  </a:cubicBezTo>
                  <a:cubicBezTo>
                    <a:pt x="16" y="400"/>
                    <a:pt x="32" y="407"/>
                    <a:pt x="49" y="411"/>
                  </a:cubicBezTo>
                  <a:cubicBezTo>
                    <a:pt x="68" y="415"/>
                    <a:pt x="90" y="409"/>
                    <a:pt x="107" y="419"/>
                  </a:cubicBezTo>
                  <a:cubicBezTo>
                    <a:pt x="114" y="423"/>
                    <a:pt x="96" y="431"/>
                    <a:pt x="90" y="436"/>
                  </a:cubicBezTo>
                  <a:cubicBezTo>
                    <a:pt x="68" y="454"/>
                    <a:pt x="67" y="452"/>
                    <a:pt x="41" y="460"/>
                  </a:cubicBezTo>
                  <a:cubicBezTo>
                    <a:pt x="64" y="484"/>
                    <a:pt x="75" y="487"/>
                    <a:pt x="107" y="477"/>
                  </a:cubicBezTo>
                  <a:cubicBezTo>
                    <a:pt x="118" y="480"/>
                    <a:pt x="129" y="481"/>
                    <a:pt x="140" y="485"/>
                  </a:cubicBezTo>
                  <a:cubicBezTo>
                    <a:pt x="151" y="489"/>
                    <a:pt x="172" y="513"/>
                    <a:pt x="172" y="501"/>
                  </a:cubicBezTo>
                  <a:cubicBezTo>
                    <a:pt x="172" y="493"/>
                    <a:pt x="124" y="431"/>
                    <a:pt x="115" y="419"/>
                  </a:cubicBezTo>
                  <a:cubicBezTo>
                    <a:pt x="123" y="416"/>
                    <a:pt x="131" y="410"/>
                    <a:pt x="140" y="411"/>
                  </a:cubicBezTo>
                  <a:cubicBezTo>
                    <a:pt x="166" y="415"/>
                    <a:pt x="172" y="451"/>
                    <a:pt x="156" y="403"/>
                  </a:cubicBezTo>
                  <a:cubicBezTo>
                    <a:pt x="175" y="400"/>
                    <a:pt x="195" y="398"/>
                    <a:pt x="214" y="394"/>
                  </a:cubicBezTo>
                  <a:cubicBezTo>
                    <a:pt x="225" y="392"/>
                    <a:pt x="250" y="396"/>
                    <a:pt x="246" y="386"/>
                  </a:cubicBezTo>
                  <a:cubicBezTo>
                    <a:pt x="238" y="368"/>
                    <a:pt x="213" y="364"/>
                    <a:pt x="197" y="353"/>
                  </a:cubicBezTo>
                  <a:cubicBezTo>
                    <a:pt x="189" y="348"/>
                    <a:pt x="172" y="337"/>
                    <a:pt x="172" y="337"/>
                  </a:cubicBezTo>
                  <a:cubicBezTo>
                    <a:pt x="202" y="307"/>
                    <a:pt x="181" y="305"/>
                    <a:pt x="156" y="279"/>
                  </a:cubicBezTo>
                  <a:cubicBezTo>
                    <a:pt x="172" y="276"/>
                    <a:pt x="202" y="287"/>
                    <a:pt x="205" y="271"/>
                  </a:cubicBezTo>
                  <a:cubicBezTo>
                    <a:pt x="207" y="257"/>
                    <a:pt x="155" y="224"/>
                    <a:pt x="140" y="214"/>
                  </a:cubicBezTo>
                  <a:cubicBezTo>
                    <a:pt x="212" y="201"/>
                    <a:pt x="197" y="207"/>
                    <a:pt x="156" y="164"/>
                  </a:cubicBezTo>
                  <a:cubicBezTo>
                    <a:pt x="164" y="161"/>
                    <a:pt x="179" y="165"/>
                    <a:pt x="181" y="156"/>
                  </a:cubicBezTo>
                  <a:cubicBezTo>
                    <a:pt x="183" y="146"/>
                    <a:pt x="170" y="139"/>
                    <a:pt x="164" y="131"/>
                  </a:cubicBezTo>
                  <a:cubicBezTo>
                    <a:pt x="111" y="67"/>
                    <a:pt x="166" y="145"/>
                    <a:pt x="123" y="82"/>
                  </a:cubicBezTo>
                  <a:cubicBezTo>
                    <a:pt x="181" y="64"/>
                    <a:pt x="120" y="72"/>
                    <a:pt x="115" y="33"/>
                  </a:cubicBezTo>
                  <a:cubicBezTo>
                    <a:pt x="113" y="22"/>
                    <a:pt x="120" y="11"/>
                    <a:pt x="123"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33" name="Freeform 7"/>
            <p:cNvSpPr>
              <a:spLocks/>
            </p:cNvSpPr>
            <p:nvPr/>
          </p:nvSpPr>
          <p:spPr bwMode="auto">
            <a:xfrm>
              <a:off x="1874" y="1635"/>
              <a:ext cx="16" cy="132"/>
            </a:xfrm>
            <a:custGeom>
              <a:avLst/>
              <a:gdLst>
                <a:gd name="T0" fmla="*/ 0 w 16"/>
                <a:gd name="T1" fmla="*/ 0 h 132"/>
                <a:gd name="T2" fmla="*/ 16 w 16"/>
                <a:gd name="T3" fmla="*/ 132 h 132"/>
                <a:gd name="T4" fmla="*/ 0 60000 65536"/>
                <a:gd name="T5" fmla="*/ 0 60000 65536"/>
                <a:gd name="T6" fmla="*/ 0 w 16"/>
                <a:gd name="T7" fmla="*/ 0 h 132"/>
                <a:gd name="T8" fmla="*/ 16 w 16"/>
                <a:gd name="T9" fmla="*/ 132 h 132"/>
              </a:gdLst>
              <a:ahLst/>
              <a:cxnLst>
                <a:cxn ang="T4">
                  <a:pos x="T0" y="T1"/>
                </a:cxn>
                <a:cxn ang="T5">
                  <a:pos x="T2" y="T3"/>
                </a:cxn>
              </a:cxnLst>
              <a:rect l="T6" t="T7" r="T8" b="T9"/>
              <a:pathLst>
                <a:path w="16" h="132">
                  <a:moveTo>
                    <a:pt x="0" y="0"/>
                  </a:moveTo>
                  <a:cubicBezTo>
                    <a:pt x="15" y="46"/>
                    <a:pt x="16" y="82"/>
                    <a:pt x="16" y="132"/>
                  </a:cubicBezTo>
                </a:path>
              </a:pathLst>
            </a:custGeom>
            <a:noFill/>
            <a:ln w="38100">
              <a:solidFill>
                <a:srgbClr val="663300"/>
              </a:solidFill>
              <a:round/>
              <a:headEnd/>
              <a:tailEnd/>
            </a:ln>
          </p:spPr>
          <p:txBody>
            <a:bodyPr wrap="none" anchor="ctr"/>
            <a:lstStyle/>
            <a:p>
              <a:endParaRPr lang="es-MX"/>
            </a:p>
          </p:txBody>
        </p:sp>
      </p:grpSp>
      <p:grpSp>
        <p:nvGrpSpPr>
          <p:cNvPr id="45061" name="Group 8"/>
          <p:cNvGrpSpPr>
            <a:grpSpLocks/>
          </p:cNvGrpSpPr>
          <p:nvPr/>
        </p:nvGrpSpPr>
        <p:grpSpPr bwMode="auto">
          <a:xfrm>
            <a:off x="2133600" y="3595688"/>
            <a:ext cx="396875" cy="952500"/>
            <a:chOff x="1759" y="1167"/>
            <a:chExt cx="250" cy="600"/>
          </a:xfrm>
        </p:grpSpPr>
        <p:sp>
          <p:nvSpPr>
            <p:cNvPr id="45130" name="Freeform 9"/>
            <p:cNvSpPr>
              <a:spLocks/>
            </p:cNvSpPr>
            <p:nvPr/>
          </p:nvSpPr>
          <p:spPr bwMode="auto">
            <a:xfrm>
              <a:off x="1759" y="1167"/>
              <a:ext cx="250" cy="513"/>
            </a:xfrm>
            <a:custGeom>
              <a:avLst/>
              <a:gdLst>
                <a:gd name="T0" fmla="*/ 123 w 250"/>
                <a:gd name="T1" fmla="*/ 0 h 513"/>
                <a:gd name="T2" fmla="*/ 41 w 250"/>
                <a:gd name="T3" fmla="*/ 66 h 513"/>
                <a:gd name="T4" fmla="*/ 66 w 250"/>
                <a:gd name="T5" fmla="*/ 82 h 513"/>
                <a:gd name="T6" fmla="*/ 82 w 250"/>
                <a:gd name="T7" fmla="*/ 107 h 513"/>
                <a:gd name="T8" fmla="*/ 98 w 250"/>
                <a:gd name="T9" fmla="*/ 131 h 513"/>
                <a:gd name="T10" fmla="*/ 49 w 250"/>
                <a:gd name="T11" fmla="*/ 197 h 513"/>
                <a:gd name="T12" fmla="*/ 24 w 250"/>
                <a:gd name="T13" fmla="*/ 205 h 513"/>
                <a:gd name="T14" fmla="*/ 107 w 250"/>
                <a:gd name="T15" fmla="*/ 214 h 513"/>
                <a:gd name="T16" fmla="*/ 90 w 250"/>
                <a:gd name="T17" fmla="*/ 230 h 513"/>
                <a:gd name="T18" fmla="*/ 16 w 250"/>
                <a:gd name="T19" fmla="*/ 271 h 513"/>
                <a:gd name="T20" fmla="*/ 57 w 250"/>
                <a:gd name="T21" fmla="*/ 320 h 513"/>
                <a:gd name="T22" fmla="*/ 82 w 250"/>
                <a:gd name="T23" fmla="*/ 329 h 513"/>
                <a:gd name="T24" fmla="*/ 49 w 250"/>
                <a:gd name="T25" fmla="*/ 378 h 513"/>
                <a:gd name="T26" fmla="*/ 0 w 250"/>
                <a:gd name="T27" fmla="*/ 394 h 513"/>
                <a:gd name="T28" fmla="*/ 49 w 250"/>
                <a:gd name="T29" fmla="*/ 411 h 513"/>
                <a:gd name="T30" fmla="*/ 107 w 250"/>
                <a:gd name="T31" fmla="*/ 419 h 513"/>
                <a:gd name="T32" fmla="*/ 90 w 250"/>
                <a:gd name="T33" fmla="*/ 436 h 513"/>
                <a:gd name="T34" fmla="*/ 41 w 250"/>
                <a:gd name="T35" fmla="*/ 460 h 513"/>
                <a:gd name="T36" fmla="*/ 107 w 250"/>
                <a:gd name="T37" fmla="*/ 477 h 513"/>
                <a:gd name="T38" fmla="*/ 140 w 250"/>
                <a:gd name="T39" fmla="*/ 485 h 513"/>
                <a:gd name="T40" fmla="*/ 172 w 250"/>
                <a:gd name="T41" fmla="*/ 501 h 513"/>
                <a:gd name="T42" fmla="*/ 115 w 250"/>
                <a:gd name="T43" fmla="*/ 419 h 513"/>
                <a:gd name="T44" fmla="*/ 140 w 250"/>
                <a:gd name="T45" fmla="*/ 411 h 513"/>
                <a:gd name="T46" fmla="*/ 156 w 250"/>
                <a:gd name="T47" fmla="*/ 403 h 513"/>
                <a:gd name="T48" fmla="*/ 214 w 250"/>
                <a:gd name="T49" fmla="*/ 394 h 513"/>
                <a:gd name="T50" fmla="*/ 246 w 250"/>
                <a:gd name="T51" fmla="*/ 386 h 513"/>
                <a:gd name="T52" fmla="*/ 197 w 250"/>
                <a:gd name="T53" fmla="*/ 353 h 513"/>
                <a:gd name="T54" fmla="*/ 172 w 250"/>
                <a:gd name="T55" fmla="*/ 337 h 513"/>
                <a:gd name="T56" fmla="*/ 156 w 250"/>
                <a:gd name="T57" fmla="*/ 279 h 513"/>
                <a:gd name="T58" fmla="*/ 205 w 250"/>
                <a:gd name="T59" fmla="*/ 271 h 513"/>
                <a:gd name="T60" fmla="*/ 140 w 250"/>
                <a:gd name="T61" fmla="*/ 214 h 513"/>
                <a:gd name="T62" fmla="*/ 156 w 250"/>
                <a:gd name="T63" fmla="*/ 164 h 513"/>
                <a:gd name="T64" fmla="*/ 181 w 250"/>
                <a:gd name="T65" fmla="*/ 156 h 513"/>
                <a:gd name="T66" fmla="*/ 164 w 250"/>
                <a:gd name="T67" fmla="*/ 131 h 513"/>
                <a:gd name="T68" fmla="*/ 123 w 250"/>
                <a:gd name="T69" fmla="*/ 82 h 513"/>
                <a:gd name="T70" fmla="*/ 115 w 250"/>
                <a:gd name="T71" fmla="*/ 33 h 513"/>
                <a:gd name="T72" fmla="*/ 123 w 250"/>
                <a:gd name="T73" fmla="*/ 0 h 5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0"/>
                <a:gd name="T112" fmla="*/ 0 h 513"/>
                <a:gd name="T113" fmla="*/ 250 w 250"/>
                <a:gd name="T114" fmla="*/ 513 h 5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0" h="513">
                  <a:moveTo>
                    <a:pt x="123" y="0"/>
                  </a:moveTo>
                  <a:cubicBezTo>
                    <a:pt x="94" y="18"/>
                    <a:pt x="64" y="41"/>
                    <a:pt x="41" y="66"/>
                  </a:cubicBezTo>
                  <a:cubicBezTo>
                    <a:pt x="49" y="71"/>
                    <a:pt x="56" y="82"/>
                    <a:pt x="66" y="82"/>
                  </a:cubicBezTo>
                  <a:cubicBezTo>
                    <a:pt x="97" y="82"/>
                    <a:pt x="99" y="22"/>
                    <a:pt x="82" y="107"/>
                  </a:cubicBezTo>
                  <a:cubicBezTo>
                    <a:pt x="87" y="115"/>
                    <a:pt x="98" y="121"/>
                    <a:pt x="98" y="131"/>
                  </a:cubicBezTo>
                  <a:cubicBezTo>
                    <a:pt x="98" y="141"/>
                    <a:pt x="56" y="191"/>
                    <a:pt x="49" y="197"/>
                  </a:cubicBezTo>
                  <a:cubicBezTo>
                    <a:pt x="42" y="202"/>
                    <a:pt x="32" y="202"/>
                    <a:pt x="24" y="205"/>
                  </a:cubicBezTo>
                  <a:cubicBezTo>
                    <a:pt x="52" y="208"/>
                    <a:pt x="81" y="204"/>
                    <a:pt x="107" y="214"/>
                  </a:cubicBezTo>
                  <a:cubicBezTo>
                    <a:pt x="114" y="217"/>
                    <a:pt x="96" y="224"/>
                    <a:pt x="90" y="230"/>
                  </a:cubicBezTo>
                  <a:cubicBezTo>
                    <a:pt x="65" y="255"/>
                    <a:pt x="50" y="263"/>
                    <a:pt x="16" y="271"/>
                  </a:cubicBezTo>
                  <a:cubicBezTo>
                    <a:pt x="55" y="298"/>
                    <a:pt x="73" y="277"/>
                    <a:pt x="57" y="320"/>
                  </a:cubicBezTo>
                  <a:cubicBezTo>
                    <a:pt x="65" y="323"/>
                    <a:pt x="80" y="320"/>
                    <a:pt x="82" y="329"/>
                  </a:cubicBezTo>
                  <a:cubicBezTo>
                    <a:pt x="84" y="340"/>
                    <a:pt x="61" y="372"/>
                    <a:pt x="49" y="378"/>
                  </a:cubicBezTo>
                  <a:cubicBezTo>
                    <a:pt x="34" y="385"/>
                    <a:pt x="0" y="394"/>
                    <a:pt x="0" y="394"/>
                  </a:cubicBezTo>
                  <a:cubicBezTo>
                    <a:pt x="16" y="400"/>
                    <a:pt x="32" y="407"/>
                    <a:pt x="49" y="411"/>
                  </a:cubicBezTo>
                  <a:cubicBezTo>
                    <a:pt x="68" y="415"/>
                    <a:pt x="90" y="409"/>
                    <a:pt x="107" y="419"/>
                  </a:cubicBezTo>
                  <a:cubicBezTo>
                    <a:pt x="114" y="423"/>
                    <a:pt x="96" y="431"/>
                    <a:pt x="90" y="436"/>
                  </a:cubicBezTo>
                  <a:cubicBezTo>
                    <a:pt x="68" y="454"/>
                    <a:pt x="67" y="452"/>
                    <a:pt x="41" y="460"/>
                  </a:cubicBezTo>
                  <a:cubicBezTo>
                    <a:pt x="64" y="484"/>
                    <a:pt x="75" y="487"/>
                    <a:pt x="107" y="477"/>
                  </a:cubicBezTo>
                  <a:cubicBezTo>
                    <a:pt x="118" y="480"/>
                    <a:pt x="129" y="481"/>
                    <a:pt x="140" y="485"/>
                  </a:cubicBezTo>
                  <a:cubicBezTo>
                    <a:pt x="151" y="489"/>
                    <a:pt x="172" y="513"/>
                    <a:pt x="172" y="501"/>
                  </a:cubicBezTo>
                  <a:cubicBezTo>
                    <a:pt x="172" y="493"/>
                    <a:pt x="124" y="431"/>
                    <a:pt x="115" y="419"/>
                  </a:cubicBezTo>
                  <a:cubicBezTo>
                    <a:pt x="123" y="416"/>
                    <a:pt x="131" y="410"/>
                    <a:pt x="140" y="411"/>
                  </a:cubicBezTo>
                  <a:cubicBezTo>
                    <a:pt x="166" y="415"/>
                    <a:pt x="172" y="451"/>
                    <a:pt x="156" y="403"/>
                  </a:cubicBezTo>
                  <a:cubicBezTo>
                    <a:pt x="175" y="400"/>
                    <a:pt x="195" y="398"/>
                    <a:pt x="214" y="394"/>
                  </a:cubicBezTo>
                  <a:cubicBezTo>
                    <a:pt x="225" y="392"/>
                    <a:pt x="250" y="396"/>
                    <a:pt x="246" y="386"/>
                  </a:cubicBezTo>
                  <a:cubicBezTo>
                    <a:pt x="238" y="368"/>
                    <a:pt x="213" y="364"/>
                    <a:pt x="197" y="353"/>
                  </a:cubicBezTo>
                  <a:cubicBezTo>
                    <a:pt x="189" y="348"/>
                    <a:pt x="172" y="337"/>
                    <a:pt x="172" y="337"/>
                  </a:cubicBezTo>
                  <a:cubicBezTo>
                    <a:pt x="202" y="307"/>
                    <a:pt x="181" y="305"/>
                    <a:pt x="156" y="279"/>
                  </a:cubicBezTo>
                  <a:cubicBezTo>
                    <a:pt x="172" y="276"/>
                    <a:pt x="202" y="287"/>
                    <a:pt x="205" y="271"/>
                  </a:cubicBezTo>
                  <a:cubicBezTo>
                    <a:pt x="207" y="257"/>
                    <a:pt x="155" y="224"/>
                    <a:pt x="140" y="214"/>
                  </a:cubicBezTo>
                  <a:cubicBezTo>
                    <a:pt x="212" y="201"/>
                    <a:pt x="197" y="207"/>
                    <a:pt x="156" y="164"/>
                  </a:cubicBezTo>
                  <a:cubicBezTo>
                    <a:pt x="164" y="161"/>
                    <a:pt x="179" y="165"/>
                    <a:pt x="181" y="156"/>
                  </a:cubicBezTo>
                  <a:cubicBezTo>
                    <a:pt x="183" y="146"/>
                    <a:pt x="170" y="139"/>
                    <a:pt x="164" y="131"/>
                  </a:cubicBezTo>
                  <a:cubicBezTo>
                    <a:pt x="111" y="67"/>
                    <a:pt x="166" y="145"/>
                    <a:pt x="123" y="82"/>
                  </a:cubicBezTo>
                  <a:cubicBezTo>
                    <a:pt x="181" y="64"/>
                    <a:pt x="120" y="72"/>
                    <a:pt x="115" y="33"/>
                  </a:cubicBezTo>
                  <a:cubicBezTo>
                    <a:pt x="113" y="22"/>
                    <a:pt x="120" y="11"/>
                    <a:pt x="123"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31" name="Freeform 10"/>
            <p:cNvSpPr>
              <a:spLocks/>
            </p:cNvSpPr>
            <p:nvPr/>
          </p:nvSpPr>
          <p:spPr bwMode="auto">
            <a:xfrm>
              <a:off x="1874" y="1635"/>
              <a:ext cx="16" cy="132"/>
            </a:xfrm>
            <a:custGeom>
              <a:avLst/>
              <a:gdLst>
                <a:gd name="T0" fmla="*/ 0 w 16"/>
                <a:gd name="T1" fmla="*/ 0 h 132"/>
                <a:gd name="T2" fmla="*/ 16 w 16"/>
                <a:gd name="T3" fmla="*/ 132 h 132"/>
                <a:gd name="T4" fmla="*/ 0 60000 65536"/>
                <a:gd name="T5" fmla="*/ 0 60000 65536"/>
                <a:gd name="T6" fmla="*/ 0 w 16"/>
                <a:gd name="T7" fmla="*/ 0 h 132"/>
                <a:gd name="T8" fmla="*/ 16 w 16"/>
                <a:gd name="T9" fmla="*/ 132 h 132"/>
              </a:gdLst>
              <a:ahLst/>
              <a:cxnLst>
                <a:cxn ang="T4">
                  <a:pos x="T0" y="T1"/>
                </a:cxn>
                <a:cxn ang="T5">
                  <a:pos x="T2" y="T3"/>
                </a:cxn>
              </a:cxnLst>
              <a:rect l="T6" t="T7" r="T8" b="T9"/>
              <a:pathLst>
                <a:path w="16" h="132">
                  <a:moveTo>
                    <a:pt x="0" y="0"/>
                  </a:moveTo>
                  <a:cubicBezTo>
                    <a:pt x="15" y="46"/>
                    <a:pt x="16" y="82"/>
                    <a:pt x="16" y="132"/>
                  </a:cubicBezTo>
                </a:path>
              </a:pathLst>
            </a:custGeom>
            <a:noFill/>
            <a:ln w="38100">
              <a:solidFill>
                <a:srgbClr val="663300"/>
              </a:solidFill>
              <a:round/>
              <a:headEnd/>
              <a:tailEnd/>
            </a:ln>
          </p:spPr>
          <p:txBody>
            <a:bodyPr wrap="none" anchor="ctr"/>
            <a:lstStyle/>
            <a:p>
              <a:endParaRPr lang="es-MX"/>
            </a:p>
          </p:txBody>
        </p:sp>
      </p:grpSp>
      <p:grpSp>
        <p:nvGrpSpPr>
          <p:cNvPr id="45062" name="Group 11"/>
          <p:cNvGrpSpPr>
            <a:grpSpLocks/>
          </p:cNvGrpSpPr>
          <p:nvPr/>
        </p:nvGrpSpPr>
        <p:grpSpPr bwMode="auto">
          <a:xfrm>
            <a:off x="1143000" y="4478711"/>
            <a:ext cx="385763" cy="466725"/>
            <a:chOff x="2277" y="1430"/>
            <a:chExt cx="243" cy="294"/>
          </a:xfrm>
        </p:grpSpPr>
        <p:sp>
          <p:nvSpPr>
            <p:cNvPr id="45128" name="Freeform 12"/>
            <p:cNvSpPr>
              <a:spLocks/>
            </p:cNvSpPr>
            <p:nvPr/>
          </p:nvSpPr>
          <p:spPr bwMode="auto">
            <a:xfrm>
              <a:off x="2277" y="1430"/>
              <a:ext cx="243" cy="199"/>
            </a:xfrm>
            <a:custGeom>
              <a:avLst/>
              <a:gdLst>
                <a:gd name="T0" fmla="*/ 123 w 243"/>
                <a:gd name="T1" fmla="*/ 189 h 199"/>
                <a:gd name="T2" fmla="*/ 65 w 243"/>
                <a:gd name="T3" fmla="*/ 140 h 199"/>
                <a:gd name="T4" fmla="*/ 16 w 243"/>
                <a:gd name="T5" fmla="*/ 107 h 199"/>
                <a:gd name="T6" fmla="*/ 0 w 243"/>
                <a:gd name="T7" fmla="*/ 57 h 199"/>
                <a:gd name="T8" fmla="*/ 57 w 243"/>
                <a:gd name="T9" fmla="*/ 8 h 199"/>
                <a:gd name="T10" fmla="*/ 139 w 243"/>
                <a:gd name="T11" fmla="*/ 0 h 199"/>
                <a:gd name="T12" fmla="*/ 213 w 243"/>
                <a:gd name="T13" fmla="*/ 8 h 199"/>
                <a:gd name="T14" fmla="*/ 205 w 243"/>
                <a:gd name="T15" fmla="*/ 74 h 199"/>
                <a:gd name="T16" fmla="*/ 172 w 243"/>
                <a:gd name="T17" fmla="*/ 123 h 199"/>
                <a:gd name="T18" fmla="*/ 131 w 243"/>
                <a:gd name="T19" fmla="*/ 173 h 199"/>
                <a:gd name="T20" fmla="*/ 123 w 243"/>
                <a:gd name="T21" fmla="*/ 197 h 199"/>
                <a:gd name="T22" fmla="*/ 123 w 243"/>
                <a:gd name="T23" fmla="*/ 189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3"/>
                <a:gd name="T37" fmla="*/ 0 h 199"/>
                <a:gd name="T38" fmla="*/ 243 w 243"/>
                <a:gd name="T39" fmla="*/ 199 h 1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3" h="199">
                  <a:moveTo>
                    <a:pt x="123" y="189"/>
                  </a:moveTo>
                  <a:cubicBezTo>
                    <a:pt x="77" y="174"/>
                    <a:pt x="108" y="167"/>
                    <a:pt x="65" y="140"/>
                  </a:cubicBezTo>
                  <a:cubicBezTo>
                    <a:pt x="41" y="64"/>
                    <a:pt x="85" y="177"/>
                    <a:pt x="16" y="107"/>
                  </a:cubicBezTo>
                  <a:cubicBezTo>
                    <a:pt x="4" y="95"/>
                    <a:pt x="0" y="57"/>
                    <a:pt x="0" y="57"/>
                  </a:cubicBezTo>
                  <a:cubicBezTo>
                    <a:pt x="14" y="48"/>
                    <a:pt x="47" y="11"/>
                    <a:pt x="57" y="8"/>
                  </a:cubicBezTo>
                  <a:cubicBezTo>
                    <a:pt x="84" y="1"/>
                    <a:pt x="112" y="3"/>
                    <a:pt x="139" y="0"/>
                  </a:cubicBezTo>
                  <a:cubicBezTo>
                    <a:pt x="197" y="19"/>
                    <a:pt x="172" y="22"/>
                    <a:pt x="213" y="8"/>
                  </a:cubicBezTo>
                  <a:cubicBezTo>
                    <a:pt x="243" y="38"/>
                    <a:pt x="217" y="36"/>
                    <a:pt x="205" y="74"/>
                  </a:cubicBezTo>
                  <a:cubicBezTo>
                    <a:pt x="219" y="119"/>
                    <a:pt x="203" y="94"/>
                    <a:pt x="172" y="123"/>
                  </a:cubicBezTo>
                  <a:cubicBezTo>
                    <a:pt x="154" y="179"/>
                    <a:pt x="180" y="114"/>
                    <a:pt x="131" y="173"/>
                  </a:cubicBezTo>
                  <a:cubicBezTo>
                    <a:pt x="126" y="179"/>
                    <a:pt x="127" y="189"/>
                    <a:pt x="123" y="197"/>
                  </a:cubicBezTo>
                  <a:cubicBezTo>
                    <a:pt x="122" y="199"/>
                    <a:pt x="123" y="192"/>
                    <a:pt x="123" y="189"/>
                  </a:cubicBezTo>
                  <a:close/>
                </a:path>
              </a:pathLst>
            </a:custGeom>
            <a:solidFill>
              <a:srgbClr val="66FF33"/>
            </a:solidFill>
            <a:ln w="9525">
              <a:solidFill>
                <a:schemeClr val="tx1"/>
              </a:solidFill>
              <a:round/>
              <a:headEnd/>
              <a:tailEnd/>
            </a:ln>
          </p:spPr>
          <p:txBody>
            <a:bodyPr wrap="none" anchor="ctr"/>
            <a:lstStyle/>
            <a:p>
              <a:endParaRPr lang="es-MX"/>
            </a:p>
          </p:txBody>
        </p:sp>
        <p:sp>
          <p:nvSpPr>
            <p:cNvPr id="45129" name="Freeform 13"/>
            <p:cNvSpPr>
              <a:spLocks/>
            </p:cNvSpPr>
            <p:nvPr/>
          </p:nvSpPr>
          <p:spPr bwMode="auto">
            <a:xfrm>
              <a:off x="2358" y="1583"/>
              <a:ext cx="67" cy="141"/>
            </a:xfrm>
            <a:custGeom>
              <a:avLst/>
              <a:gdLst>
                <a:gd name="T0" fmla="*/ 67 w 67"/>
                <a:gd name="T1" fmla="*/ 11 h 141"/>
                <a:gd name="T2" fmla="*/ 58 w 67"/>
                <a:gd name="T3" fmla="*/ 110 h 141"/>
                <a:gd name="T4" fmla="*/ 50 w 67"/>
                <a:gd name="T5" fmla="*/ 135 h 141"/>
                <a:gd name="T6" fmla="*/ 17 w 67"/>
                <a:gd name="T7" fmla="*/ 36 h 141"/>
                <a:gd name="T8" fmla="*/ 1 w 67"/>
                <a:gd name="T9" fmla="*/ 3 h 141"/>
                <a:gd name="T10" fmla="*/ 0 60000 65536"/>
                <a:gd name="T11" fmla="*/ 0 60000 65536"/>
                <a:gd name="T12" fmla="*/ 0 60000 65536"/>
                <a:gd name="T13" fmla="*/ 0 60000 65536"/>
                <a:gd name="T14" fmla="*/ 0 60000 65536"/>
                <a:gd name="T15" fmla="*/ 0 w 67"/>
                <a:gd name="T16" fmla="*/ 0 h 141"/>
                <a:gd name="T17" fmla="*/ 67 w 67"/>
                <a:gd name="T18" fmla="*/ 141 h 141"/>
              </a:gdLst>
              <a:ahLst/>
              <a:cxnLst>
                <a:cxn ang="T10">
                  <a:pos x="T0" y="T1"/>
                </a:cxn>
                <a:cxn ang="T11">
                  <a:pos x="T2" y="T3"/>
                </a:cxn>
                <a:cxn ang="T12">
                  <a:pos x="T4" y="T5"/>
                </a:cxn>
                <a:cxn ang="T13">
                  <a:pos x="T6" y="T7"/>
                </a:cxn>
                <a:cxn ang="T14">
                  <a:pos x="T8" y="T9"/>
                </a:cxn>
              </a:cxnLst>
              <a:rect l="T15" t="T16" r="T17" b="T18"/>
              <a:pathLst>
                <a:path w="67" h="141">
                  <a:moveTo>
                    <a:pt x="67" y="11"/>
                  </a:moveTo>
                  <a:cubicBezTo>
                    <a:pt x="64" y="44"/>
                    <a:pt x="63" y="77"/>
                    <a:pt x="58" y="110"/>
                  </a:cubicBezTo>
                  <a:cubicBezTo>
                    <a:pt x="57" y="119"/>
                    <a:pt x="56" y="141"/>
                    <a:pt x="50" y="135"/>
                  </a:cubicBezTo>
                  <a:cubicBezTo>
                    <a:pt x="36" y="120"/>
                    <a:pt x="27" y="57"/>
                    <a:pt x="17" y="36"/>
                  </a:cubicBezTo>
                  <a:cubicBezTo>
                    <a:pt x="0" y="0"/>
                    <a:pt x="1" y="23"/>
                    <a:pt x="1" y="3"/>
                  </a:cubicBezTo>
                </a:path>
              </a:pathLst>
            </a:custGeom>
            <a:noFill/>
            <a:ln w="28575">
              <a:solidFill>
                <a:srgbClr val="663300"/>
              </a:solidFill>
              <a:round/>
              <a:headEnd/>
              <a:tailEnd/>
            </a:ln>
          </p:spPr>
          <p:txBody>
            <a:bodyPr wrap="none" anchor="ctr"/>
            <a:lstStyle/>
            <a:p>
              <a:endParaRPr lang="es-MX"/>
            </a:p>
          </p:txBody>
        </p:sp>
      </p:grpSp>
      <p:sp>
        <p:nvSpPr>
          <p:cNvPr id="45063" name="Rectangle 14"/>
          <p:cNvSpPr>
            <a:spLocks noGrp="1" noChangeArrowheads="1"/>
          </p:cNvSpPr>
          <p:nvPr>
            <p:ph type="title" idx="4294967295"/>
          </p:nvPr>
        </p:nvSpPr>
        <p:spPr>
          <a:xfrm>
            <a:off x="152400" y="228600"/>
            <a:ext cx="8229600" cy="1447800"/>
          </a:xfrm>
        </p:spPr>
        <p:txBody>
          <a:bodyPr/>
          <a:lstStyle/>
          <a:p>
            <a:r>
              <a:rPr lang="es-MX" altLang="es-MX" dirty="0">
                <a:ea typeface="ＭＳ Ｐゴシック" pitchFamily="34" charset="-128"/>
              </a:rPr>
              <a:t>Ajustes de viento</a:t>
            </a:r>
            <a:br>
              <a:rPr lang="es-MX" altLang="es-MX" dirty="0">
                <a:solidFill>
                  <a:srgbClr val="CC0000"/>
                </a:solidFill>
                <a:latin typeface="Arial Black" pitchFamily="34" charset="0"/>
              </a:rPr>
            </a:br>
            <a:r>
              <a:rPr lang="es-MX" altLang="es-MX" sz="2400" b="0" dirty="0">
                <a:solidFill>
                  <a:schemeClr val="tx1"/>
                </a:solidFill>
              </a:rPr>
              <a:t>Cálculos a media llama basados en el tipo de combustible</a:t>
            </a:r>
          </a:p>
        </p:txBody>
      </p:sp>
      <p:sp>
        <p:nvSpPr>
          <p:cNvPr id="45064" name="Freeform 15"/>
          <p:cNvSpPr>
            <a:spLocks/>
          </p:cNvSpPr>
          <p:nvPr/>
        </p:nvSpPr>
        <p:spPr bwMode="auto">
          <a:xfrm>
            <a:off x="469900" y="2840038"/>
            <a:ext cx="8432800" cy="2139950"/>
          </a:xfrm>
          <a:custGeom>
            <a:avLst/>
            <a:gdLst>
              <a:gd name="T0" fmla="*/ 0 w 5312"/>
              <a:gd name="T1" fmla="*/ 2147483646 h 1348"/>
              <a:gd name="T2" fmla="*/ 2147483646 w 5312"/>
              <a:gd name="T3" fmla="*/ 2147483646 h 1348"/>
              <a:gd name="T4" fmla="*/ 2147483646 w 5312"/>
              <a:gd name="T5" fmla="*/ 2147483646 h 1348"/>
              <a:gd name="T6" fmla="*/ 2147483646 w 5312"/>
              <a:gd name="T7" fmla="*/ 2147483646 h 1348"/>
              <a:gd name="T8" fmla="*/ 2147483646 w 5312"/>
              <a:gd name="T9" fmla="*/ 2147483646 h 1348"/>
              <a:gd name="T10" fmla="*/ 2147483646 w 5312"/>
              <a:gd name="T11" fmla="*/ 2147483646 h 1348"/>
              <a:gd name="T12" fmla="*/ 2147483646 w 5312"/>
              <a:gd name="T13" fmla="*/ 2147483646 h 1348"/>
              <a:gd name="T14" fmla="*/ 2147483646 w 5312"/>
              <a:gd name="T15" fmla="*/ 2147483646 h 1348"/>
              <a:gd name="T16" fmla="*/ 2147483646 w 5312"/>
              <a:gd name="T17" fmla="*/ 2147483646 h 1348"/>
              <a:gd name="T18" fmla="*/ 2147483646 w 5312"/>
              <a:gd name="T19" fmla="*/ 2147483646 h 1348"/>
              <a:gd name="T20" fmla="*/ 2147483646 w 5312"/>
              <a:gd name="T21" fmla="*/ 2147483646 h 1348"/>
              <a:gd name="T22" fmla="*/ 2147483646 w 5312"/>
              <a:gd name="T23" fmla="*/ 2147483646 h 1348"/>
              <a:gd name="T24" fmla="*/ 2147483646 w 5312"/>
              <a:gd name="T25" fmla="*/ 2147483646 h 1348"/>
              <a:gd name="T26" fmla="*/ 2147483646 w 5312"/>
              <a:gd name="T27" fmla="*/ 2147483646 h 1348"/>
              <a:gd name="T28" fmla="*/ 2147483646 w 5312"/>
              <a:gd name="T29" fmla="*/ 2147483646 h 1348"/>
              <a:gd name="T30" fmla="*/ 2147483646 w 5312"/>
              <a:gd name="T31" fmla="*/ 2147483646 h 1348"/>
              <a:gd name="T32" fmla="*/ 2147483646 w 5312"/>
              <a:gd name="T33" fmla="*/ 2147483646 h 1348"/>
              <a:gd name="T34" fmla="*/ 2147483646 w 5312"/>
              <a:gd name="T35" fmla="*/ 2147483646 h 1348"/>
              <a:gd name="T36" fmla="*/ 2147483646 w 5312"/>
              <a:gd name="T37" fmla="*/ 2147483646 h 1348"/>
              <a:gd name="T38" fmla="*/ 2147483646 w 5312"/>
              <a:gd name="T39" fmla="*/ 2147483646 h 1348"/>
              <a:gd name="T40" fmla="*/ 2147483646 w 5312"/>
              <a:gd name="T41" fmla="*/ 2147483646 h 1348"/>
              <a:gd name="T42" fmla="*/ 2147483646 w 5312"/>
              <a:gd name="T43" fmla="*/ 2147483646 h 1348"/>
              <a:gd name="T44" fmla="*/ 2147483646 w 5312"/>
              <a:gd name="T45" fmla="*/ 2147483646 h 1348"/>
              <a:gd name="T46" fmla="*/ 2147483646 w 5312"/>
              <a:gd name="T47" fmla="*/ 2147483646 h 1348"/>
              <a:gd name="T48" fmla="*/ 2147483646 w 5312"/>
              <a:gd name="T49" fmla="*/ 2147483646 h 1348"/>
              <a:gd name="T50" fmla="*/ 2147483646 w 5312"/>
              <a:gd name="T51" fmla="*/ 2147483646 h 1348"/>
              <a:gd name="T52" fmla="*/ 2147483646 w 5312"/>
              <a:gd name="T53" fmla="*/ 0 h 13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12"/>
              <a:gd name="T82" fmla="*/ 0 h 1348"/>
              <a:gd name="T83" fmla="*/ 5312 w 5312"/>
              <a:gd name="T84" fmla="*/ 1348 h 13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12" h="1348">
                <a:moveTo>
                  <a:pt x="0" y="1348"/>
                </a:moveTo>
                <a:cubicBezTo>
                  <a:pt x="543" y="1215"/>
                  <a:pt x="954" y="1163"/>
                  <a:pt x="1405" y="994"/>
                </a:cubicBezTo>
                <a:cubicBezTo>
                  <a:pt x="1437" y="964"/>
                  <a:pt x="1404" y="990"/>
                  <a:pt x="1455" y="970"/>
                </a:cubicBezTo>
                <a:cubicBezTo>
                  <a:pt x="1485" y="959"/>
                  <a:pt x="1506" y="938"/>
                  <a:pt x="1537" y="929"/>
                </a:cubicBezTo>
                <a:cubicBezTo>
                  <a:pt x="1622" y="904"/>
                  <a:pt x="1723" y="908"/>
                  <a:pt x="1808" y="904"/>
                </a:cubicBezTo>
                <a:cubicBezTo>
                  <a:pt x="1872" y="894"/>
                  <a:pt x="1933" y="879"/>
                  <a:pt x="1997" y="871"/>
                </a:cubicBezTo>
                <a:cubicBezTo>
                  <a:pt x="2008" y="863"/>
                  <a:pt x="2017" y="850"/>
                  <a:pt x="2030" y="846"/>
                </a:cubicBezTo>
                <a:cubicBezTo>
                  <a:pt x="2058" y="837"/>
                  <a:pt x="2093" y="845"/>
                  <a:pt x="2120" y="830"/>
                </a:cubicBezTo>
                <a:cubicBezTo>
                  <a:pt x="2156" y="810"/>
                  <a:pt x="2181" y="786"/>
                  <a:pt x="2219" y="772"/>
                </a:cubicBezTo>
                <a:cubicBezTo>
                  <a:pt x="2267" y="726"/>
                  <a:pt x="2294" y="726"/>
                  <a:pt x="2359" y="707"/>
                </a:cubicBezTo>
                <a:cubicBezTo>
                  <a:pt x="2480" y="672"/>
                  <a:pt x="2388" y="689"/>
                  <a:pt x="2482" y="674"/>
                </a:cubicBezTo>
                <a:cubicBezTo>
                  <a:pt x="2524" y="645"/>
                  <a:pt x="2491" y="662"/>
                  <a:pt x="2556" y="649"/>
                </a:cubicBezTo>
                <a:cubicBezTo>
                  <a:pt x="2626" y="634"/>
                  <a:pt x="2689" y="610"/>
                  <a:pt x="2761" y="600"/>
                </a:cubicBezTo>
                <a:cubicBezTo>
                  <a:pt x="2885" y="560"/>
                  <a:pt x="3058" y="564"/>
                  <a:pt x="3181" y="559"/>
                </a:cubicBezTo>
                <a:cubicBezTo>
                  <a:pt x="3217" y="547"/>
                  <a:pt x="3252" y="540"/>
                  <a:pt x="3287" y="526"/>
                </a:cubicBezTo>
                <a:cubicBezTo>
                  <a:pt x="3303" y="520"/>
                  <a:pt x="3337" y="510"/>
                  <a:pt x="3337" y="510"/>
                </a:cubicBezTo>
                <a:cubicBezTo>
                  <a:pt x="3408" y="435"/>
                  <a:pt x="3510" y="412"/>
                  <a:pt x="3608" y="394"/>
                </a:cubicBezTo>
                <a:cubicBezTo>
                  <a:pt x="3727" y="318"/>
                  <a:pt x="3980" y="317"/>
                  <a:pt x="4109" y="312"/>
                </a:cubicBezTo>
                <a:cubicBezTo>
                  <a:pt x="4144" y="301"/>
                  <a:pt x="4180" y="297"/>
                  <a:pt x="4216" y="288"/>
                </a:cubicBezTo>
                <a:cubicBezTo>
                  <a:pt x="4260" y="277"/>
                  <a:pt x="4348" y="255"/>
                  <a:pt x="4348" y="255"/>
                </a:cubicBezTo>
                <a:cubicBezTo>
                  <a:pt x="4386" y="215"/>
                  <a:pt x="4339" y="259"/>
                  <a:pt x="4430" y="222"/>
                </a:cubicBezTo>
                <a:cubicBezTo>
                  <a:pt x="4437" y="219"/>
                  <a:pt x="4440" y="210"/>
                  <a:pt x="4446" y="205"/>
                </a:cubicBezTo>
                <a:cubicBezTo>
                  <a:pt x="4454" y="199"/>
                  <a:pt x="4462" y="192"/>
                  <a:pt x="4471" y="189"/>
                </a:cubicBezTo>
                <a:cubicBezTo>
                  <a:pt x="4624" y="139"/>
                  <a:pt x="4778" y="117"/>
                  <a:pt x="4939" y="107"/>
                </a:cubicBezTo>
                <a:cubicBezTo>
                  <a:pt x="5020" y="52"/>
                  <a:pt x="5133" y="48"/>
                  <a:pt x="5227" y="33"/>
                </a:cubicBezTo>
                <a:cubicBezTo>
                  <a:pt x="5238" y="27"/>
                  <a:pt x="5248" y="20"/>
                  <a:pt x="5260" y="16"/>
                </a:cubicBezTo>
                <a:cubicBezTo>
                  <a:pt x="5312" y="0"/>
                  <a:pt x="5309" y="26"/>
                  <a:pt x="5309" y="0"/>
                </a:cubicBezTo>
              </a:path>
            </a:pathLst>
          </a:custGeom>
          <a:noFill/>
          <a:ln w="38100">
            <a:solidFill>
              <a:srgbClr val="663300"/>
            </a:solidFill>
            <a:round/>
            <a:headEnd/>
            <a:tailEnd/>
          </a:ln>
        </p:spPr>
        <p:txBody>
          <a:bodyPr wrap="none" anchor="ctr"/>
          <a:lstStyle/>
          <a:p>
            <a:endParaRPr lang="es-MX"/>
          </a:p>
        </p:txBody>
      </p:sp>
      <p:grpSp>
        <p:nvGrpSpPr>
          <p:cNvPr id="45065" name="Group 16"/>
          <p:cNvGrpSpPr>
            <a:grpSpLocks/>
          </p:cNvGrpSpPr>
          <p:nvPr/>
        </p:nvGrpSpPr>
        <p:grpSpPr bwMode="auto">
          <a:xfrm>
            <a:off x="2514600" y="3443288"/>
            <a:ext cx="463550" cy="976312"/>
            <a:chOff x="1056" y="1152"/>
            <a:chExt cx="292" cy="615"/>
          </a:xfrm>
        </p:grpSpPr>
        <p:sp>
          <p:nvSpPr>
            <p:cNvPr id="45126" name="Freeform 17"/>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27" name="Freeform 18"/>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66" name="Group 19"/>
          <p:cNvGrpSpPr>
            <a:grpSpLocks/>
          </p:cNvGrpSpPr>
          <p:nvPr/>
        </p:nvGrpSpPr>
        <p:grpSpPr bwMode="auto">
          <a:xfrm>
            <a:off x="1600200" y="3671888"/>
            <a:ext cx="463550" cy="976312"/>
            <a:chOff x="1056" y="1152"/>
            <a:chExt cx="292" cy="615"/>
          </a:xfrm>
        </p:grpSpPr>
        <p:sp>
          <p:nvSpPr>
            <p:cNvPr id="45124" name="Freeform 20"/>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25" name="Freeform 21"/>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67" name="Group 22"/>
          <p:cNvGrpSpPr>
            <a:grpSpLocks/>
          </p:cNvGrpSpPr>
          <p:nvPr/>
        </p:nvGrpSpPr>
        <p:grpSpPr bwMode="auto">
          <a:xfrm>
            <a:off x="3124200" y="3290888"/>
            <a:ext cx="463550" cy="976312"/>
            <a:chOff x="1056" y="1152"/>
            <a:chExt cx="292" cy="615"/>
          </a:xfrm>
        </p:grpSpPr>
        <p:sp>
          <p:nvSpPr>
            <p:cNvPr id="45122" name="Freeform 23"/>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23" name="Freeform 24"/>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68" name="Group 25"/>
          <p:cNvGrpSpPr>
            <a:grpSpLocks/>
          </p:cNvGrpSpPr>
          <p:nvPr/>
        </p:nvGrpSpPr>
        <p:grpSpPr bwMode="auto">
          <a:xfrm>
            <a:off x="2362200" y="3976688"/>
            <a:ext cx="385763" cy="466725"/>
            <a:chOff x="2277" y="1430"/>
            <a:chExt cx="243" cy="294"/>
          </a:xfrm>
        </p:grpSpPr>
        <p:sp>
          <p:nvSpPr>
            <p:cNvPr id="45120" name="Freeform 26"/>
            <p:cNvSpPr>
              <a:spLocks/>
            </p:cNvSpPr>
            <p:nvPr/>
          </p:nvSpPr>
          <p:spPr bwMode="auto">
            <a:xfrm>
              <a:off x="2277" y="1430"/>
              <a:ext cx="243" cy="199"/>
            </a:xfrm>
            <a:custGeom>
              <a:avLst/>
              <a:gdLst>
                <a:gd name="T0" fmla="*/ 123 w 243"/>
                <a:gd name="T1" fmla="*/ 189 h 199"/>
                <a:gd name="T2" fmla="*/ 65 w 243"/>
                <a:gd name="T3" fmla="*/ 140 h 199"/>
                <a:gd name="T4" fmla="*/ 16 w 243"/>
                <a:gd name="T5" fmla="*/ 107 h 199"/>
                <a:gd name="T6" fmla="*/ 0 w 243"/>
                <a:gd name="T7" fmla="*/ 57 h 199"/>
                <a:gd name="T8" fmla="*/ 57 w 243"/>
                <a:gd name="T9" fmla="*/ 8 h 199"/>
                <a:gd name="T10" fmla="*/ 139 w 243"/>
                <a:gd name="T11" fmla="*/ 0 h 199"/>
                <a:gd name="T12" fmla="*/ 213 w 243"/>
                <a:gd name="T13" fmla="*/ 8 h 199"/>
                <a:gd name="T14" fmla="*/ 205 w 243"/>
                <a:gd name="T15" fmla="*/ 74 h 199"/>
                <a:gd name="T16" fmla="*/ 172 w 243"/>
                <a:gd name="T17" fmla="*/ 123 h 199"/>
                <a:gd name="T18" fmla="*/ 131 w 243"/>
                <a:gd name="T19" fmla="*/ 173 h 199"/>
                <a:gd name="T20" fmla="*/ 123 w 243"/>
                <a:gd name="T21" fmla="*/ 197 h 199"/>
                <a:gd name="T22" fmla="*/ 123 w 243"/>
                <a:gd name="T23" fmla="*/ 189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3"/>
                <a:gd name="T37" fmla="*/ 0 h 199"/>
                <a:gd name="T38" fmla="*/ 243 w 243"/>
                <a:gd name="T39" fmla="*/ 199 h 1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3" h="199">
                  <a:moveTo>
                    <a:pt x="123" y="189"/>
                  </a:moveTo>
                  <a:cubicBezTo>
                    <a:pt x="77" y="174"/>
                    <a:pt x="108" y="167"/>
                    <a:pt x="65" y="140"/>
                  </a:cubicBezTo>
                  <a:cubicBezTo>
                    <a:pt x="41" y="64"/>
                    <a:pt x="85" y="177"/>
                    <a:pt x="16" y="107"/>
                  </a:cubicBezTo>
                  <a:cubicBezTo>
                    <a:pt x="4" y="95"/>
                    <a:pt x="0" y="57"/>
                    <a:pt x="0" y="57"/>
                  </a:cubicBezTo>
                  <a:cubicBezTo>
                    <a:pt x="14" y="48"/>
                    <a:pt x="47" y="11"/>
                    <a:pt x="57" y="8"/>
                  </a:cubicBezTo>
                  <a:cubicBezTo>
                    <a:pt x="84" y="1"/>
                    <a:pt x="112" y="3"/>
                    <a:pt x="139" y="0"/>
                  </a:cubicBezTo>
                  <a:cubicBezTo>
                    <a:pt x="197" y="19"/>
                    <a:pt x="172" y="22"/>
                    <a:pt x="213" y="8"/>
                  </a:cubicBezTo>
                  <a:cubicBezTo>
                    <a:pt x="243" y="38"/>
                    <a:pt x="217" y="36"/>
                    <a:pt x="205" y="74"/>
                  </a:cubicBezTo>
                  <a:cubicBezTo>
                    <a:pt x="219" y="119"/>
                    <a:pt x="203" y="94"/>
                    <a:pt x="172" y="123"/>
                  </a:cubicBezTo>
                  <a:cubicBezTo>
                    <a:pt x="154" y="179"/>
                    <a:pt x="180" y="114"/>
                    <a:pt x="131" y="173"/>
                  </a:cubicBezTo>
                  <a:cubicBezTo>
                    <a:pt x="126" y="179"/>
                    <a:pt x="127" y="189"/>
                    <a:pt x="123" y="197"/>
                  </a:cubicBezTo>
                  <a:cubicBezTo>
                    <a:pt x="122" y="199"/>
                    <a:pt x="123" y="192"/>
                    <a:pt x="123" y="189"/>
                  </a:cubicBezTo>
                  <a:close/>
                </a:path>
              </a:pathLst>
            </a:custGeom>
            <a:solidFill>
              <a:srgbClr val="66FF33"/>
            </a:solidFill>
            <a:ln w="9525">
              <a:solidFill>
                <a:schemeClr val="tx1"/>
              </a:solidFill>
              <a:round/>
              <a:headEnd/>
              <a:tailEnd/>
            </a:ln>
          </p:spPr>
          <p:txBody>
            <a:bodyPr wrap="none" anchor="ctr"/>
            <a:lstStyle/>
            <a:p>
              <a:endParaRPr lang="es-MX"/>
            </a:p>
          </p:txBody>
        </p:sp>
        <p:sp>
          <p:nvSpPr>
            <p:cNvPr id="45121" name="Freeform 27"/>
            <p:cNvSpPr>
              <a:spLocks/>
            </p:cNvSpPr>
            <p:nvPr/>
          </p:nvSpPr>
          <p:spPr bwMode="auto">
            <a:xfrm>
              <a:off x="2358" y="1583"/>
              <a:ext cx="67" cy="141"/>
            </a:xfrm>
            <a:custGeom>
              <a:avLst/>
              <a:gdLst>
                <a:gd name="T0" fmla="*/ 67 w 67"/>
                <a:gd name="T1" fmla="*/ 11 h 141"/>
                <a:gd name="T2" fmla="*/ 58 w 67"/>
                <a:gd name="T3" fmla="*/ 110 h 141"/>
                <a:gd name="T4" fmla="*/ 50 w 67"/>
                <a:gd name="T5" fmla="*/ 135 h 141"/>
                <a:gd name="T6" fmla="*/ 17 w 67"/>
                <a:gd name="T7" fmla="*/ 36 h 141"/>
                <a:gd name="T8" fmla="*/ 1 w 67"/>
                <a:gd name="T9" fmla="*/ 3 h 141"/>
                <a:gd name="T10" fmla="*/ 0 60000 65536"/>
                <a:gd name="T11" fmla="*/ 0 60000 65536"/>
                <a:gd name="T12" fmla="*/ 0 60000 65536"/>
                <a:gd name="T13" fmla="*/ 0 60000 65536"/>
                <a:gd name="T14" fmla="*/ 0 60000 65536"/>
                <a:gd name="T15" fmla="*/ 0 w 67"/>
                <a:gd name="T16" fmla="*/ 0 h 141"/>
                <a:gd name="T17" fmla="*/ 67 w 67"/>
                <a:gd name="T18" fmla="*/ 141 h 141"/>
              </a:gdLst>
              <a:ahLst/>
              <a:cxnLst>
                <a:cxn ang="T10">
                  <a:pos x="T0" y="T1"/>
                </a:cxn>
                <a:cxn ang="T11">
                  <a:pos x="T2" y="T3"/>
                </a:cxn>
                <a:cxn ang="T12">
                  <a:pos x="T4" y="T5"/>
                </a:cxn>
                <a:cxn ang="T13">
                  <a:pos x="T6" y="T7"/>
                </a:cxn>
                <a:cxn ang="T14">
                  <a:pos x="T8" y="T9"/>
                </a:cxn>
              </a:cxnLst>
              <a:rect l="T15" t="T16" r="T17" b="T18"/>
              <a:pathLst>
                <a:path w="67" h="141">
                  <a:moveTo>
                    <a:pt x="67" y="11"/>
                  </a:moveTo>
                  <a:cubicBezTo>
                    <a:pt x="64" y="44"/>
                    <a:pt x="63" y="77"/>
                    <a:pt x="58" y="110"/>
                  </a:cubicBezTo>
                  <a:cubicBezTo>
                    <a:pt x="57" y="119"/>
                    <a:pt x="56" y="141"/>
                    <a:pt x="50" y="135"/>
                  </a:cubicBezTo>
                  <a:cubicBezTo>
                    <a:pt x="36" y="120"/>
                    <a:pt x="27" y="57"/>
                    <a:pt x="17" y="36"/>
                  </a:cubicBezTo>
                  <a:cubicBezTo>
                    <a:pt x="0" y="0"/>
                    <a:pt x="1" y="23"/>
                    <a:pt x="1" y="3"/>
                  </a:cubicBezTo>
                </a:path>
              </a:pathLst>
            </a:custGeom>
            <a:noFill/>
            <a:ln w="28575">
              <a:solidFill>
                <a:srgbClr val="663300"/>
              </a:solidFill>
              <a:round/>
              <a:headEnd/>
              <a:tailEnd/>
            </a:ln>
          </p:spPr>
          <p:txBody>
            <a:bodyPr wrap="none" anchor="ctr"/>
            <a:lstStyle/>
            <a:p>
              <a:endParaRPr lang="es-MX"/>
            </a:p>
          </p:txBody>
        </p:sp>
      </p:grpSp>
      <p:grpSp>
        <p:nvGrpSpPr>
          <p:cNvPr id="45069" name="Group 28"/>
          <p:cNvGrpSpPr>
            <a:grpSpLocks/>
          </p:cNvGrpSpPr>
          <p:nvPr/>
        </p:nvGrpSpPr>
        <p:grpSpPr bwMode="auto">
          <a:xfrm>
            <a:off x="1295400" y="3748088"/>
            <a:ext cx="463550" cy="976312"/>
            <a:chOff x="1056" y="1152"/>
            <a:chExt cx="292" cy="615"/>
          </a:xfrm>
        </p:grpSpPr>
        <p:sp>
          <p:nvSpPr>
            <p:cNvPr id="45118" name="Freeform 29"/>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19" name="Freeform 30"/>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70" name="Group 31"/>
          <p:cNvGrpSpPr>
            <a:grpSpLocks/>
          </p:cNvGrpSpPr>
          <p:nvPr/>
        </p:nvGrpSpPr>
        <p:grpSpPr bwMode="auto">
          <a:xfrm>
            <a:off x="533400" y="3976688"/>
            <a:ext cx="463550" cy="976312"/>
            <a:chOff x="1056" y="1152"/>
            <a:chExt cx="292" cy="615"/>
          </a:xfrm>
        </p:grpSpPr>
        <p:sp>
          <p:nvSpPr>
            <p:cNvPr id="45116" name="Freeform 32"/>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17" name="Freeform 33"/>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71" name="Group 34"/>
          <p:cNvGrpSpPr>
            <a:grpSpLocks/>
          </p:cNvGrpSpPr>
          <p:nvPr/>
        </p:nvGrpSpPr>
        <p:grpSpPr bwMode="auto">
          <a:xfrm>
            <a:off x="914400" y="3900488"/>
            <a:ext cx="396875" cy="952500"/>
            <a:chOff x="1759" y="1167"/>
            <a:chExt cx="250" cy="600"/>
          </a:xfrm>
        </p:grpSpPr>
        <p:sp>
          <p:nvSpPr>
            <p:cNvPr id="45114" name="Freeform 35"/>
            <p:cNvSpPr>
              <a:spLocks/>
            </p:cNvSpPr>
            <p:nvPr/>
          </p:nvSpPr>
          <p:spPr bwMode="auto">
            <a:xfrm>
              <a:off x="1759" y="1167"/>
              <a:ext cx="250" cy="513"/>
            </a:xfrm>
            <a:custGeom>
              <a:avLst/>
              <a:gdLst>
                <a:gd name="T0" fmla="*/ 123 w 250"/>
                <a:gd name="T1" fmla="*/ 0 h 513"/>
                <a:gd name="T2" fmla="*/ 41 w 250"/>
                <a:gd name="T3" fmla="*/ 66 h 513"/>
                <a:gd name="T4" fmla="*/ 66 w 250"/>
                <a:gd name="T5" fmla="*/ 82 h 513"/>
                <a:gd name="T6" fmla="*/ 82 w 250"/>
                <a:gd name="T7" fmla="*/ 107 h 513"/>
                <a:gd name="T8" fmla="*/ 98 w 250"/>
                <a:gd name="T9" fmla="*/ 131 h 513"/>
                <a:gd name="T10" fmla="*/ 49 w 250"/>
                <a:gd name="T11" fmla="*/ 197 h 513"/>
                <a:gd name="T12" fmla="*/ 24 w 250"/>
                <a:gd name="T13" fmla="*/ 205 h 513"/>
                <a:gd name="T14" fmla="*/ 107 w 250"/>
                <a:gd name="T15" fmla="*/ 214 h 513"/>
                <a:gd name="T16" fmla="*/ 90 w 250"/>
                <a:gd name="T17" fmla="*/ 230 h 513"/>
                <a:gd name="T18" fmla="*/ 16 w 250"/>
                <a:gd name="T19" fmla="*/ 271 h 513"/>
                <a:gd name="T20" fmla="*/ 57 w 250"/>
                <a:gd name="T21" fmla="*/ 320 h 513"/>
                <a:gd name="T22" fmla="*/ 82 w 250"/>
                <a:gd name="T23" fmla="*/ 329 h 513"/>
                <a:gd name="T24" fmla="*/ 49 w 250"/>
                <a:gd name="T25" fmla="*/ 378 h 513"/>
                <a:gd name="T26" fmla="*/ 0 w 250"/>
                <a:gd name="T27" fmla="*/ 394 h 513"/>
                <a:gd name="T28" fmla="*/ 49 w 250"/>
                <a:gd name="T29" fmla="*/ 411 h 513"/>
                <a:gd name="T30" fmla="*/ 107 w 250"/>
                <a:gd name="T31" fmla="*/ 419 h 513"/>
                <a:gd name="T32" fmla="*/ 90 w 250"/>
                <a:gd name="T33" fmla="*/ 436 h 513"/>
                <a:gd name="T34" fmla="*/ 41 w 250"/>
                <a:gd name="T35" fmla="*/ 460 h 513"/>
                <a:gd name="T36" fmla="*/ 107 w 250"/>
                <a:gd name="T37" fmla="*/ 477 h 513"/>
                <a:gd name="T38" fmla="*/ 140 w 250"/>
                <a:gd name="T39" fmla="*/ 485 h 513"/>
                <a:gd name="T40" fmla="*/ 172 w 250"/>
                <a:gd name="T41" fmla="*/ 501 h 513"/>
                <a:gd name="T42" fmla="*/ 115 w 250"/>
                <a:gd name="T43" fmla="*/ 419 h 513"/>
                <a:gd name="T44" fmla="*/ 140 w 250"/>
                <a:gd name="T45" fmla="*/ 411 h 513"/>
                <a:gd name="T46" fmla="*/ 156 w 250"/>
                <a:gd name="T47" fmla="*/ 403 h 513"/>
                <a:gd name="T48" fmla="*/ 214 w 250"/>
                <a:gd name="T49" fmla="*/ 394 h 513"/>
                <a:gd name="T50" fmla="*/ 246 w 250"/>
                <a:gd name="T51" fmla="*/ 386 h 513"/>
                <a:gd name="T52" fmla="*/ 197 w 250"/>
                <a:gd name="T53" fmla="*/ 353 h 513"/>
                <a:gd name="T54" fmla="*/ 172 w 250"/>
                <a:gd name="T55" fmla="*/ 337 h 513"/>
                <a:gd name="T56" fmla="*/ 156 w 250"/>
                <a:gd name="T57" fmla="*/ 279 h 513"/>
                <a:gd name="T58" fmla="*/ 205 w 250"/>
                <a:gd name="T59" fmla="*/ 271 h 513"/>
                <a:gd name="T60" fmla="*/ 140 w 250"/>
                <a:gd name="T61" fmla="*/ 214 h 513"/>
                <a:gd name="T62" fmla="*/ 156 w 250"/>
                <a:gd name="T63" fmla="*/ 164 h 513"/>
                <a:gd name="T64" fmla="*/ 181 w 250"/>
                <a:gd name="T65" fmla="*/ 156 h 513"/>
                <a:gd name="T66" fmla="*/ 164 w 250"/>
                <a:gd name="T67" fmla="*/ 131 h 513"/>
                <a:gd name="T68" fmla="*/ 123 w 250"/>
                <a:gd name="T69" fmla="*/ 82 h 513"/>
                <a:gd name="T70" fmla="*/ 115 w 250"/>
                <a:gd name="T71" fmla="*/ 33 h 513"/>
                <a:gd name="T72" fmla="*/ 123 w 250"/>
                <a:gd name="T73" fmla="*/ 0 h 5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0"/>
                <a:gd name="T112" fmla="*/ 0 h 513"/>
                <a:gd name="T113" fmla="*/ 250 w 250"/>
                <a:gd name="T114" fmla="*/ 513 h 5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0" h="513">
                  <a:moveTo>
                    <a:pt x="123" y="0"/>
                  </a:moveTo>
                  <a:cubicBezTo>
                    <a:pt x="94" y="18"/>
                    <a:pt x="64" y="41"/>
                    <a:pt x="41" y="66"/>
                  </a:cubicBezTo>
                  <a:cubicBezTo>
                    <a:pt x="49" y="71"/>
                    <a:pt x="56" y="82"/>
                    <a:pt x="66" y="82"/>
                  </a:cubicBezTo>
                  <a:cubicBezTo>
                    <a:pt x="97" y="82"/>
                    <a:pt x="99" y="22"/>
                    <a:pt x="82" y="107"/>
                  </a:cubicBezTo>
                  <a:cubicBezTo>
                    <a:pt x="87" y="115"/>
                    <a:pt x="98" y="121"/>
                    <a:pt x="98" y="131"/>
                  </a:cubicBezTo>
                  <a:cubicBezTo>
                    <a:pt x="98" y="141"/>
                    <a:pt x="56" y="191"/>
                    <a:pt x="49" y="197"/>
                  </a:cubicBezTo>
                  <a:cubicBezTo>
                    <a:pt x="42" y="202"/>
                    <a:pt x="32" y="202"/>
                    <a:pt x="24" y="205"/>
                  </a:cubicBezTo>
                  <a:cubicBezTo>
                    <a:pt x="52" y="208"/>
                    <a:pt x="81" y="204"/>
                    <a:pt x="107" y="214"/>
                  </a:cubicBezTo>
                  <a:cubicBezTo>
                    <a:pt x="114" y="217"/>
                    <a:pt x="96" y="224"/>
                    <a:pt x="90" y="230"/>
                  </a:cubicBezTo>
                  <a:cubicBezTo>
                    <a:pt x="65" y="255"/>
                    <a:pt x="50" y="263"/>
                    <a:pt x="16" y="271"/>
                  </a:cubicBezTo>
                  <a:cubicBezTo>
                    <a:pt x="55" y="298"/>
                    <a:pt x="73" y="277"/>
                    <a:pt x="57" y="320"/>
                  </a:cubicBezTo>
                  <a:cubicBezTo>
                    <a:pt x="65" y="323"/>
                    <a:pt x="80" y="320"/>
                    <a:pt x="82" y="329"/>
                  </a:cubicBezTo>
                  <a:cubicBezTo>
                    <a:pt x="84" y="340"/>
                    <a:pt x="61" y="372"/>
                    <a:pt x="49" y="378"/>
                  </a:cubicBezTo>
                  <a:cubicBezTo>
                    <a:pt x="34" y="385"/>
                    <a:pt x="0" y="394"/>
                    <a:pt x="0" y="394"/>
                  </a:cubicBezTo>
                  <a:cubicBezTo>
                    <a:pt x="16" y="400"/>
                    <a:pt x="32" y="407"/>
                    <a:pt x="49" y="411"/>
                  </a:cubicBezTo>
                  <a:cubicBezTo>
                    <a:pt x="68" y="415"/>
                    <a:pt x="90" y="409"/>
                    <a:pt x="107" y="419"/>
                  </a:cubicBezTo>
                  <a:cubicBezTo>
                    <a:pt x="114" y="423"/>
                    <a:pt x="96" y="431"/>
                    <a:pt x="90" y="436"/>
                  </a:cubicBezTo>
                  <a:cubicBezTo>
                    <a:pt x="68" y="454"/>
                    <a:pt x="67" y="452"/>
                    <a:pt x="41" y="460"/>
                  </a:cubicBezTo>
                  <a:cubicBezTo>
                    <a:pt x="64" y="484"/>
                    <a:pt x="75" y="487"/>
                    <a:pt x="107" y="477"/>
                  </a:cubicBezTo>
                  <a:cubicBezTo>
                    <a:pt x="118" y="480"/>
                    <a:pt x="129" y="481"/>
                    <a:pt x="140" y="485"/>
                  </a:cubicBezTo>
                  <a:cubicBezTo>
                    <a:pt x="151" y="489"/>
                    <a:pt x="172" y="513"/>
                    <a:pt x="172" y="501"/>
                  </a:cubicBezTo>
                  <a:cubicBezTo>
                    <a:pt x="172" y="493"/>
                    <a:pt x="124" y="431"/>
                    <a:pt x="115" y="419"/>
                  </a:cubicBezTo>
                  <a:cubicBezTo>
                    <a:pt x="123" y="416"/>
                    <a:pt x="131" y="410"/>
                    <a:pt x="140" y="411"/>
                  </a:cubicBezTo>
                  <a:cubicBezTo>
                    <a:pt x="166" y="415"/>
                    <a:pt x="172" y="451"/>
                    <a:pt x="156" y="403"/>
                  </a:cubicBezTo>
                  <a:cubicBezTo>
                    <a:pt x="175" y="400"/>
                    <a:pt x="195" y="398"/>
                    <a:pt x="214" y="394"/>
                  </a:cubicBezTo>
                  <a:cubicBezTo>
                    <a:pt x="225" y="392"/>
                    <a:pt x="250" y="396"/>
                    <a:pt x="246" y="386"/>
                  </a:cubicBezTo>
                  <a:cubicBezTo>
                    <a:pt x="238" y="368"/>
                    <a:pt x="213" y="364"/>
                    <a:pt x="197" y="353"/>
                  </a:cubicBezTo>
                  <a:cubicBezTo>
                    <a:pt x="189" y="348"/>
                    <a:pt x="172" y="337"/>
                    <a:pt x="172" y="337"/>
                  </a:cubicBezTo>
                  <a:cubicBezTo>
                    <a:pt x="202" y="307"/>
                    <a:pt x="181" y="305"/>
                    <a:pt x="156" y="279"/>
                  </a:cubicBezTo>
                  <a:cubicBezTo>
                    <a:pt x="172" y="276"/>
                    <a:pt x="202" y="287"/>
                    <a:pt x="205" y="271"/>
                  </a:cubicBezTo>
                  <a:cubicBezTo>
                    <a:pt x="207" y="257"/>
                    <a:pt x="155" y="224"/>
                    <a:pt x="140" y="214"/>
                  </a:cubicBezTo>
                  <a:cubicBezTo>
                    <a:pt x="212" y="201"/>
                    <a:pt x="197" y="207"/>
                    <a:pt x="156" y="164"/>
                  </a:cubicBezTo>
                  <a:cubicBezTo>
                    <a:pt x="164" y="161"/>
                    <a:pt x="179" y="165"/>
                    <a:pt x="181" y="156"/>
                  </a:cubicBezTo>
                  <a:cubicBezTo>
                    <a:pt x="183" y="146"/>
                    <a:pt x="170" y="139"/>
                    <a:pt x="164" y="131"/>
                  </a:cubicBezTo>
                  <a:cubicBezTo>
                    <a:pt x="111" y="67"/>
                    <a:pt x="166" y="145"/>
                    <a:pt x="123" y="82"/>
                  </a:cubicBezTo>
                  <a:cubicBezTo>
                    <a:pt x="181" y="64"/>
                    <a:pt x="120" y="72"/>
                    <a:pt x="115" y="33"/>
                  </a:cubicBezTo>
                  <a:cubicBezTo>
                    <a:pt x="113" y="22"/>
                    <a:pt x="120" y="11"/>
                    <a:pt x="123"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15" name="Freeform 36"/>
            <p:cNvSpPr>
              <a:spLocks/>
            </p:cNvSpPr>
            <p:nvPr/>
          </p:nvSpPr>
          <p:spPr bwMode="auto">
            <a:xfrm>
              <a:off x="1874" y="1635"/>
              <a:ext cx="16" cy="132"/>
            </a:xfrm>
            <a:custGeom>
              <a:avLst/>
              <a:gdLst>
                <a:gd name="T0" fmla="*/ 0 w 16"/>
                <a:gd name="T1" fmla="*/ 0 h 132"/>
                <a:gd name="T2" fmla="*/ 16 w 16"/>
                <a:gd name="T3" fmla="*/ 132 h 132"/>
                <a:gd name="T4" fmla="*/ 0 60000 65536"/>
                <a:gd name="T5" fmla="*/ 0 60000 65536"/>
                <a:gd name="T6" fmla="*/ 0 w 16"/>
                <a:gd name="T7" fmla="*/ 0 h 132"/>
                <a:gd name="T8" fmla="*/ 16 w 16"/>
                <a:gd name="T9" fmla="*/ 132 h 132"/>
              </a:gdLst>
              <a:ahLst/>
              <a:cxnLst>
                <a:cxn ang="T4">
                  <a:pos x="T0" y="T1"/>
                </a:cxn>
                <a:cxn ang="T5">
                  <a:pos x="T2" y="T3"/>
                </a:cxn>
              </a:cxnLst>
              <a:rect l="T6" t="T7" r="T8" b="T9"/>
              <a:pathLst>
                <a:path w="16" h="132">
                  <a:moveTo>
                    <a:pt x="0" y="0"/>
                  </a:moveTo>
                  <a:cubicBezTo>
                    <a:pt x="15" y="46"/>
                    <a:pt x="16" y="82"/>
                    <a:pt x="16" y="132"/>
                  </a:cubicBezTo>
                </a:path>
              </a:pathLst>
            </a:custGeom>
            <a:noFill/>
            <a:ln w="38100">
              <a:solidFill>
                <a:srgbClr val="663300"/>
              </a:solidFill>
              <a:round/>
              <a:headEnd/>
              <a:tailEnd/>
            </a:ln>
          </p:spPr>
          <p:txBody>
            <a:bodyPr wrap="none" anchor="ctr"/>
            <a:lstStyle/>
            <a:p>
              <a:endParaRPr lang="es-MX"/>
            </a:p>
          </p:txBody>
        </p:sp>
      </p:grpSp>
      <p:grpSp>
        <p:nvGrpSpPr>
          <p:cNvPr id="45072" name="Group 37"/>
          <p:cNvGrpSpPr>
            <a:grpSpLocks/>
          </p:cNvGrpSpPr>
          <p:nvPr/>
        </p:nvGrpSpPr>
        <p:grpSpPr bwMode="auto">
          <a:xfrm>
            <a:off x="3429000" y="3214688"/>
            <a:ext cx="396875" cy="952500"/>
            <a:chOff x="1759" y="1167"/>
            <a:chExt cx="250" cy="600"/>
          </a:xfrm>
        </p:grpSpPr>
        <p:sp>
          <p:nvSpPr>
            <p:cNvPr id="45112" name="Freeform 38"/>
            <p:cNvSpPr>
              <a:spLocks/>
            </p:cNvSpPr>
            <p:nvPr/>
          </p:nvSpPr>
          <p:spPr bwMode="auto">
            <a:xfrm>
              <a:off x="1759" y="1167"/>
              <a:ext cx="250" cy="513"/>
            </a:xfrm>
            <a:custGeom>
              <a:avLst/>
              <a:gdLst>
                <a:gd name="T0" fmla="*/ 123 w 250"/>
                <a:gd name="T1" fmla="*/ 0 h 513"/>
                <a:gd name="T2" fmla="*/ 41 w 250"/>
                <a:gd name="T3" fmla="*/ 66 h 513"/>
                <a:gd name="T4" fmla="*/ 66 w 250"/>
                <a:gd name="T5" fmla="*/ 82 h 513"/>
                <a:gd name="T6" fmla="*/ 82 w 250"/>
                <a:gd name="T7" fmla="*/ 107 h 513"/>
                <a:gd name="T8" fmla="*/ 98 w 250"/>
                <a:gd name="T9" fmla="*/ 131 h 513"/>
                <a:gd name="T10" fmla="*/ 49 w 250"/>
                <a:gd name="T11" fmla="*/ 197 h 513"/>
                <a:gd name="T12" fmla="*/ 24 w 250"/>
                <a:gd name="T13" fmla="*/ 205 h 513"/>
                <a:gd name="T14" fmla="*/ 107 w 250"/>
                <a:gd name="T15" fmla="*/ 214 h 513"/>
                <a:gd name="T16" fmla="*/ 90 w 250"/>
                <a:gd name="T17" fmla="*/ 230 h 513"/>
                <a:gd name="T18" fmla="*/ 16 w 250"/>
                <a:gd name="T19" fmla="*/ 271 h 513"/>
                <a:gd name="T20" fmla="*/ 57 w 250"/>
                <a:gd name="T21" fmla="*/ 320 h 513"/>
                <a:gd name="T22" fmla="*/ 82 w 250"/>
                <a:gd name="T23" fmla="*/ 329 h 513"/>
                <a:gd name="T24" fmla="*/ 49 w 250"/>
                <a:gd name="T25" fmla="*/ 378 h 513"/>
                <a:gd name="T26" fmla="*/ 0 w 250"/>
                <a:gd name="T27" fmla="*/ 394 h 513"/>
                <a:gd name="T28" fmla="*/ 49 w 250"/>
                <a:gd name="T29" fmla="*/ 411 h 513"/>
                <a:gd name="T30" fmla="*/ 107 w 250"/>
                <a:gd name="T31" fmla="*/ 419 h 513"/>
                <a:gd name="T32" fmla="*/ 90 w 250"/>
                <a:gd name="T33" fmla="*/ 436 h 513"/>
                <a:gd name="T34" fmla="*/ 41 w 250"/>
                <a:gd name="T35" fmla="*/ 460 h 513"/>
                <a:gd name="T36" fmla="*/ 107 w 250"/>
                <a:gd name="T37" fmla="*/ 477 h 513"/>
                <a:gd name="T38" fmla="*/ 140 w 250"/>
                <a:gd name="T39" fmla="*/ 485 h 513"/>
                <a:gd name="T40" fmla="*/ 172 w 250"/>
                <a:gd name="T41" fmla="*/ 501 h 513"/>
                <a:gd name="T42" fmla="*/ 115 w 250"/>
                <a:gd name="T43" fmla="*/ 419 h 513"/>
                <a:gd name="T44" fmla="*/ 140 w 250"/>
                <a:gd name="T45" fmla="*/ 411 h 513"/>
                <a:gd name="T46" fmla="*/ 156 w 250"/>
                <a:gd name="T47" fmla="*/ 403 h 513"/>
                <a:gd name="T48" fmla="*/ 214 w 250"/>
                <a:gd name="T49" fmla="*/ 394 h 513"/>
                <a:gd name="T50" fmla="*/ 246 w 250"/>
                <a:gd name="T51" fmla="*/ 386 h 513"/>
                <a:gd name="T52" fmla="*/ 197 w 250"/>
                <a:gd name="T53" fmla="*/ 353 h 513"/>
                <a:gd name="T54" fmla="*/ 172 w 250"/>
                <a:gd name="T55" fmla="*/ 337 h 513"/>
                <a:gd name="T56" fmla="*/ 156 w 250"/>
                <a:gd name="T57" fmla="*/ 279 h 513"/>
                <a:gd name="T58" fmla="*/ 205 w 250"/>
                <a:gd name="T59" fmla="*/ 271 h 513"/>
                <a:gd name="T60" fmla="*/ 140 w 250"/>
                <a:gd name="T61" fmla="*/ 214 h 513"/>
                <a:gd name="T62" fmla="*/ 156 w 250"/>
                <a:gd name="T63" fmla="*/ 164 h 513"/>
                <a:gd name="T64" fmla="*/ 181 w 250"/>
                <a:gd name="T65" fmla="*/ 156 h 513"/>
                <a:gd name="T66" fmla="*/ 164 w 250"/>
                <a:gd name="T67" fmla="*/ 131 h 513"/>
                <a:gd name="T68" fmla="*/ 123 w 250"/>
                <a:gd name="T69" fmla="*/ 82 h 513"/>
                <a:gd name="T70" fmla="*/ 115 w 250"/>
                <a:gd name="T71" fmla="*/ 33 h 513"/>
                <a:gd name="T72" fmla="*/ 123 w 250"/>
                <a:gd name="T73" fmla="*/ 0 h 5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0"/>
                <a:gd name="T112" fmla="*/ 0 h 513"/>
                <a:gd name="T113" fmla="*/ 250 w 250"/>
                <a:gd name="T114" fmla="*/ 513 h 5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0" h="513">
                  <a:moveTo>
                    <a:pt x="123" y="0"/>
                  </a:moveTo>
                  <a:cubicBezTo>
                    <a:pt x="94" y="18"/>
                    <a:pt x="64" y="41"/>
                    <a:pt x="41" y="66"/>
                  </a:cubicBezTo>
                  <a:cubicBezTo>
                    <a:pt x="49" y="71"/>
                    <a:pt x="56" y="82"/>
                    <a:pt x="66" y="82"/>
                  </a:cubicBezTo>
                  <a:cubicBezTo>
                    <a:pt x="97" y="82"/>
                    <a:pt x="99" y="22"/>
                    <a:pt x="82" y="107"/>
                  </a:cubicBezTo>
                  <a:cubicBezTo>
                    <a:pt x="87" y="115"/>
                    <a:pt x="98" y="121"/>
                    <a:pt x="98" y="131"/>
                  </a:cubicBezTo>
                  <a:cubicBezTo>
                    <a:pt x="98" y="141"/>
                    <a:pt x="56" y="191"/>
                    <a:pt x="49" y="197"/>
                  </a:cubicBezTo>
                  <a:cubicBezTo>
                    <a:pt x="42" y="202"/>
                    <a:pt x="32" y="202"/>
                    <a:pt x="24" y="205"/>
                  </a:cubicBezTo>
                  <a:cubicBezTo>
                    <a:pt x="52" y="208"/>
                    <a:pt x="81" y="204"/>
                    <a:pt x="107" y="214"/>
                  </a:cubicBezTo>
                  <a:cubicBezTo>
                    <a:pt x="114" y="217"/>
                    <a:pt x="96" y="224"/>
                    <a:pt x="90" y="230"/>
                  </a:cubicBezTo>
                  <a:cubicBezTo>
                    <a:pt x="65" y="255"/>
                    <a:pt x="50" y="263"/>
                    <a:pt x="16" y="271"/>
                  </a:cubicBezTo>
                  <a:cubicBezTo>
                    <a:pt x="55" y="298"/>
                    <a:pt x="73" y="277"/>
                    <a:pt x="57" y="320"/>
                  </a:cubicBezTo>
                  <a:cubicBezTo>
                    <a:pt x="65" y="323"/>
                    <a:pt x="80" y="320"/>
                    <a:pt x="82" y="329"/>
                  </a:cubicBezTo>
                  <a:cubicBezTo>
                    <a:pt x="84" y="340"/>
                    <a:pt x="61" y="372"/>
                    <a:pt x="49" y="378"/>
                  </a:cubicBezTo>
                  <a:cubicBezTo>
                    <a:pt x="34" y="385"/>
                    <a:pt x="0" y="394"/>
                    <a:pt x="0" y="394"/>
                  </a:cubicBezTo>
                  <a:cubicBezTo>
                    <a:pt x="16" y="400"/>
                    <a:pt x="32" y="407"/>
                    <a:pt x="49" y="411"/>
                  </a:cubicBezTo>
                  <a:cubicBezTo>
                    <a:pt x="68" y="415"/>
                    <a:pt x="90" y="409"/>
                    <a:pt x="107" y="419"/>
                  </a:cubicBezTo>
                  <a:cubicBezTo>
                    <a:pt x="114" y="423"/>
                    <a:pt x="96" y="431"/>
                    <a:pt x="90" y="436"/>
                  </a:cubicBezTo>
                  <a:cubicBezTo>
                    <a:pt x="68" y="454"/>
                    <a:pt x="67" y="452"/>
                    <a:pt x="41" y="460"/>
                  </a:cubicBezTo>
                  <a:cubicBezTo>
                    <a:pt x="64" y="484"/>
                    <a:pt x="75" y="487"/>
                    <a:pt x="107" y="477"/>
                  </a:cubicBezTo>
                  <a:cubicBezTo>
                    <a:pt x="118" y="480"/>
                    <a:pt x="129" y="481"/>
                    <a:pt x="140" y="485"/>
                  </a:cubicBezTo>
                  <a:cubicBezTo>
                    <a:pt x="151" y="489"/>
                    <a:pt x="172" y="513"/>
                    <a:pt x="172" y="501"/>
                  </a:cubicBezTo>
                  <a:cubicBezTo>
                    <a:pt x="172" y="493"/>
                    <a:pt x="124" y="431"/>
                    <a:pt x="115" y="419"/>
                  </a:cubicBezTo>
                  <a:cubicBezTo>
                    <a:pt x="123" y="416"/>
                    <a:pt x="131" y="410"/>
                    <a:pt x="140" y="411"/>
                  </a:cubicBezTo>
                  <a:cubicBezTo>
                    <a:pt x="166" y="415"/>
                    <a:pt x="172" y="451"/>
                    <a:pt x="156" y="403"/>
                  </a:cubicBezTo>
                  <a:cubicBezTo>
                    <a:pt x="175" y="400"/>
                    <a:pt x="195" y="398"/>
                    <a:pt x="214" y="394"/>
                  </a:cubicBezTo>
                  <a:cubicBezTo>
                    <a:pt x="225" y="392"/>
                    <a:pt x="250" y="396"/>
                    <a:pt x="246" y="386"/>
                  </a:cubicBezTo>
                  <a:cubicBezTo>
                    <a:pt x="238" y="368"/>
                    <a:pt x="213" y="364"/>
                    <a:pt x="197" y="353"/>
                  </a:cubicBezTo>
                  <a:cubicBezTo>
                    <a:pt x="189" y="348"/>
                    <a:pt x="172" y="337"/>
                    <a:pt x="172" y="337"/>
                  </a:cubicBezTo>
                  <a:cubicBezTo>
                    <a:pt x="202" y="307"/>
                    <a:pt x="181" y="305"/>
                    <a:pt x="156" y="279"/>
                  </a:cubicBezTo>
                  <a:cubicBezTo>
                    <a:pt x="172" y="276"/>
                    <a:pt x="202" y="287"/>
                    <a:pt x="205" y="271"/>
                  </a:cubicBezTo>
                  <a:cubicBezTo>
                    <a:pt x="207" y="257"/>
                    <a:pt x="155" y="224"/>
                    <a:pt x="140" y="214"/>
                  </a:cubicBezTo>
                  <a:cubicBezTo>
                    <a:pt x="212" y="201"/>
                    <a:pt x="197" y="207"/>
                    <a:pt x="156" y="164"/>
                  </a:cubicBezTo>
                  <a:cubicBezTo>
                    <a:pt x="164" y="161"/>
                    <a:pt x="179" y="165"/>
                    <a:pt x="181" y="156"/>
                  </a:cubicBezTo>
                  <a:cubicBezTo>
                    <a:pt x="183" y="146"/>
                    <a:pt x="170" y="139"/>
                    <a:pt x="164" y="131"/>
                  </a:cubicBezTo>
                  <a:cubicBezTo>
                    <a:pt x="111" y="67"/>
                    <a:pt x="166" y="145"/>
                    <a:pt x="123" y="82"/>
                  </a:cubicBezTo>
                  <a:cubicBezTo>
                    <a:pt x="181" y="64"/>
                    <a:pt x="120" y="72"/>
                    <a:pt x="115" y="33"/>
                  </a:cubicBezTo>
                  <a:cubicBezTo>
                    <a:pt x="113" y="22"/>
                    <a:pt x="120" y="11"/>
                    <a:pt x="123"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13" name="Freeform 39"/>
            <p:cNvSpPr>
              <a:spLocks/>
            </p:cNvSpPr>
            <p:nvPr/>
          </p:nvSpPr>
          <p:spPr bwMode="auto">
            <a:xfrm>
              <a:off x="1874" y="1635"/>
              <a:ext cx="16" cy="132"/>
            </a:xfrm>
            <a:custGeom>
              <a:avLst/>
              <a:gdLst>
                <a:gd name="T0" fmla="*/ 0 w 16"/>
                <a:gd name="T1" fmla="*/ 0 h 132"/>
                <a:gd name="T2" fmla="*/ 16 w 16"/>
                <a:gd name="T3" fmla="*/ 132 h 132"/>
                <a:gd name="T4" fmla="*/ 0 60000 65536"/>
                <a:gd name="T5" fmla="*/ 0 60000 65536"/>
                <a:gd name="T6" fmla="*/ 0 w 16"/>
                <a:gd name="T7" fmla="*/ 0 h 132"/>
                <a:gd name="T8" fmla="*/ 16 w 16"/>
                <a:gd name="T9" fmla="*/ 132 h 132"/>
              </a:gdLst>
              <a:ahLst/>
              <a:cxnLst>
                <a:cxn ang="T4">
                  <a:pos x="T0" y="T1"/>
                </a:cxn>
                <a:cxn ang="T5">
                  <a:pos x="T2" y="T3"/>
                </a:cxn>
              </a:cxnLst>
              <a:rect l="T6" t="T7" r="T8" b="T9"/>
              <a:pathLst>
                <a:path w="16" h="132">
                  <a:moveTo>
                    <a:pt x="0" y="0"/>
                  </a:moveTo>
                  <a:cubicBezTo>
                    <a:pt x="15" y="46"/>
                    <a:pt x="16" y="82"/>
                    <a:pt x="16" y="132"/>
                  </a:cubicBezTo>
                </a:path>
              </a:pathLst>
            </a:custGeom>
            <a:noFill/>
            <a:ln w="38100">
              <a:solidFill>
                <a:srgbClr val="663300"/>
              </a:solidFill>
              <a:round/>
              <a:headEnd/>
              <a:tailEnd/>
            </a:ln>
          </p:spPr>
          <p:txBody>
            <a:bodyPr wrap="none" anchor="ctr"/>
            <a:lstStyle/>
            <a:p>
              <a:endParaRPr lang="es-MX"/>
            </a:p>
          </p:txBody>
        </p:sp>
      </p:grpSp>
      <p:grpSp>
        <p:nvGrpSpPr>
          <p:cNvPr id="45073" name="Group 40"/>
          <p:cNvGrpSpPr>
            <a:grpSpLocks/>
          </p:cNvGrpSpPr>
          <p:nvPr/>
        </p:nvGrpSpPr>
        <p:grpSpPr bwMode="auto">
          <a:xfrm>
            <a:off x="4114800" y="2986088"/>
            <a:ext cx="463550" cy="976312"/>
            <a:chOff x="1056" y="1152"/>
            <a:chExt cx="292" cy="615"/>
          </a:xfrm>
        </p:grpSpPr>
        <p:sp>
          <p:nvSpPr>
            <p:cNvPr id="45110" name="Freeform 41"/>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11" name="Freeform 42"/>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74" name="Group 43"/>
          <p:cNvGrpSpPr>
            <a:grpSpLocks/>
          </p:cNvGrpSpPr>
          <p:nvPr/>
        </p:nvGrpSpPr>
        <p:grpSpPr bwMode="auto">
          <a:xfrm>
            <a:off x="4572000" y="2909888"/>
            <a:ext cx="396875" cy="952500"/>
            <a:chOff x="1759" y="1167"/>
            <a:chExt cx="250" cy="600"/>
          </a:xfrm>
        </p:grpSpPr>
        <p:sp>
          <p:nvSpPr>
            <p:cNvPr id="45108" name="Freeform 44"/>
            <p:cNvSpPr>
              <a:spLocks/>
            </p:cNvSpPr>
            <p:nvPr/>
          </p:nvSpPr>
          <p:spPr bwMode="auto">
            <a:xfrm>
              <a:off x="1759" y="1167"/>
              <a:ext cx="250" cy="513"/>
            </a:xfrm>
            <a:custGeom>
              <a:avLst/>
              <a:gdLst>
                <a:gd name="T0" fmla="*/ 123 w 250"/>
                <a:gd name="T1" fmla="*/ 0 h 513"/>
                <a:gd name="T2" fmla="*/ 41 w 250"/>
                <a:gd name="T3" fmla="*/ 66 h 513"/>
                <a:gd name="T4" fmla="*/ 66 w 250"/>
                <a:gd name="T5" fmla="*/ 82 h 513"/>
                <a:gd name="T6" fmla="*/ 82 w 250"/>
                <a:gd name="T7" fmla="*/ 107 h 513"/>
                <a:gd name="T8" fmla="*/ 98 w 250"/>
                <a:gd name="T9" fmla="*/ 131 h 513"/>
                <a:gd name="T10" fmla="*/ 49 w 250"/>
                <a:gd name="T11" fmla="*/ 197 h 513"/>
                <a:gd name="T12" fmla="*/ 24 w 250"/>
                <a:gd name="T13" fmla="*/ 205 h 513"/>
                <a:gd name="T14" fmla="*/ 107 w 250"/>
                <a:gd name="T15" fmla="*/ 214 h 513"/>
                <a:gd name="T16" fmla="*/ 90 w 250"/>
                <a:gd name="T17" fmla="*/ 230 h 513"/>
                <a:gd name="T18" fmla="*/ 16 w 250"/>
                <a:gd name="T19" fmla="*/ 271 h 513"/>
                <a:gd name="T20" fmla="*/ 57 w 250"/>
                <a:gd name="T21" fmla="*/ 320 h 513"/>
                <a:gd name="T22" fmla="*/ 82 w 250"/>
                <a:gd name="T23" fmla="*/ 329 h 513"/>
                <a:gd name="T24" fmla="*/ 49 w 250"/>
                <a:gd name="T25" fmla="*/ 378 h 513"/>
                <a:gd name="T26" fmla="*/ 0 w 250"/>
                <a:gd name="T27" fmla="*/ 394 h 513"/>
                <a:gd name="T28" fmla="*/ 49 w 250"/>
                <a:gd name="T29" fmla="*/ 411 h 513"/>
                <a:gd name="T30" fmla="*/ 107 w 250"/>
                <a:gd name="T31" fmla="*/ 419 h 513"/>
                <a:gd name="T32" fmla="*/ 90 w 250"/>
                <a:gd name="T33" fmla="*/ 436 h 513"/>
                <a:gd name="T34" fmla="*/ 41 w 250"/>
                <a:gd name="T35" fmla="*/ 460 h 513"/>
                <a:gd name="T36" fmla="*/ 107 w 250"/>
                <a:gd name="T37" fmla="*/ 477 h 513"/>
                <a:gd name="T38" fmla="*/ 140 w 250"/>
                <a:gd name="T39" fmla="*/ 485 h 513"/>
                <a:gd name="T40" fmla="*/ 172 w 250"/>
                <a:gd name="T41" fmla="*/ 501 h 513"/>
                <a:gd name="T42" fmla="*/ 115 w 250"/>
                <a:gd name="T43" fmla="*/ 419 h 513"/>
                <a:gd name="T44" fmla="*/ 140 w 250"/>
                <a:gd name="T45" fmla="*/ 411 h 513"/>
                <a:gd name="T46" fmla="*/ 156 w 250"/>
                <a:gd name="T47" fmla="*/ 403 h 513"/>
                <a:gd name="T48" fmla="*/ 214 w 250"/>
                <a:gd name="T49" fmla="*/ 394 h 513"/>
                <a:gd name="T50" fmla="*/ 246 w 250"/>
                <a:gd name="T51" fmla="*/ 386 h 513"/>
                <a:gd name="T52" fmla="*/ 197 w 250"/>
                <a:gd name="T53" fmla="*/ 353 h 513"/>
                <a:gd name="T54" fmla="*/ 172 w 250"/>
                <a:gd name="T55" fmla="*/ 337 h 513"/>
                <a:gd name="T56" fmla="*/ 156 w 250"/>
                <a:gd name="T57" fmla="*/ 279 h 513"/>
                <a:gd name="T58" fmla="*/ 205 w 250"/>
                <a:gd name="T59" fmla="*/ 271 h 513"/>
                <a:gd name="T60" fmla="*/ 140 w 250"/>
                <a:gd name="T61" fmla="*/ 214 h 513"/>
                <a:gd name="T62" fmla="*/ 156 w 250"/>
                <a:gd name="T63" fmla="*/ 164 h 513"/>
                <a:gd name="T64" fmla="*/ 181 w 250"/>
                <a:gd name="T65" fmla="*/ 156 h 513"/>
                <a:gd name="T66" fmla="*/ 164 w 250"/>
                <a:gd name="T67" fmla="*/ 131 h 513"/>
                <a:gd name="T68" fmla="*/ 123 w 250"/>
                <a:gd name="T69" fmla="*/ 82 h 513"/>
                <a:gd name="T70" fmla="*/ 115 w 250"/>
                <a:gd name="T71" fmla="*/ 33 h 513"/>
                <a:gd name="T72" fmla="*/ 123 w 250"/>
                <a:gd name="T73" fmla="*/ 0 h 5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0"/>
                <a:gd name="T112" fmla="*/ 0 h 513"/>
                <a:gd name="T113" fmla="*/ 250 w 250"/>
                <a:gd name="T114" fmla="*/ 513 h 5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0" h="513">
                  <a:moveTo>
                    <a:pt x="123" y="0"/>
                  </a:moveTo>
                  <a:cubicBezTo>
                    <a:pt x="94" y="18"/>
                    <a:pt x="64" y="41"/>
                    <a:pt x="41" y="66"/>
                  </a:cubicBezTo>
                  <a:cubicBezTo>
                    <a:pt x="49" y="71"/>
                    <a:pt x="56" y="82"/>
                    <a:pt x="66" y="82"/>
                  </a:cubicBezTo>
                  <a:cubicBezTo>
                    <a:pt x="97" y="82"/>
                    <a:pt x="99" y="22"/>
                    <a:pt x="82" y="107"/>
                  </a:cubicBezTo>
                  <a:cubicBezTo>
                    <a:pt x="87" y="115"/>
                    <a:pt x="98" y="121"/>
                    <a:pt x="98" y="131"/>
                  </a:cubicBezTo>
                  <a:cubicBezTo>
                    <a:pt x="98" y="141"/>
                    <a:pt x="56" y="191"/>
                    <a:pt x="49" y="197"/>
                  </a:cubicBezTo>
                  <a:cubicBezTo>
                    <a:pt x="42" y="202"/>
                    <a:pt x="32" y="202"/>
                    <a:pt x="24" y="205"/>
                  </a:cubicBezTo>
                  <a:cubicBezTo>
                    <a:pt x="52" y="208"/>
                    <a:pt x="81" y="204"/>
                    <a:pt x="107" y="214"/>
                  </a:cubicBezTo>
                  <a:cubicBezTo>
                    <a:pt x="114" y="217"/>
                    <a:pt x="96" y="224"/>
                    <a:pt x="90" y="230"/>
                  </a:cubicBezTo>
                  <a:cubicBezTo>
                    <a:pt x="65" y="255"/>
                    <a:pt x="50" y="263"/>
                    <a:pt x="16" y="271"/>
                  </a:cubicBezTo>
                  <a:cubicBezTo>
                    <a:pt x="55" y="298"/>
                    <a:pt x="73" y="277"/>
                    <a:pt x="57" y="320"/>
                  </a:cubicBezTo>
                  <a:cubicBezTo>
                    <a:pt x="65" y="323"/>
                    <a:pt x="80" y="320"/>
                    <a:pt x="82" y="329"/>
                  </a:cubicBezTo>
                  <a:cubicBezTo>
                    <a:pt x="84" y="340"/>
                    <a:pt x="61" y="372"/>
                    <a:pt x="49" y="378"/>
                  </a:cubicBezTo>
                  <a:cubicBezTo>
                    <a:pt x="34" y="385"/>
                    <a:pt x="0" y="394"/>
                    <a:pt x="0" y="394"/>
                  </a:cubicBezTo>
                  <a:cubicBezTo>
                    <a:pt x="16" y="400"/>
                    <a:pt x="32" y="407"/>
                    <a:pt x="49" y="411"/>
                  </a:cubicBezTo>
                  <a:cubicBezTo>
                    <a:pt x="68" y="415"/>
                    <a:pt x="90" y="409"/>
                    <a:pt x="107" y="419"/>
                  </a:cubicBezTo>
                  <a:cubicBezTo>
                    <a:pt x="114" y="423"/>
                    <a:pt x="96" y="431"/>
                    <a:pt x="90" y="436"/>
                  </a:cubicBezTo>
                  <a:cubicBezTo>
                    <a:pt x="68" y="454"/>
                    <a:pt x="67" y="452"/>
                    <a:pt x="41" y="460"/>
                  </a:cubicBezTo>
                  <a:cubicBezTo>
                    <a:pt x="64" y="484"/>
                    <a:pt x="75" y="487"/>
                    <a:pt x="107" y="477"/>
                  </a:cubicBezTo>
                  <a:cubicBezTo>
                    <a:pt x="118" y="480"/>
                    <a:pt x="129" y="481"/>
                    <a:pt x="140" y="485"/>
                  </a:cubicBezTo>
                  <a:cubicBezTo>
                    <a:pt x="151" y="489"/>
                    <a:pt x="172" y="513"/>
                    <a:pt x="172" y="501"/>
                  </a:cubicBezTo>
                  <a:cubicBezTo>
                    <a:pt x="172" y="493"/>
                    <a:pt x="124" y="431"/>
                    <a:pt x="115" y="419"/>
                  </a:cubicBezTo>
                  <a:cubicBezTo>
                    <a:pt x="123" y="416"/>
                    <a:pt x="131" y="410"/>
                    <a:pt x="140" y="411"/>
                  </a:cubicBezTo>
                  <a:cubicBezTo>
                    <a:pt x="166" y="415"/>
                    <a:pt x="172" y="451"/>
                    <a:pt x="156" y="403"/>
                  </a:cubicBezTo>
                  <a:cubicBezTo>
                    <a:pt x="175" y="400"/>
                    <a:pt x="195" y="398"/>
                    <a:pt x="214" y="394"/>
                  </a:cubicBezTo>
                  <a:cubicBezTo>
                    <a:pt x="225" y="392"/>
                    <a:pt x="250" y="396"/>
                    <a:pt x="246" y="386"/>
                  </a:cubicBezTo>
                  <a:cubicBezTo>
                    <a:pt x="238" y="368"/>
                    <a:pt x="213" y="364"/>
                    <a:pt x="197" y="353"/>
                  </a:cubicBezTo>
                  <a:cubicBezTo>
                    <a:pt x="189" y="348"/>
                    <a:pt x="172" y="337"/>
                    <a:pt x="172" y="337"/>
                  </a:cubicBezTo>
                  <a:cubicBezTo>
                    <a:pt x="202" y="307"/>
                    <a:pt x="181" y="305"/>
                    <a:pt x="156" y="279"/>
                  </a:cubicBezTo>
                  <a:cubicBezTo>
                    <a:pt x="172" y="276"/>
                    <a:pt x="202" y="287"/>
                    <a:pt x="205" y="271"/>
                  </a:cubicBezTo>
                  <a:cubicBezTo>
                    <a:pt x="207" y="257"/>
                    <a:pt x="155" y="224"/>
                    <a:pt x="140" y="214"/>
                  </a:cubicBezTo>
                  <a:cubicBezTo>
                    <a:pt x="212" y="201"/>
                    <a:pt x="197" y="207"/>
                    <a:pt x="156" y="164"/>
                  </a:cubicBezTo>
                  <a:cubicBezTo>
                    <a:pt x="164" y="161"/>
                    <a:pt x="179" y="165"/>
                    <a:pt x="181" y="156"/>
                  </a:cubicBezTo>
                  <a:cubicBezTo>
                    <a:pt x="183" y="146"/>
                    <a:pt x="170" y="139"/>
                    <a:pt x="164" y="131"/>
                  </a:cubicBezTo>
                  <a:cubicBezTo>
                    <a:pt x="111" y="67"/>
                    <a:pt x="166" y="145"/>
                    <a:pt x="123" y="82"/>
                  </a:cubicBezTo>
                  <a:cubicBezTo>
                    <a:pt x="181" y="64"/>
                    <a:pt x="120" y="72"/>
                    <a:pt x="115" y="33"/>
                  </a:cubicBezTo>
                  <a:cubicBezTo>
                    <a:pt x="113" y="22"/>
                    <a:pt x="120" y="11"/>
                    <a:pt x="123"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09" name="Freeform 45"/>
            <p:cNvSpPr>
              <a:spLocks/>
            </p:cNvSpPr>
            <p:nvPr/>
          </p:nvSpPr>
          <p:spPr bwMode="auto">
            <a:xfrm>
              <a:off x="1874" y="1635"/>
              <a:ext cx="16" cy="132"/>
            </a:xfrm>
            <a:custGeom>
              <a:avLst/>
              <a:gdLst>
                <a:gd name="T0" fmla="*/ 0 w 16"/>
                <a:gd name="T1" fmla="*/ 0 h 132"/>
                <a:gd name="T2" fmla="*/ 16 w 16"/>
                <a:gd name="T3" fmla="*/ 132 h 132"/>
                <a:gd name="T4" fmla="*/ 0 60000 65536"/>
                <a:gd name="T5" fmla="*/ 0 60000 65536"/>
                <a:gd name="T6" fmla="*/ 0 w 16"/>
                <a:gd name="T7" fmla="*/ 0 h 132"/>
                <a:gd name="T8" fmla="*/ 16 w 16"/>
                <a:gd name="T9" fmla="*/ 132 h 132"/>
              </a:gdLst>
              <a:ahLst/>
              <a:cxnLst>
                <a:cxn ang="T4">
                  <a:pos x="T0" y="T1"/>
                </a:cxn>
                <a:cxn ang="T5">
                  <a:pos x="T2" y="T3"/>
                </a:cxn>
              </a:cxnLst>
              <a:rect l="T6" t="T7" r="T8" b="T9"/>
              <a:pathLst>
                <a:path w="16" h="132">
                  <a:moveTo>
                    <a:pt x="0" y="0"/>
                  </a:moveTo>
                  <a:cubicBezTo>
                    <a:pt x="15" y="46"/>
                    <a:pt x="16" y="82"/>
                    <a:pt x="16" y="132"/>
                  </a:cubicBezTo>
                </a:path>
              </a:pathLst>
            </a:custGeom>
            <a:noFill/>
            <a:ln w="38100">
              <a:solidFill>
                <a:srgbClr val="663300"/>
              </a:solidFill>
              <a:round/>
              <a:headEnd/>
              <a:tailEnd/>
            </a:ln>
          </p:spPr>
          <p:txBody>
            <a:bodyPr wrap="none" anchor="ctr"/>
            <a:lstStyle/>
            <a:p>
              <a:endParaRPr lang="es-MX"/>
            </a:p>
          </p:txBody>
        </p:sp>
      </p:grpSp>
      <p:grpSp>
        <p:nvGrpSpPr>
          <p:cNvPr id="45075" name="Group 46"/>
          <p:cNvGrpSpPr>
            <a:grpSpLocks/>
          </p:cNvGrpSpPr>
          <p:nvPr/>
        </p:nvGrpSpPr>
        <p:grpSpPr bwMode="auto">
          <a:xfrm>
            <a:off x="4724400" y="2833688"/>
            <a:ext cx="463550" cy="976312"/>
            <a:chOff x="1056" y="1152"/>
            <a:chExt cx="292" cy="615"/>
          </a:xfrm>
        </p:grpSpPr>
        <p:sp>
          <p:nvSpPr>
            <p:cNvPr id="45106" name="Freeform 47"/>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07" name="Freeform 48"/>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76" name="Group 49"/>
          <p:cNvGrpSpPr>
            <a:grpSpLocks/>
          </p:cNvGrpSpPr>
          <p:nvPr/>
        </p:nvGrpSpPr>
        <p:grpSpPr bwMode="auto">
          <a:xfrm>
            <a:off x="5029200" y="2757488"/>
            <a:ext cx="463550" cy="976312"/>
            <a:chOff x="1056" y="1152"/>
            <a:chExt cx="292" cy="615"/>
          </a:xfrm>
        </p:grpSpPr>
        <p:sp>
          <p:nvSpPr>
            <p:cNvPr id="45104" name="Freeform 50"/>
            <p:cNvSpPr>
              <a:spLocks/>
            </p:cNvSpPr>
            <p:nvPr/>
          </p:nvSpPr>
          <p:spPr bwMode="auto">
            <a:xfrm>
              <a:off x="1056" y="1152"/>
              <a:ext cx="292" cy="549"/>
            </a:xfrm>
            <a:custGeom>
              <a:avLst/>
              <a:gdLst>
                <a:gd name="T0" fmla="*/ 168 w 292"/>
                <a:gd name="T1" fmla="*/ 0 h 549"/>
                <a:gd name="T2" fmla="*/ 143 w 292"/>
                <a:gd name="T3" fmla="*/ 49 h 549"/>
                <a:gd name="T4" fmla="*/ 94 w 292"/>
                <a:gd name="T5" fmla="*/ 82 h 549"/>
                <a:gd name="T6" fmla="*/ 119 w 292"/>
                <a:gd name="T7" fmla="*/ 98 h 549"/>
                <a:gd name="T8" fmla="*/ 143 w 292"/>
                <a:gd name="T9" fmla="*/ 106 h 549"/>
                <a:gd name="T10" fmla="*/ 86 w 292"/>
                <a:gd name="T11" fmla="*/ 147 h 549"/>
                <a:gd name="T12" fmla="*/ 102 w 292"/>
                <a:gd name="T13" fmla="*/ 172 h 549"/>
                <a:gd name="T14" fmla="*/ 86 w 292"/>
                <a:gd name="T15" fmla="*/ 189 h 549"/>
                <a:gd name="T16" fmla="*/ 110 w 292"/>
                <a:gd name="T17" fmla="*/ 213 h 549"/>
                <a:gd name="T18" fmla="*/ 102 w 292"/>
                <a:gd name="T19" fmla="*/ 246 h 549"/>
                <a:gd name="T20" fmla="*/ 119 w 292"/>
                <a:gd name="T21" fmla="*/ 254 h 549"/>
                <a:gd name="T22" fmla="*/ 110 w 292"/>
                <a:gd name="T23" fmla="*/ 279 h 549"/>
                <a:gd name="T24" fmla="*/ 69 w 292"/>
                <a:gd name="T25" fmla="*/ 320 h 549"/>
                <a:gd name="T26" fmla="*/ 94 w 292"/>
                <a:gd name="T27" fmla="*/ 328 h 549"/>
                <a:gd name="T28" fmla="*/ 119 w 292"/>
                <a:gd name="T29" fmla="*/ 320 h 549"/>
                <a:gd name="T30" fmla="*/ 110 w 292"/>
                <a:gd name="T31" fmla="*/ 345 h 549"/>
                <a:gd name="T32" fmla="*/ 61 w 292"/>
                <a:gd name="T33" fmla="*/ 378 h 549"/>
                <a:gd name="T34" fmla="*/ 36 w 292"/>
                <a:gd name="T35" fmla="*/ 394 h 549"/>
                <a:gd name="T36" fmla="*/ 110 w 292"/>
                <a:gd name="T37" fmla="*/ 402 h 549"/>
                <a:gd name="T38" fmla="*/ 94 w 292"/>
                <a:gd name="T39" fmla="*/ 419 h 549"/>
                <a:gd name="T40" fmla="*/ 45 w 292"/>
                <a:gd name="T41" fmla="*/ 443 h 549"/>
                <a:gd name="T42" fmla="*/ 94 w 292"/>
                <a:gd name="T43" fmla="*/ 443 h 549"/>
                <a:gd name="T44" fmla="*/ 143 w 292"/>
                <a:gd name="T45" fmla="*/ 419 h 549"/>
                <a:gd name="T46" fmla="*/ 94 w 292"/>
                <a:gd name="T47" fmla="*/ 468 h 549"/>
                <a:gd name="T48" fmla="*/ 152 w 292"/>
                <a:gd name="T49" fmla="*/ 476 h 549"/>
                <a:gd name="T50" fmla="*/ 250 w 292"/>
                <a:gd name="T51" fmla="*/ 534 h 549"/>
                <a:gd name="T52" fmla="*/ 225 w 292"/>
                <a:gd name="T53" fmla="*/ 493 h 549"/>
                <a:gd name="T54" fmla="*/ 217 w 292"/>
                <a:gd name="T55" fmla="*/ 468 h 549"/>
                <a:gd name="T56" fmla="*/ 201 w 292"/>
                <a:gd name="T57" fmla="*/ 443 h 549"/>
                <a:gd name="T58" fmla="*/ 225 w 292"/>
                <a:gd name="T59" fmla="*/ 452 h 549"/>
                <a:gd name="T60" fmla="*/ 250 w 292"/>
                <a:gd name="T61" fmla="*/ 460 h 549"/>
                <a:gd name="T62" fmla="*/ 225 w 292"/>
                <a:gd name="T63" fmla="*/ 419 h 549"/>
                <a:gd name="T64" fmla="*/ 217 w 292"/>
                <a:gd name="T65" fmla="*/ 394 h 549"/>
                <a:gd name="T66" fmla="*/ 242 w 292"/>
                <a:gd name="T67" fmla="*/ 402 h 549"/>
                <a:gd name="T68" fmla="*/ 291 w 292"/>
                <a:gd name="T69" fmla="*/ 394 h 549"/>
                <a:gd name="T70" fmla="*/ 217 w 292"/>
                <a:gd name="T71" fmla="*/ 320 h 549"/>
                <a:gd name="T72" fmla="*/ 209 w 292"/>
                <a:gd name="T73" fmla="*/ 287 h 549"/>
                <a:gd name="T74" fmla="*/ 283 w 292"/>
                <a:gd name="T75" fmla="*/ 304 h 549"/>
                <a:gd name="T76" fmla="*/ 217 w 292"/>
                <a:gd name="T77" fmla="*/ 230 h 549"/>
                <a:gd name="T78" fmla="*/ 193 w 292"/>
                <a:gd name="T79" fmla="*/ 213 h 549"/>
                <a:gd name="T80" fmla="*/ 217 w 292"/>
                <a:gd name="T81" fmla="*/ 221 h 549"/>
                <a:gd name="T82" fmla="*/ 225 w 292"/>
                <a:gd name="T83" fmla="*/ 197 h 549"/>
                <a:gd name="T84" fmla="*/ 209 w 292"/>
                <a:gd name="T85" fmla="*/ 180 h 549"/>
                <a:gd name="T86" fmla="*/ 275 w 292"/>
                <a:gd name="T87" fmla="*/ 197 h 549"/>
                <a:gd name="T88" fmla="*/ 193 w 292"/>
                <a:gd name="T89" fmla="*/ 131 h 549"/>
                <a:gd name="T90" fmla="*/ 225 w 292"/>
                <a:gd name="T91" fmla="*/ 98 h 549"/>
                <a:gd name="T92" fmla="*/ 193 w 292"/>
                <a:gd name="T93" fmla="*/ 57 h 549"/>
                <a:gd name="T94" fmla="*/ 184 w 292"/>
                <a:gd name="T95" fmla="*/ 32 h 549"/>
                <a:gd name="T96" fmla="*/ 160 w 292"/>
                <a:gd name="T97" fmla="*/ 16 h 549"/>
                <a:gd name="T98" fmla="*/ 168 w 292"/>
                <a:gd name="T99" fmla="*/ 0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2"/>
                <a:gd name="T151" fmla="*/ 0 h 549"/>
                <a:gd name="T152" fmla="*/ 292 w 292"/>
                <a:gd name="T153" fmla="*/ 549 h 5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2" h="549">
                  <a:moveTo>
                    <a:pt x="168" y="0"/>
                  </a:moveTo>
                  <a:cubicBezTo>
                    <a:pt x="161" y="30"/>
                    <a:pt x="166" y="32"/>
                    <a:pt x="143" y="49"/>
                  </a:cubicBezTo>
                  <a:cubicBezTo>
                    <a:pt x="127" y="61"/>
                    <a:pt x="94" y="82"/>
                    <a:pt x="94" y="82"/>
                  </a:cubicBezTo>
                  <a:cubicBezTo>
                    <a:pt x="102" y="87"/>
                    <a:pt x="110" y="94"/>
                    <a:pt x="119" y="98"/>
                  </a:cubicBezTo>
                  <a:cubicBezTo>
                    <a:pt x="127" y="102"/>
                    <a:pt x="140" y="98"/>
                    <a:pt x="143" y="106"/>
                  </a:cubicBezTo>
                  <a:cubicBezTo>
                    <a:pt x="147" y="119"/>
                    <a:pt x="94" y="144"/>
                    <a:pt x="86" y="147"/>
                  </a:cubicBezTo>
                  <a:cubicBezTo>
                    <a:pt x="47" y="186"/>
                    <a:pt x="81" y="142"/>
                    <a:pt x="102" y="172"/>
                  </a:cubicBezTo>
                  <a:cubicBezTo>
                    <a:pt x="106" y="178"/>
                    <a:pt x="92" y="184"/>
                    <a:pt x="86" y="189"/>
                  </a:cubicBezTo>
                  <a:cubicBezTo>
                    <a:pt x="27" y="233"/>
                    <a:pt x="2" y="225"/>
                    <a:pt x="110" y="213"/>
                  </a:cubicBezTo>
                  <a:cubicBezTo>
                    <a:pt x="107" y="224"/>
                    <a:pt x="107" y="236"/>
                    <a:pt x="102" y="246"/>
                  </a:cubicBezTo>
                  <a:cubicBezTo>
                    <a:pt x="92" y="268"/>
                    <a:pt x="59" y="270"/>
                    <a:pt x="119" y="254"/>
                  </a:cubicBezTo>
                  <a:cubicBezTo>
                    <a:pt x="116" y="262"/>
                    <a:pt x="115" y="272"/>
                    <a:pt x="110" y="279"/>
                  </a:cubicBezTo>
                  <a:cubicBezTo>
                    <a:pt x="98" y="294"/>
                    <a:pt x="69" y="320"/>
                    <a:pt x="69" y="320"/>
                  </a:cubicBezTo>
                  <a:cubicBezTo>
                    <a:pt x="77" y="323"/>
                    <a:pt x="85" y="328"/>
                    <a:pt x="94" y="328"/>
                  </a:cubicBezTo>
                  <a:cubicBezTo>
                    <a:pt x="103" y="328"/>
                    <a:pt x="113" y="314"/>
                    <a:pt x="119" y="320"/>
                  </a:cubicBezTo>
                  <a:cubicBezTo>
                    <a:pt x="125" y="326"/>
                    <a:pt x="116" y="339"/>
                    <a:pt x="110" y="345"/>
                  </a:cubicBezTo>
                  <a:cubicBezTo>
                    <a:pt x="96" y="359"/>
                    <a:pt x="77" y="367"/>
                    <a:pt x="61" y="378"/>
                  </a:cubicBezTo>
                  <a:cubicBezTo>
                    <a:pt x="53" y="383"/>
                    <a:pt x="36" y="394"/>
                    <a:pt x="36" y="394"/>
                  </a:cubicBezTo>
                  <a:cubicBezTo>
                    <a:pt x="61" y="397"/>
                    <a:pt x="87" y="392"/>
                    <a:pt x="110" y="402"/>
                  </a:cubicBezTo>
                  <a:cubicBezTo>
                    <a:pt x="117" y="405"/>
                    <a:pt x="100" y="414"/>
                    <a:pt x="94" y="419"/>
                  </a:cubicBezTo>
                  <a:cubicBezTo>
                    <a:pt x="73" y="436"/>
                    <a:pt x="69" y="435"/>
                    <a:pt x="45" y="443"/>
                  </a:cubicBezTo>
                  <a:cubicBezTo>
                    <a:pt x="0" y="488"/>
                    <a:pt x="78" y="447"/>
                    <a:pt x="94" y="443"/>
                  </a:cubicBezTo>
                  <a:cubicBezTo>
                    <a:pt x="94" y="443"/>
                    <a:pt x="137" y="413"/>
                    <a:pt x="143" y="419"/>
                  </a:cubicBezTo>
                  <a:cubicBezTo>
                    <a:pt x="163" y="439"/>
                    <a:pt x="101" y="466"/>
                    <a:pt x="94" y="468"/>
                  </a:cubicBezTo>
                  <a:cubicBezTo>
                    <a:pt x="53" y="532"/>
                    <a:pt x="123" y="485"/>
                    <a:pt x="152" y="476"/>
                  </a:cubicBezTo>
                  <a:cubicBezTo>
                    <a:pt x="186" y="499"/>
                    <a:pt x="213" y="521"/>
                    <a:pt x="250" y="534"/>
                  </a:cubicBezTo>
                  <a:cubicBezTo>
                    <a:pt x="227" y="463"/>
                    <a:pt x="259" y="549"/>
                    <a:pt x="225" y="493"/>
                  </a:cubicBezTo>
                  <a:cubicBezTo>
                    <a:pt x="220" y="486"/>
                    <a:pt x="221" y="476"/>
                    <a:pt x="217" y="468"/>
                  </a:cubicBezTo>
                  <a:cubicBezTo>
                    <a:pt x="213" y="459"/>
                    <a:pt x="197" y="452"/>
                    <a:pt x="201" y="443"/>
                  </a:cubicBezTo>
                  <a:cubicBezTo>
                    <a:pt x="205" y="435"/>
                    <a:pt x="217" y="449"/>
                    <a:pt x="225" y="452"/>
                  </a:cubicBezTo>
                  <a:cubicBezTo>
                    <a:pt x="233" y="455"/>
                    <a:pt x="242" y="457"/>
                    <a:pt x="250" y="460"/>
                  </a:cubicBezTo>
                  <a:cubicBezTo>
                    <a:pt x="227" y="389"/>
                    <a:pt x="259" y="475"/>
                    <a:pt x="225" y="419"/>
                  </a:cubicBezTo>
                  <a:cubicBezTo>
                    <a:pt x="220" y="412"/>
                    <a:pt x="211" y="400"/>
                    <a:pt x="217" y="394"/>
                  </a:cubicBezTo>
                  <a:cubicBezTo>
                    <a:pt x="223" y="388"/>
                    <a:pt x="234" y="399"/>
                    <a:pt x="242" y="402"/>
                  </a:cubicBezTo>
                  <a:cubicBezTo>
                    <a:pt x="258" y="399"/>
                    <a:pt x="288" y="410"/>
                    <a:pt x="291" y="394"/>
                  </a:cubicBezTo>
                  <a:cubicBezTo>
                    <a:pt x="292" y="391"/>
                    <a:pt x="227" y="330"/>
                    <a:pt x="217" y="320"/>
                  </a:cubicBezTo>
                  <a:cubicBezTo>
                    <a:pt x="214" y="309"/>
                    <a:pt x="200" y="294"/>
                    <a:pt x="209" y="287"/>
                  </a:cubicBezTo>
                  <a:cubicBezTo>
                    <a:pt x="213" y="284"/>
                    <a:pt x="276" y="302"/>
                    <a:pt x="283" y="304"/>
                  </a:cubicBezTo>
                  <a:cubicBezTo>
                    <a:pt x="273" y="273"/>
                    <a:pt x="243" y="251"/>
                    <a:pt x="217" y="230"/>
                  </a:cubicBezTo>
                  <a:cubicBezTo>
                    <a:pt x="209" y="224"/>
                    <a:pt x="193" y="223"/>
                    <a:pt x="193" y="213"/>
                  </a:cubicBezTo>
                  <a:cubicBezTo>
                    <a:pt x="193" y="205"/>
                    <a:pt x="209" y="218"/>
                    <a:pt x="217" y="221"/>
                  </a:cubicBezTo>
                  <a:cubicBezTo>
                    <a:pt x="220" y="213"/>
                    <a:pt x="227" y="205"/>
                    <a:pt x="225" y="197"/>
                  </a:cubicBezTo>
                  <a:cubicBezTo>
                    <a:pt x="224" y="189"/>
                    <a:pt x="202" y="182"/>
                    <a:pt x="209" y="180"/>
                  </a:cubicBezTo>
                  <a:cubicBezTo>
                    <a:pt x="217" y="178"/>
                    <a:pt x="263" y="193"/>
                    <a:pt x="275" y="197"/>
                  </a:cubicBezTo>
                  <a:cubicBezTo>
                    <a:pt x="251" y="173"/>
                    <a:pt x="222" y="150"/>
                    <a:pt x="193" y="131"/>
                  </a:cubicBezTo>
                  <a:cubicBezTo>
                    <a:pt x="260" y="109"/>
                    <a:pt x="158" y="120"/>
                    <a:pt x="225" y="98"/>
                  </a:cubicBezTo>
                  <a:cubicBezTo>
                    <a:pt x="215" y="84"/>
                    <a:pt x="202" y="72"/>
                    <a:pt x="193" y="57"/>
                  </a:cubicBezTo>
                  <a:cubicBezTo>
                    <a:pt x="188" y="49"/>
                    <a:pt x="190" y="39"/>
                    <a:pt x="184" y="32"/>
                  </a:cubicBezTo>
                  <a:cubicBezTo>
                    <a:pt x="178" y="25"/>
                    <a:pt x="164" y="25"/>
                    <a:pt x="160" y="16"/>
                  </a:cubicBezTo>
                  <a:cubicBezTo>
                    <a:pt x="157" y="11"/>
                    <a:pt x="165" y="5"/>
                    <a:pt x="168" y="0"/>
                  </a:cubicBezTo>
                  <a:close/>
                </a:path>
              </a:pathLst>
            </a:custGeom>
            <a:solidFill>
              <a:schemeClr val="accent1"/>
            </a:solidFill>
            <a:ln w="9525">
              <a:solidFill>
                <a:schemeClr val="tx1"/>
              </a:solidFill>
              <a:round/>
              <a:headEnd/>
              <a:tailEnd/>
            </a:ln>
          </p:spPr>
          <p:txBody>
            <a:bodyPr wrap="none" anchor="ctr"/>
            <a:lstStyle/>
            <a:p>
              <a:endParaRPr lang="es-MX"/>
            </a:p>
          </p:txBody>
        </p:sp>
        <p:sp>
          <p:nvSpPr>
            <p:cNvPr id="45105" name="Freeform 51"/>
            <p:cNvSpPr>
              <a:spLocks/>
            </p:cNvSpPr>
            <p:nvPr/>
          </p:nvSpPr>
          <p:spPr bwMode="auto">
            <a:xfrm>
              <a:off x="1216" y="1611"/>
              <a:ext cx="24" cy="156"/>
            </a:xfrm>
            <a:custGeom>
              <a:avLst/>
              <a:gdLst>
                <a:gd name="T0" fmla="*/ 0 w 24"/>
                <a:gd name="T1" fmla="*/ 0 h 156"/>
                <a:gd name="T2" fmla="*/ 9 w 24"/>
                <a:gd name="T3" fmla="*/ 156 h 156"/>
                <a:gd name="T4" fmla="*/ 0 60000 65536"/>
                <a:gd name="T5" fmla="*/ 0 60000 65536"/>
                <a:gd name="T6" fmla="*/ 0 w 24"/>
                <a:gd name="T7" fmla="*/ 0 h 156"/>
                <a:gd name="T8" fmla="*/ 24 w 24"/>
                <a:gd name="T9" fmla="*/ 156 h 156"/>
              </a:gdLst>
              <a:ahLst/>
              <a:cxnLst>
                <a:cxn ang="T4">
                  <a:pos x="T0" y="T1"/>
                </a:cxn>
                <a:cxn ang="T5">
                  <a:pos x="T2" y="T3"/>
                </a:cxn>
              </a:cxnLst>
              <a:rect l="T6" t="T7" r="T8" b="T9"/>
              <a:pathLst>
                <a:path w="24" h="156">
                  <a:moveTo>
                    <a:pt x="0" y="0"/>
                  </a:moveTo>
                  <a:cubicBezTo>
                    <a:pt x="24" y="65"/>
                    <a:pt x="9" y="15"/>
                    <a:pt x="9" y="156"/>
                  </a:cubicBezTo>
                </a:path>
              </a:pathLst>
            </a:custGeom>
            <a:noFill/>
            <a:ln w="28575">
              <a:solidFill>
                <a:srgbClr val="663300"/>
              </a:solidFill>
              <a:round/>
              <a:headEnd/>
              <a:tailEnd/>
            </a:ln>
          </p:spPr>
          <p:txBody>
            <a:bodyPr wrap="none" anchor="ctr"/>
            <a:lstStyle/>
            <a:p>
              <a:endParaRPr lang="es-MX"/>
            </a:p>
          </p:txBody>
        </p:sp>
      </p:grpSp>
      <p:grpSp>
        <p:nvGrpSpPr>
          <p:cNvPr id="45077" name="Group 52"/>
          <p:cNvGrpSpPr>
            <a:grpSpLocks/>
          </p:cNvGrpSpPr>
          <p:nvPr/>
        </p:nvGrpSpPr>
        <p:grpSpPr bwMode="auto">
          <a:xfrm>
            <a:off x="381000" y="4510088"/>
            <a:ext cx="385763" cy="466725"/>
            <a:chOff x="2277" y="1430"/>
            <a:chExt cx="243" cy="294"/>
          </a:xfrm>
        </p:grpSpPr>
        <p:sp>
          <p:nvSpPr>
            <p:cNvPr id="45102" name="Freeform 53"/>
            <p:cNvSpPr>
              <a:spLocks/>
            </p:cNvSpPr>
            <p:nvPr/>
          </p:nvSpPr>
          <p:spPr bwMode="auto">
            <a:xfrm>
              <a:off x="2277" y="1430"/>
              <a:ext cx="243" cy="199"/>
            </a:xfrm>
            <a:custGeom>
              <a:avLst/>
              <a:gdLst>
                <a:gd name="T0" fmla="*/ 123 w 243"/>
                <a:gd name="T1" fmla="*/ 189 h 199"/>
                <a:gd name="T2" fmla="*/ 65 w 243"/>
                <a:gd name="T3" fmla="*/ 140 h 199"/>
                <a:gd name="T4" fmla="*/ 16 w 243"/>
                <a:gd name="T5" fmla="*/ 107 h 199"/>
                <a:gd name="T6" fmla="*/ 0 w 243"/>
                <a:gd name="T7" fmla="*/ 57 h 199"/>
                <a:gd name="T8" fmla="*/ 57 w 243"/>
                <a:gd name="T9" fmla="*/ 8 h 199"/>
                <a:gd name="T10" fmla="*/ 139 w 243"/>
                <a:gd name="T11" fmla="*/ 0 h 199"/>
                <a:gd name="T12" fmla="*/ 213 w 243"/>
                <a:gd name="T13" fmla="*/ 8 h 199"/>
                <a:gd name="T14" fmla="*/ 205 w 243"/>
                <a:gd name="T15" fmla="*/ 74 h 199"/>
                <a:gd name="T16" fmla="*/ 172 w 243"/>
                <a:gd name="T17" fmla="*/ 123 h 199"/>
                <a:gd name="T18" fmla="*/ 131 w 243"/>
                <a:gd name="T19" fmla="*/ 173 h 199"/>
                <a:gd name="T20" fmla="*/ 123 w 243"/>
                <a:gd name="T21" fmla="*/ 197 h 199"/>
                <a:gd name="T22" fmla="*/ 123 w 243"/>
                <a:gd name="T23" fmla="*/ 189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3"/>
                <a:gd name="T37" fmla="*/ 0 h 199"/>
                <a:gd name="T38" fmla="*/ 243 w 243"/>
                <a:gd name="T39" fmla="*/ 199 h 1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3" h="199">
                  <a:moveTo>
                    <a:pt x="123" y="189"/>
                  </a:moveTo>
                  <a:cubicBezTo>
                    <a:pt x="77" y="174"/>
                    <a:pt x="108" y="167"/>
                    <a:pt x="65" y="140"/>
                  </a:cubicBezTo>
                  <a:cubicBezTo>
                    <a:pt x="41" y="64"/>
                    <a:pt x="85" y="177"/>
                    <a:pt x="16" y="107"/>
                  </a:cubicBezTo>
                  <a:cubicBezTo>
                    <a:pt x="4" y="95"/>
                    <a:pt x="0" y="57"/>
                    <a:pt x="0" y="57"/>
                  </a:cubicBezTo>
                  <a:cubicBezTo>
                    <a:pt x="14" y="48"/>
                    <a:pt x="47" y="11"/>
                    <a:pt x="57" y="8"/>
                  </a:cubicBezTo>
                  <a:cubicBezTo>
                    <a:pt x="84" y="1"/>
                    <a:pt x="112" y="3"/>
                    <a:pt x="139" y="0"/>
                  </a:cubicBezTo>
                  <a:cubicBezTo>
                    <a:pt x="197" y="19"/>
                    <a:pt x="172" y="22"/>
                    <a:pt x="213" y="8"/>
                  </a:cubicBezTo>
                  <a:cubicBezTo>
                    <a:pt x="243" y="38"/>
                    <a:pt x="217" y="36"/>
                    <a:pt x="205" y="74"/>
                  </a:cubicBezTo>
                  <a:cubicBezTo>
                    <a:pt x="219" y="119"/>
                    <a:pt x="203" y="94"/>
                    <a:pt x="172" y="123"/>
                  </a:cubicBezTo>
                  <a:cubicBezTo>
                    <a:pt x="154" y="179"/>
                    <a:pt x="180" y="114"/>
                    <a:pt x="131" y="173"/>
                  </a:cubicBezTo>
                  <a:cubicBezTo>
                    <a:pt x="126" y="179"/>
                    <a:pt x="127" y="189"/>
                    <a:pt x="123" y="197"/>
                  </a:cubicBezTo>
                  <a:cubicBezTo>
                    <a:pt x="122" y="199"/>
                    <a:pt x="123" y="192"/>
                    <a:pt x="123" y="189"/>
                  </a:cubicBezTo>
                  <a:close/>
                </a:path>
              </a:pathLst>
            </a:custGeom>
            <a:solidFill>
              <a:srgbClr val="66FF33"/>
            </a:solidFill>
            <a:ln w="9525">
              <a:solidFill>
                <a:schemeClr val="tx1"/>
              </a:solidFill>
              <a:round/>
              <a:headEnd/>
              <a:tailEnd/>
            </a:ln>
          </p:spPr>
          <p:txBody>
            <a:bodyPr wrap="none" anchor="ctr"/>
            <a:lstStyle/>
            <a:p>
              <a:endParaRPr lang="es-MX"/>
            </a:p>
          </p:txBody>
        </p:sp>
        <p:sp>
          <p:nvSpPr>
            <p:cNvPr id="45103" name="Freeform 54"/>
            <p:cNvSpPr>
              <a:spLocks/>
            </p:cNvSpPr>
            <p:nvPr/>
          </p:nvSpPr>
          <p:spPr bwMode="auto">
            <a:xfrm>
              <a:off x="2358" y="1583"/>
              <a:ext cx="67" cy="141"/>
            </a:xfrm>
            <a:custGeom>
              <a:avLst/>
              <a:gdLst>
                <a:gd name="T0" fmla="*/ 67 w 67"/>
                <a:gd name="T1" fmla="*/ 11 h 141"/>
                <a:gd name="T2" fmla="*/ 58 w 67"/>
                <a:gd name="T3" fmla="*/ 110 h 141"/>
                <a:gd name="T4" fmla="*/ 50 w 67"/>
                <a:gd name="T5" fmla="*/ 135 h 141"/>
                <a:gd name="T6" fmla="*/ 17 w 67"/>
                <a:gd name="T7" fmla="*/ 36 h 141"/>
                <a:gd name="T8" fmla="*/ 1 w 67"/>
                <a:gd name="T9" fmla="*/ 3 h 141"/>
                <a:gd name="T10" fmla="*/ 0 60000 65536"/>
                <a:gd name="T11" fmla="*/ 0 60000 65536"/>
                <a:gd name="T12" fmla="*/ 0 60000 65536"/>
                <a:gd name="T13" fmla="*/ 0 60000 65536"/>
                <a:gd name="T14" fmla="*/ 0 60000 65536"/>
                <a:gd name="T15" fmla="*/ 0 w 67"/>
                <a:gd name="T16" fmla="*/ 0 h 141"/>
                <a:gd name="T17" fmla="*/ 67 w 67"/>
                <a:gd name="T18" fmla="*/ 141 h 141"/>
              </a:gdLst>
              <a:ahLst/>
              <a:cxnLst>
                <a:cxn ang="T10">
                  <a:pos x="T0" y="T1"/>
                </a:cxn>
                <a:cxn ang="T11">
                  <a:pos x="T2" y="T3"/>
                </a:cxn>
                <a:cxn ang="T12">
                  <a:pos x="T4" y="T5"/>
                </a:cxn>
                <a:cxn ang="T13">
                  <a:pos x="T6" y="T7"/>
                </a:cxn>
                <a:cxn ang="T14">
                  <a:pos x="T8" y="T9"/>
                </a:cxn>
              </a:cxnLst>
              <a:rect l="T15" t="T16" r="T17" b="T18"/>
              <a:pathLst>
                <a:path w="67" h="141">
                  <a:moveTo>
                    <a:pt x="67" y="11"/>
                  </a:moveTo>
                  <a:cubicBezTo>
                    <a:pt x="64" y="44"/>
                    <a:pt x="63" y="77"/>
                    <a:pt x="58" y="110"/>
                  </a:cubicBezTo>
                  <a:cubicBezTo>
                    <a:pt x="57" y="119"/>
                    <a:pt x="56" y="141"/>
                    <a:pt x="50" y="135"/>
                  </a:cubicBezTo>
                  <a:cubicBezTo>
                    <a:pt x="36" y="120"/>
                    <a:pt x="27" y="57"/>
                    <a:pt x="17" y="36"/>
                  </a:cubicBezTo>
                  <a:cubicBezTo>
                    <a:pt x="0" y="0"/>
                    <a:pt x="1" y="23"/>
                    <a:pt x="1" y="3"/>
                  </a:cubicBezTo>
                </a:path>
              </a:pathLst>
            </a:custGeom>
            <a:noFill/>
            <a:ln w="28575">
              <a:solidFill>
                <a:srgbClr val="663300"/>
              </a:solidFill>
              <a:round/>
              <a:headEnd/>
              <a:tailEnd/>
            </a:ln>
          </p:spPr>
          <p:txBody>
            <a:bodyPr wrap="none" anchor="ctr"/>
            <a:lstStyle/>
            <a:p>
              <a:endParaRPr lang="es-MX"/>
            </a:p>
          </p:txBody>
        </p:sp>
      </p:grpSp>
      <p:sp>
        <p:nvSpPr>
          <p:cNvPr id="45078" name="Freeform 55"/>
          <p:cNvSpPr>
            <a:spLocks/>
          </p:cNvSpPr>
          <p:nvPr/>
        </p:nvSpPr>
        <p:spPr bwMode="auto">
          <a:xfrm>
            <a:off x="5848350" y="2736850"/>
            <a:ext cx="3014663" cy="903288"/>
          </a:xfrm>
          <a:custGeom>
            <a:avLst/>
            <a:gdLst>
              <a:gd name="T0" fmla="*/ 2147483646 w 1899"/>
              <a:gd name="T1" fmla="*/ 2147483646 h 569"/>
              <a:gd name="T2" fmla="*/ 2147483646 w 1899"/>
              <a:gd name="T3" fmla="*/ 2147483646 h 569"/>
              <a:gd name="T4" fmla="*/ 2147483646 w 1899"/>
              <a:gd name="T5" fmla="*/ 2147483646 h 569"/>
              <a:gd name="T6" fmla="*/ 2147483646 w 1899"/>
              <a:gd name="T7" fmla="*/ 2147483646 h 569"/>
              <a:gd name="T8" fmla="*/ 2147483646 w 1899"/>
              <a:gd name="T9" fmla="*/ 2147483646 h 569"/>
              <a:gd name="T10" fmla="*/ 2147483646 w 1899"/>
              <a:gd name="T11" fmla="*/ 2147483646 h 569"/>
              <a:gd name="T12" fmla="*/ 2147483646 w 1899"/>
              <a:gd name="T13" fmla="*/ 2147483646 h 569"/>
              <a:gd name="T14" fmla="*/ 2147483646 w 1899"/>
              <a:gd name="T15" fmla="*/ 2147483646 h 569"/>
              <a:gd name="T16" fmla="*/ 2147483646 w 1899"/>
              <a:gd name="T17" fmla="*/ 2147483646 h 569"/>
              <a:gd name="T18" fmla="*/ 2147483646 w 1899"/>
              <a:gd name="T19" fmla="*/ 2147483646 h 569"/>
              <a:gd name="T20" fmla="*/ 2147483646 w 1899"/>
              <a:gd name="T21" fmla="*/ 2147483646 h 569"/>
              <a:gd name="T22" fmla="*/ 2147483646 w 1899"/>
              <a:gd name="T23" fmla="*/ 2147483646 h 569"/>
              <a:gd name="T24" fmla="*/ 2147483646 w 1899"/>
              <a:gd name="T25" fmla="*/ 2147483646 h 569"/>
              <a:gd name="T26" fmla="*/ 2147483646 w 1899"/>
              <a:gd name="T27" fmla="*/ 2147483646 h 569"/>
              <a:gd name="T28" fmla="*/ 2147483646 w 1899"/>
              <a:gd name="T29" fmla="*/ 2147483646 h 569"/>
              <a:gd name="T30" fmla="*/ 2147483646 w 1899"/>
              <a:gd name="T31" fmla="*/ 2147483646 h 569"/>
              <a:gd name="T32" fmla="*/ 2147483646 w 1899"/>
              <a:gd name="T33" fmla="*/ 2147483646 h 569"/>
              <a:gd name="T34" fmla="*/ 2147483646 w 1899"/>
              <a:gd name="T35" fmla="*/ 2147483646 h 569"/>
              <a:gd name="T36" fmla="*/ 2147483646 w 1899"/>
              <a:gd name="T37" fmla="*/ 2147483646 h 569"/>
              <a:gd name="T38" fmla="*/ 2147483646 w 1899"/>
              <a:gd name="T39" fmla="*/ 2147483646 h 569"/>
              <a:gd name="T40" fmla="*/ 2147483646 w 1899"/>
              <a:gd name="T41" fmla="*/ 2147483646 h 569"/>
              <a:gd name="T42" fmla="*/ 2147483646 w 1899"/>
              <a:gd name="T43" fmla="*/ 2147483646 h 569"/>
              <a:gd name="T44" fmla="*/ 2147483646 w 1899"/>
              <a:gd name="T45" fmla="*/ 2147483646 h 569"/>
              <a:gd name="T46" fmla="*/ 2147483646 w 1899"/>
              <a:gd name="T47" fmla="*/ 2147483646 h 569"/>
              <a:gd name="T48" fmla="*/ 2147483646 w 1899"/>
              <a:gd name="T49" fmla="*/ 2147483646 h 569"/>
              <a:gd name="T50" fmla="*/ 2147483646 w 1899"/>
              <a:gd name="T51" fmla="*/ 2147483646 h 569"/>
              <a:gd name="T52" fmla="*/ 2147483646 w 1899"/>
              <a:gd name="T53" fmla="*/ 2147483646 h 569"/>
              <a:gd name="T54" fmla="*/ 2147483646 w 1899"/>
              <a:gd name="T55" fmla="*/ 2147483646 h 569"/>
              <a:gd name="T56" fmla="*/ 2147483646 w 1899"/>
              <a:gd name="T57" fmla="*/ 2147483646 h 569"/>
              <a:gd name="T58" fmla="*/ 2147483646 w 1899"/>
              <a:gd name="T59" fmla="*/ 2147483646 h 569"/>
              <a:gd name="T60" fmla="*/ 2147483646 w 1899"/>
              <a:gd name="T61" fmla="*/ 2147483646 h 569"/>
              <a:gd name="T62" fmla="*/ 2147483646 w 1899"/>
              <a:gd name="T63" fmla="*/ 2147483646 h 569"/>
              <a:gd name="T64" fmla="*/ 2147483646 w 1899"/>
              <a:gd name="T65" fmla="*/ 2147483646 h 569"/>
              <a:gd name="T66" fmla="*/ 2147483646 w 1899"/>
              <a:gd name="T67" fmla="*/ 2147483646 h 569"/>
              <a:gd name="T68" fmla="*/ 2147483646 w 1899"/>
              <a:gd name="T69" fmla="*/ 2147483646 h 569"/>
              <a:gd name="T70" fmla="*/ 2147483646 w 1899"/>
              <a:gd name="T71" fmla="*/ 2147483646 h 569"/>
              <a:gd name="T72" fmla="*/ 2147483646 w 1899"/>
              <a:gd name="T73" fmla="*/ 2147483646 h 569"/>
              <a:gd name="T74" fmla="*/ 2147483646 w 1899"/>
              <a:gd name="T75" fmla="*/ 2147483646 h 569"/>
              <a:gd name="T76" fmla="*/ 2147483646 w 1899"/>
              <a:gd name="T77" fmla="*/ 2147483646 h 569"/>
              <a:gd name="T78" fmla="*/ 2147483646 w 1899"/>
              <a:gd name="T79" fmla="*/ 2147483646 h 569"/>
              <a:gd name="T80" fmla="*/ 2147483646 w 1899"/>
              <a:gd name="T81" fmla="*/ 2147483646 h 569"/>
              <a:gd name="T82" fmla="*/ 2147483646 w 1899"/>
              <a:gd name="T83" fmla="*/ 2147483646 h 569"/>
              <a:gd name="T84" fmla="*/ 2147483646 w 1899"/>
              <a:gd name="T85" fmla="*/ 2147483646 h 569"/>
              <a:gd name="T86" fmla="*/ 2147483646 w 1899"/>
              <a:gd name="T87" fmla="*/ 2147483646 h 569"/>
              <a:gd name="T88" fmla="*/ 2147483646 w 1899"/>
              <a:gd name="T89" fmla="*/ 2147483646 h 569"/>
              <a:gd name="T90" fmla="*/ 2147483646 w 1899"/>
              <a:gd name="T91" fmla="*/ 2147483646 h 569"/>
              <a:gd name="T92" fmla="*/ 2147483646 w 1899"/>
              <a:gd name="T93" fmla="*/ 2147483646 h 569"/>
              <a:gd name="T94" fmla="*/ 2147483646 w 1899"/>
              <a:gd name="T95" fmla="*/ 2147483646 h 569"/>
              <a:gd name="T96" fmla="*/ 2147483646 w 1899"/>
              <a:gd name="T97" fmla="*/ 2147483646 h 569"/>
              <a:gd name="T98" fmla="*/ 2147483646 w 1899"/>
              <a:gd name="T99" fmla="*/ 2147483646 h 569"/>
              <a:gd name="T100" fmla="*/ 2147483646 w 1899"/>
              <a:gd name="T101" fmla="*/ 2147483646 h 569"/>
              <a:gd name="T102" fmla="*/ 2147483646 w 1899"/>
              <a:gd name="T103" fmla="*/ 2147483646 h 569"/>
              <a:gd name="T104" fmla="*/ 2147483646 w 1899"/>
              <a:gd name="T105" fmla="*/ 2147483646 h 569"/>
              <a:gd name="T106" fmla="*/ 2147483646 w 1899"/>
              <a:gd name="T107" fmla="*/ 2147483646 h 569"/>
              <a:gd name="T108" fmla="*/ 2147483646 w 1899"/>
              <a:gd name="T109" fmla="*/ 2147483646 h 569"/>
              <a:gd name="T110" fmla="*/ 2147483646 w 1899"/>
              <a:gd name="T111" fmla="*/ 2147483646 h 569"/>
              <a:gd name="T112" fmla="*/ 2147483646 w 1899"/>
              <a:gd name="T113" fmla="*/ 2147483646 h 56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899"/>
              <a:gd name="T172" fmla="*/ 0 h 569"/>
              <a:gd name="T173" fmla="*/ 1899 w 1899"/>
              <a:gd name="T174" fmla="*/ 569 h 56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899" h="569">
                <a:moveTo>
                  <a:pt x="39" y="525"/>
                </a:moveTo>
                <a:cubicBezTo>
                  <a:pt x="91" y="476"/>
                  <a:pt x="0" y="569"/>
                  <a:pt x="64" y="435"/>
                </a:cubicBezTo>
                <a:cubicBezTo>
                  <a:pt x="68" y="426"/>
                  <a:pt x="74" y="452"/>
                  <a:pt x="80" y="459"/>
                </a:cubicBezTo>
                <a:cubicBezTo>
                  <a:pt x="85" y="465"/>
                  <a:pt x="91" y="470"/>
                  <a:pt x="97" y="476"/>
                </a:cubicBezTo>
                <a:cubicBezTo>
                  <a:pt x="102" y="468"/>
                  <a:pt x="103" y="451"/>
                  <a:pt x="113" y="451"/>
                </a:cubicBezTo>
                <a:cubicBezTo>
                  <a:pt x="122" y="451"/>
                  <a:pt x="112" y="476"/>
                  <a:pt x="121" y="476"/>
                </a:cubicBezTo>
                <a:cubicBezTo>
                  <a:pt x="130" y="476"/>
                  <a:pt x="126" y="459"/>
                  <a:pt x="130" y="451"/>
                </a:cubicBezTo>
                <a:cubicBezTo>
                  <a:pt x="134" y="442"/>
                  <a:pt x="141" y="435"/>
                  <a:pt x="146" y="427"/>
                </a:cubicBezTo>
                <a:cubicBezTo>
                  <a:pt x="149" y="435"/>
                  <a:pt x="146" y="447"/>
                  <a:pt x="154" y="451"/>
                </a:cubicBezTo>
                <a:cubicBezTo>
                  <a:pt x="180" y="464"/>
                  <a:pt x="184" y="428"/>
                  <a:pt x="187" y="418"/>
                </a:cubicBezTo>
                <a:cubicBezTo>
                  <a:pt x="190" y="432"/>
                  <a:pt x="185" y="449"/>
                  <a:pt x="195" y="459"/>
                </a:cubicBezTo>
                <a:cubicBezTo>
                  <a:pt x="201" y="465"/>
                  <a:pt x="195" y="435"/>
                  <a:pt x="203" y="435"/>
                </a:cubicBezTo>
                <a:cubicBezTo>
                  <a:pt x="212" y="435"/>
                  <a:pt x="209" y="451"/>
                  <a:pt x="212" y="459"/>
                </a:cubicBezTo>
                <a:cubicBezTo>
                  <a:pt x="230" y="432"/>
                  <a:pt x="236" y="409"/>
                  <a:pt x="245" y="377"/>
                </a:cubicBezTo>
                <a:cubicBezTo>
                  <a:pt x="248" y="391"/>
                  <a:pt x="242" y="410"/>
                  <a:pt x="253" y="418"/>
                </a:cubicBezTo>
                <a:cubicBezTo>
                  <a:pt x="261" y="424"/>
                  <a:pt x="265" y="403"/>
                  <a:pt x="269" y="394"/>
                </a:cubicBezTo>
                <a:cubicBezTo>
                  <a:pt x="273" y="386"/>
                  <a:pt x="285" y="341"/>
                  <a:pt x="286" y="336"/>
                </a:cubicBezTo>
                <a:cubicBezTo>
                  <a:pt x="289" y="358"/>
                  <a:pt x="284" y="382"/>
                  <a:pt x="294" y="402"/>
                </a:cubicBezTo>
                <a:cubicBezTo>
                  <a:pt x="299" y="412"/>
                  <a:pt x="292" y="374"/>
                  <a:pt x="302" y="369"/>
                </a:cubicBezTo>
                <a:cubicBezTo>
                  <a:pt x="310" y="365"/>
                  <a:pt x="308" y="386"/>
                  <a:pt x="310" y="394"/>
                </a:cubicBezTo>
                <a:cubicBezTo>
                  <a:pt x="313" y="405"/>
                  <a:pt x="316" y="416"/>
                  <a:pt x="319" y="427"/>
                </a:cubicBezTo>
                <a:cubicBezTo>
                  <a:pt x="341" y="393"/>
                  <a:pt x="336" y="347"/>
                  <a:pt x="351" y="410"/>
                </a:cubicBezTo>
                <a:cubicBezTo>
                  <a:pt x="357" y="394"/>
                  <a:pt x="363" y="345"/>
                  <a:pt x="368" y="361"/>
                </a:cubicBezTo>
                <a:cubicBezTo>
                  <a:pt x="373" y="377"/>
                  <a:pt x="384" y="410"/>
                  <a:pt x="384" y="410"/>
                </a:cubicBezTo>
                <a:cubicBezTo>
                  <a:pt x="415" y="381"/>
                  <a:pt x="405" y="342"/>
                  <a:pt x="417" y="303"/>
                </a:cubicBezTo>
                <a:cubicBezTo>
                  <a:pt x="420" y="311"/>
                  <a:pt x="423" y="319"/>
                  <a:pt x="425" y="328"/>
                </a:cubicBezTo>
                <a:cubicBezTo>
                  <a:pt x="429" y="347"/>
                  <a:pt x="416" y="379"/>
                  <a:pt x="434" y="385"/>
                </a:cubicBezTo>
                <a:cubicBezTo>
                  <a:pt x="450" y="390"/>
                  <a:pt x="450" y="336"/>
                  <a:pt x="450" y="336"/>
                </a:cubicBezTo>
                <a:cubicBezTo>
                  <a:pt x="453" y="363"/>
                  <a:pt x="449" y="392"/>
                  <a:pt x="458" y="418"/>
                </a:cubicBezTo>
                <a:cubicBezTo>
                  <a:pt x="462" y="429"/>
                  <a:pt x="463" y="396"/>
                  <a:pt x="466" y="385"/>
                </a:cubicBezTo>
                <a:cubicBezTo>
                  <a:pt x="471" y="368"/>
                  <a:pt x="478" y="352"/>
                  <a:pt x="483" y="336"/>
                </a:cubicBezTo>
                <a:cubicBezTo>
                  <a:pt x="502" y="450"/>
                  <a:pt x="502" y="329"/>
                  <a:pt x="516" y="287"/>
                </a:cubicBezTo>
                <a:cubicBezTo>
                  <a:pt x="526" y="319"/>
                  <a:pt x="510" y="375"/>
                  <a:pt x="549" y="336"/>
                </a:cubicBezTo>
                <a:cubicBezTo>
                  <a:pt x="569" y="275"/>
                  <a:pt x="543" y="342"/>
                  <a:pt x="565" y="385"/>
                </a:cubicBezTo>
                <a:cubicBezTo>
                  <a:pt x="569" y="394"/>
                  <a:pt x="576" y="369"/>
                  <a:pt x="582" y="361"/>
                </a:cubicBezTo>
                <a:cubicBezTo>
                  <a:pt x="585" y="369"/>
                  <a:pt x="582" y="385"/>
                  <a:pt x="590" y="385"/>
                </a:cubicBezTo>
                <a:cubicBezTo>
                  <a:pt x="600" y="385"/>
                  <a:pt x="603" y="370"/>
                  <a:pt x="606" y="361"/>
                </a:cubicBezTo>
                <a:cubicBezTo>
                  <a:pt x="629" y="299"/>
                  <a:pt x="596" y="338"/>
                  <a:pt x="631" y="303"/>
                </a:cubicBezTo>
                <a:cubicBezTo>
                  <a:pt x="634" y="322"/>
                  <a:pt x="635" y="342"/>
                  <a:pt x="639" y="361"/>
                </a:cubicBezTo>
                <a:cubicBezTo>
                  <a:pt x="641" y="369"/>
                  <a:pt x="639" y="382"/>
                  <a:pt x="647" y="385"/>
                </a:cubicBezTo>
                <a:cubicBezTo>
                  <a:pt x="654" y="387"/>
                  <a:pt x="658" y="374"/>
                  <a:pt x="664" y="369"/>
                </a:cubicBezTo>
                <a:cubicBezTo>
                  <a:pt x="687" y="299"/>
                  <a:pt x="678" y="303"/>
                  <a:pt x="688" y="385"/>
                </a:cubicBezTo>
                <a:cubicBezTo>
                  <a:pt x="697" y="361"/>
                  <a:pt x="713" y="312"/>
                  <a:pt x="713" y="312"/>
                </a:cubicBezTo>
                <a:cubicBezTo>
                  <a:pt x="716" y="336"/>
                  <a:pt x="712" y="362"/>
                  <a:pt x="721" y="385"/>
                </a:cubicBezTo>
                <a:cubicBezTo>
                  <a:pt x="725" y="395"/>
                  <a:pt x="726" y="364"/>
                  <a:pt x="729" y="353"/>
                </a:cubicBezTo>
                <a:cubicBezTo>
                  <a:pt x="751" y="278"/>
                  <a:pt x="724" y="387"/>
                  <a:pt x="746" y="295"/>
                </a:cubicBezTo>
                <a:cubicBezTo>
                  <a:pt x="756" y="326"/>
                  <a:pt x="742" y="373"/>
                  <a:pt x="779" y="336"/>
                </a:cubicBezTo>
                <a:cubicBezTo>
                  <a:pt x="798" y="280"/>
                  <a:pt x="775" y="335"/>
                  <a:pt x="795" y="361"/>
                </a:cubicBezTo>
                <a:cubicBezTo>
                  <a:pt x="800" y="367"/>
                  <a:pt x="806" y="350"/>
                  <a:pt x="812" y="344"/>
                </a:cubicBezTo>
                <a:cubicBezTo>
                  <a:pt x="830" y="402"/>
                  <a:pt x="810" y="353"/>
                  <a:pt x="828" y="344"/>
                </a:cubicBezTo>
                <a:cubicBezTo>
                  <a:pt x="836" y="340"/>
                  <a:pt x="845" y="350"/>
                  <a:pt x="853" y="353"/>
                </a:cubicBezTo>
                <a:cubicBezTo>
                  <a:pt x="881" y="323"/>
                  <a:pt x="869" y="285"/>
                  <a:pt x="886" y="344"/>
                </a:cubicBezTo>
                <a:cubicBezTo>
                  <a:pt x="907" y="280"/>
                  <a:pt x="881" y="344"/>
                  <a:pt x="902" y="344"/>
                </a:cubicBezTo>
                <a:cubicBezTo>
                  <a:pt x="912" y="344"/>
                  <a:pt x="913" y="328"/>
                  <a:pt x="919" y="320"/>
                </a:cubicBezTo>
                <a:cubicBezTo>
                  <a:pt x="922" y="331"/>
                  <a:pt x="918" y="347"/>
                  <a:pt x="927" y="353"/>
                </a:cubicBezTo>
                <a:cubicBezTo>
                  <a:pt x="933" y="357"/>
                  <a:pt x="941" y="344"/>
                  <a:pt x="943" y="336"/>
                </a:cubicBezTo>
                <a:cubicBezTo>
                  <a:pt x="949" y="309"/>
                  <a:pt x="947" y="281"/>
                  <a:pt x="951" y="254"/>
                </a:cubicBezTo>
                <a:cubicBezTo>
                  <a:pt x="953" y="243"/>
                  <a:pt x="957" y="232"/>
                  <a:pt x="960" y="221"/>
                </a:cubicBezTo>
                <a:cubicBezTo>
                  <a:pt x="973" y="369"/>
                  <a:pt x="970" y="312"/>
                  <a:pt x="984" y="254"/>
                </a:cubicBezTo>
                <a:cubicBezTo>
                  <a:pt x="991" y="284"/>
                  <a:pt x="984" y="331"/>
                  <a:pt x="1017" y="295"/>
                </a:cubicBezTo>
                <a:cubicBezTo>
                  <a:pt x="1036" y="236"/>
                  <a:pt x="1013" y="292"/>
                  <a:pt x="1034" y="303"/>
                </a:cubicBezTo>
                <a:cubicBezTo>
                  <a:pt x="1041" y="307"/>
                  <a:pt x="1036" y="285"/>
                  <a:pt x="1042" y="279"/>
                </a:cubicBezTo>
                <a:cubicBezTo>
                  <a:pt x="1048" y="273"/>
                  <a:pt x="1058" y="273"/>
                  <a:pt x="1066" y="270"/>
                </a:cubicBezTo>
                <a:cubicBezTo>
                  <a:pt x="1088" y="191"/>
                  <a:pt x="1062" y="263"/>
                  <a:pt x="1083" y="270"/>
                </a:cubicBezTo>
                <a:cubicBezTo>
                  <a:pt x="1092" y="273"/>
                  <a:pt x="1107" y="224"/>
                  <a:pt x="1108" y="221"/>
                </a:cubicBezTo>
                <a:cubicBezTo>
                  <a:pt x="1111" y="232"/>
                  <a:pt x="1106" y="249"/>
                  <a:pt x="1116" y="254"/>
                </a:cubicBezTo>
                <a:cubicBezTo>
                  <a:pt x="1124" y="258"/>
                  <a:pt x="1115" y="229"/>
                  <a:pt x="1124" y="229"/>
                </a:cubicBezTo>
                <a:cubicBezTo>
                  <a:pt x="1133" y="229"/>
                  <a:pt x="1129" y="246"/>
                  <a:pt x="1132" y="254"/>
                </a:cubicBezTo>
                <a:cubicBezTo>
                  <a:pt x="1163" y="225"/>
                  <a:pt x="1150" y="185"/>
                  <a:pt x="1165" y="246"/>
                </a:cubicBezTo>
                <a:cubicBezTo>
                  <a:pt x="1178" y="139"/>
                  <a:pt x="1177" y="184"/>
                  <a:pt x="1190" y="238"/>
                </a:cubicBezTo>
                <a:cubicBezTo>
                  <a:pt x="1211" y="171"/>
                  <a:pt x="1201" y="175"/>
                  <a:pt x="1214" y="221"/>
                </a:cubicBezTo>
                <a:cubicBezTo>
                  <a:pt x="1216" y="229"/>
                  <a:pt x="1220" y="238"/>
                  <a:pt x="1223" y="246"/>
                </a:cubicBezTo>
                <a:cubicBezTo>
                  <a:pt x="1243" y="225"/>
                  <a:pt x="1254" y="207"/>
                  <a:pt x="1264" y="180"/>
                </a:cubicBezTo>
                <a:cubicBezTo>
                  <a:pt x="1283" y="240"/>
                  <a:pt x="1291" y="177"/>
                  <a:pt x="1297" y="155"/>
                </a:cubicBezTo>
                <a:cubicBezTo>
                  <a:pt x="1302" y="177"/>
                  <a:pt x="1307" y="210"/>
                  <a:pt x="1321" y="205"/>
                </a:cubicBezTo>
                <a:cubicBezTo>
                  <a:pt x="1329" y="202"/>
                  <a:pt x="1327" y="188"/>
                  <a:pt x="1329" y="180"/>
                </a:cubicBezTo>
                <a:cubicBezTo>
                  <a:pt x="1332" y="169"/>
                  <a:pt x="1335" y="158"/>
                  <a:pt x="1338" y="147"/>
                </a:cubicBezTo>
                <a:cubicBezTo>
                  <a:pt x="1355" y="249"/>
                  <a:pt x="1355" y="166"/>
                  <a:pt x="1371" y="123"/>
                </a:cubicBezTo>
                <a:cubicBezTo>
                  <a:pt x="1374" y="145"/>
                  <a:pt x="1373" y="167"/>
                  <a:pt x="1379" y="188"/>
                </a:cubicBezTo>
                <a:cubicBezTo>
                  <a:pt x="1381" y="195"/>
                  <a:pt x="1388" y="207"/>
                  <a:pt x="1395" y="205"/>
                </a:cubicBezTo>
                <a:cubicBezTo>
                  <a:pt x="1412" y="199"/>
                  <a:pt x="1406" y="172"/>
                  <a:pt x="1412" y="155"/>
                </a:cubicBezTo>
                <a:cubicBezTo>
                  <a:pt x="1415" y="166"/>
                  <a:pt x="1410" y="182"/>
                  <a:pt x="1420" y="188"/>
                </a:cubicBezTo>
                <a:cubicBezTo>
                  <a:pt x="1427" y="192"/>
                  <a:pt x="1420" y="167"/>
                  <a:pt x="1428" y="164"/>
                </a:cubicBezTo>
                <a:cubicBezTo>
                  <a:pt x="1435" y="162"/>
                  <a:pt x="1439" y="175"/>
                  <a:pt x="1445" y="180"/>
                </a:cubicBezTo>
                <a:cubicBezTo>
                  <a:pt x="1466" y="115"/>
                  <a:pt x="1458" y="114"/>
                  <a:pt x="1469" y="180"/>
                </a:cubicBezTo>
                <a:cubicBezTo>
                  <a:pt x="1475" y="175"/>
                  <a:pt x="1482" y="171"/>
                  <a:pt x="1486" y="164"/>
                </a:cubicBezTo>
                <a:cubicBezTo>
                  <a:pt x="1491" y="157"/>
                  <a:pt x="1488" y="133"/>
                  <a:pt x="1494" y="139"/>
                </a:cubicBezTo>
                <a:cubicBezTo>
                  <a:pt x="1506" y="151"/>
                  <a:pt x="1510" y="188"/>
                  <a:pt x="1510" y="188"/>
                </a:cubicBezTo>
                <a:cubicBezTo>
                  <a:pt x="1531" y="128"/>
                  <a:pt x="1523" y="122"/>
                  <a:pt x="1535" y="172"/>
                </a:cubicBezTo>
                <a:cubicBezTo>
                  <a:pt x="1556" y="107"/>
                  <a:pt x="1548" y="106"/>
                  <a:pt x="1560" y="172"/>
                </a:cubicBezTo>
                <a:cubicBezTo>
                  <a:pt x="1569" y="143"/>
                  <a:pt x="1566" y="75"/>
                  <a:pt x="1584" y="147"/>
                </a:cubicBezTo>
                <a:cubicBezTo>
                  <a:pt x="1587" y="139"/>
                  <a:pt x="1584" y="126"/>
                  <a:pt x="1592" y="123"/>
                </a:cubicBezTo>
                <a:cubicBezTo>
                  <a:pt x="1599" y="121"/>
                  <a:pt x="1603" y="145"/>
                  <a:pt x="1609" y="139"/>
                </a:cubicBezTo>
                <a:cubicBezTo>
                  <a:pt x="1621" y="127"/>
                  <a:pt x="1625" y="90"/>
                  <a:pt x="1625" y="90"/>
                </a:cubicBezTo>
                <a:cubicBezTo>
                  <a:pt x="1628" y="101"/>
                  <a:pt x="1624" y="118"/>
                  <a:pt x="1634" y="123"/>
                </a:cubicBezTo>
                <a:cubicBezTo>
                  <a:pt x="1642" y="127"/>
                  <a:pt x="1633" y="98"/>
                  <a:pt x="1642" y="98"/>
                </a:cubicBezTo>
                <a:cubicBezTo>
                  <a:pt x="1651" y="98"/>
                  <a:pt x="1647" y="115"/>
                  <a:pt x="1650" y="123"/>
                </a:cubicBezTo>
                <a:cubicBezTo>
                  <a:pt x="1653" y="115"/>
                  <a:pt x="1656" y="106"/>
                  <a:pt x="1658" y="98"/>
                </a:cubicBezTo>
                <a:cubicBezTo>
                  <a:pt x="1661" y="87"/>
                  <a:pt x="1656" y="59"/>
                  <a:pt x="1666" y="65"/>
                </a:cubicBezTo>
                <a:cubicBezTo>
                  <a:pt x="1681" y="74"/>
                  <a:pt x="1677" y="98"/>
                  <a:pt x="1683" y="114"/>
                </a:cubicBezTo>
                <a:cubicBezTo>
                  <a:pt x="1689" y="133"/>
                  <a:pt x="1703" y="142"/>
                  <a:pt x="1716" y="155"/>
                </a:cubicBezTo>
                <a:cubicBezTo>
                  <a:pt x="1719" y="139"/>
                  <a:pt x="1720" y="122"/>
                  <a:pt x="1724" y="106"/>
                </a:cubicBezTo>
                <a:cubicBezTo>
                  <a:pt x="1728" y="89"/>
                  <a:pt x="1740" y="57"/>
                  <a:pt x="1740" y="57"/>
                </a:cubicBezTo>
                <a:cubicBezTo>
                  <a:pt x="1748" y="65"/>
                  <a:pt x="1757" y="73"/>
                  <a:pt x="1765" y="81"/>
                </a:cubicBezTo>
                <a:cubicBezTo>
                  <a:pt x="1771" y="87"/>
                  <a:pt x="1774" y="100"/>
                  <a:pt x="1781" y="98"/>
                </a:cubicBezTo>
                <a:cubicBezTo>
                  <a:pt x="1789" y="95"/>
                  <a:pt x="1787" y="81"/>
                  <a:pt x="1790" y="73"/>
                </a:cubicBezTo>
                <a:cubicBezTo>
                  <a:pt x="1810" y="136"/>
                  <a:pt x="1811" y="49"/>
                  <a:pt x="1814" y="32"/>
                </a:cubicBezTo>
                <a:cubicBezTo>
                  <a:pt x="1820" y="38"/>
                  <a:pt x="1827" y="42"/>
                  <a:pt x="1831" y="49"/>
                </a:cubicBezTo>
                <a:cubicBezTo>
                  <a:pt x="1847" y="75"/>
                  <a:pt x="1829" y="88"/>
                  <a:pt x="1855" y="49"/>
                </a:cubicBezTo>
                <a:cubicBezTo>
                  <a:pt x="1858" y="57"/>
                  <a:pt x="1858" y="79"/>
                  <a:pt x="1864" y="73"/>
                </a:cubicBezTo>
                <a:cubicBezTo>
                  <a:pt x="1883" y="54"/>
                  <a:pt x="1862" y="0"/>
                  <a:pt x="1880" y="57"/>
                </a:cubicBezTo>
                <a:cubicBezTo>
                  <a:pt x="1883" y="46"/>
                  <a:pt x="1877" y="24"/>
                  <a:pt x="1888" y="24"/>
                </a:cubicBezTo>
                <a:cubicBezTo>
                  <a:pt x="1899" y="24"/>
                  <a:pt x="1897" y="46"/>
                  <a:pt x="1897" y="57"/>
                </a:cubicBezTo>
                <a:cubicBezTo>
                  <a:pt x="1897" y="61"/>
                  <a:pt x="1891" y="62"/>
                  <a:pt x="1888" y="65"/>
                </a:cubicBezTo>
              </a:path>
            </a:pathLst>
          </a:custGeom>
          <a:noFill/>
          <a:ln w="28575">
            <a:solidFill>
              <a:srgbClr val="FFFF00"/>
            </a:solidFill>
            <a:round/>
            <a:headEnd/>
            <a:tailEnd/>
          </a:ln>
        </p:spPr>
        <p:txBody>
          <a:bodyPr wrap="none" anchor="ctr"/>
          <a:lstStyle/>
          <a:p>
            <a:endParaRPr lang="es-MX"/>
          </a:p>
        </p:txBody>
      </p:sp>
      <p:sp>
        <p:nvSpPr>
          <p:cNvPr id="45079" name="Freeform 56"/>
          <p:cNvSpPr>
            <a:spLocks/>
          </p:cNvSpPr>
          <p:nvPr/>
        </p:nvSpPr>
        <p:spPr bwMode="auto">
          <a:xfrm>
            <a:off x="5284788" y="3479800"/>
            <a:ext cx="625475" cy="285750"/>
          </a:xfrm>
          <a:custGeom>
            <a:avLst/>
            <a:gdLst>
              <a:gd name="T0" fmla="*/ 0 w 394"/>
              <a:gd name="T1" fmla="*/ 2147483646 h 180"/>
              <a:gd name="T2" fmla="*/ 2147483646 w 394"/>
              <a:gd name="T3" fmla="*/ 2147483646 h 180"/>
              <a:gd name="T4" fmla="*/ 2147483646 w 394"/>
              <a:gd name="T5" fmla="*/ 2147483646 h 180"/>
              <a:gd name="T6" fmla="*/ 2147483646 w 394"/>
              <a:gd name="T7" fmla="*/ 2147483646 h 180"/>
              <a:gd name="T8" fmla="*/ 2147483646 w 394"/>
              <a:gd name="T9" fmla="*/ 2147483646 h 180"/>
              <a:gd name="T10" fmla="*/ 2147483646 w 394"/>
              <a:gd name="T11" fmla="*/ 2147483646 h 180"/>
              <a:gd name="T12" fmla="*/ 2147483646 w 394"/>
              <a:gd name="T13" fmla="*/ 2147483646 h 180"/>
              <a:gd name="T14" fmla="*/ 2147483646 w 394"/>
              <a:gd name="T15" fmla="*/ 2147483646 h 180"/>
              <a:gd name="T16" fmla="*/ 2147483646 w 394"/>
              <a:gd name="T17" fmla="*/ 2147483646 h 180"/>
              <a:gd name="T18" fmla="*/ 2147483646 w 394"/>
              <a:gd name="T19" fmla="*/ 2147483646 h 180"/>
              <a:gd name="T20" fmla="*/ 2147483646 w 394"/>
              <a:gd name="T21" fmla="*/ 2147483646 h 180"/>
              <a:gd name="T22" fmla="*/ 2147483646 w 394"/>
              <a:gd name="T23" fmla="*/ 2147483646 h 180"/>
              <a:gd name="T24" fmla="*/ 2147483646 w 394"/>
              <a:gd name="T25" fmla="*/ 2147483646 h 180"/>
              <a:gd name="T26" fmla="*/ 2147483646 w 394"/>
              <a:gd name="T27" fmla="*/ 2147483646 h 180"/>
              <a:gd name="T28" fmla="*/ 2147483646 w 394"/>
              <a:gd name="T29" fmla="*/ 2147483646 h 180"/>
              <a:gd name="T30" fmla="*/ 2147483646 w 394"/>
              <a:gd name="T31" fmla="*/ 2147483646 h 180"/>
              <a:gd name="T32" fmla="*/ 2147483646 w 394"/>
              <a:gd name="T33" fmla="*/ 2147483646 h 180"/>
              <a:gd name="T34" fmla="*/ 2147483646 w 394"/>
              <a:gd name="T35" fmla="*/ 2147483646 h 180"/>
              <a:gd name="T36" fmla="*/ 2147483646 w 394"/>
              <a:gd name="T37" fmla="*/ 2147483646 h 180"/>
              <a:gd name="T38" fmla="*/ 2147483646 w 394"/>
              <a:gd name="T39" fmla="*/ 2147483646 h 180"/>
              <a:gd name="T40" fmla="*/ 2147483646 w 394"/>
              <a:gd name="T41" fmla="*/ 2147483646 h 180"/>
              <a:gd name="T42" fmla="*/ 2147483646 w 394"/>
              <a:gd name="T43" fmla="*/ 2147483646 h 180"/>
              <a:gd name="T44" fmla="*/ 2147483646 w 394"/>
              <a:gd name="T45" fmla="*/ 2147483646 h 180"/>
              <a:gd name="T46" fmla="*/ 2147483646 w 394"/>
              <a:gd name="T47" fmla="*/ 2147483646 h 180"/>
              <a:gd name="T48" fmla="*/ 2147483646 w 394"/>
              <a:gd name="T49" fmla="*/ 0 h 180"/>
              <a:gd name="T50" fmla="*/ 2147483646 w 394"/>
              <a:gd name="T51" fmla="*/ 2147483646 h 1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94"/>
              <a:gd name="T79" fmla="*/ 0 h 180"/>
              <a:gd name="T80" fmla="*/ 394 w 394"/>
              <a:gd name="T81" fmla="*/ 180 h 18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94" h="180">
                <a:moveTo>
                  <a:pt x="0" y="180"/>
                </a:moveTo>
                <a:cubicBezTo>
                  <a:pt x="5" y="172"/>
                  <a:pt x="14" y="165"/>
                  <a:pt x="16" y="156"/>
                </a:cubicBezTo>
                <a:cubicBezTo>
                  <a:pt x="22" y="126"/>
                  <a:pt x="2" y="87"/>
                  <a:pt x="24" y="65"/>
                </a:cubicBezTo>
                <a:cubicBezTo>
                  <a:pt x="38" y="51"/>
                  <a:pt x="61" y="126"/>
                  <a:pt x="65" y="139"/>
                </a:cubicBezTo>
                <a:cubicBezTo>
                  <a:pt x="116" y="91"/>
                  <a:pt x="44" y="148"/>
                  <a:pt x="98" y="148"/>
                </a:cubicBezTo>
                <a:cubicBezTo>
                  <a:pt x="107" y="148"/>
                  <a:pt x="103" y="131"/>
                  <a:pt x="106" y="123"/>
                </a:cubicBezTo>
                <a:cubicBezTo>
                  <a:pt x="109" y="115"/>
                  <a:pt x="112" y="106"/>
                  <a:pt x="115" y="98"/>
                </a:cubicBezTo>
                <a:cubicBezTo>
                  <a:pt x="132" y="152"/>
                  <a:pt x="111" y="109"/>
                  <a:pt x="139" y="98"/>
                </a:cubicBezTo>
                <a:cubicBezTo>
                  <a:pt x="147" y="95"/>
                  <a:pt x="156" y="104"/>
                  <a:pt x="164" y="107"/>
                </a:cubicBezTo>
                <a:cubicBezTo>
                  <a:pt x="167" y="115"/>
                  <a:pt x="168" y="124"/>
                  <a:pt x="172" y="131"/>
                </a:cubicBezTo>
                <a:cubicBezTo>
                  <a:pt x="176" y="138"/>
                  <a:pt x="183" y="154"/>
                  <a:pt x="189" y="148"/>
                </a:cubicBezTo>
                <a:cubicBezTo>
                  <a:pt x="199" y="138"/>
                  <a:pt x="194" y="121"/>
                  <a:pt x="197" y="107"/>
                </a:cubicBezTo>
                <a:cubicBezTo>
                  <a:pt x="215" y="162"/>
                  <a:pt x="194" y="110"/>
                  <a:pt x="213" y="74"/>
                </a:cubicBezTo>
                <a:cubicBezTo>
                  <a:pt x="217" y="66"/>
                  <a:pt x="219" y="90"/>
                  <a:pt x="222" y="98"/>
                </a:cubicBezTo>
                <a:cubicBezTo>
                  <a:pt x="225" y="106"/>
                  <a:pt x="227" y="115"/>
                  <a:pt x="230" y="123"/>
                </a:cubicBezTo>
                <a:cubicBezTo>
                  <a:pt x="233" y="109"/>
                  <a:pt x="226" y="90"/>
                  <a:pt x="238" y="82"/>
                </a:cubicBezTo>
                <a:cubicBezTo>
                  <a:pt x="246" y="77"/>
                  <a:pt x="244" y="107"/>
                  <a:pt x="254" y="107"/>
                </a:cubicBezTo>
                <a:cubicBezTo>
                  <a:pt x="263" y="107"/>
                  <a:pt x="260" y="90"/>
                  <a:pt x="263" y="82"/>
                </a:cubicBezTo>
                <a:cubicBezTo>
                  <a:pt x="271" y="87"/>
                  <a:pt x="279" y="104"/>
                  <a:pt x="287" y="98"/>
                </a:cubicBezTo>
                <a:cubicBezTo>
                  <a:pt x="298" y="89"/>
                  <a:pt x="291" y="70"/>
                  <a:pt x="295" y="57"/>
                </a:cubicBezTo>
                <a:cubicBezTo>
                  <a:pt x="297" y="49"/>
                  <a:pt x="301" y="41"/>
                  <a:pt x="304" y="33"/>
                </a:cubicBezTo>
                <a:cubicBezTo>
                  <a:pt x="318" y="77"/>
                  <a:pt x="317" y="105"/>
                  <a:pt x="328" y="57"/>
                </a:cubicBezTo>
                <a:cubicBezTo>
                  <a:pt x="332" y="41"/>
                  <a:pt x="334" y="24"/>
                  <a:pt x="337" y="8"/>
                </a:cubicBezTo>
                <a:cubicBezTo>
                  <a:pt x="353" y="58"/>
                  <a:pt x="349" y="77"/>
                  <a:pt x="361" y="33"/>
                </a:cubicBezTo>
                <a:cubicBezTo>
                  <a:pt x="364" y="22"/>
                  <a:pt x="366" y="11"/>
                  <a:pt x="369" y="0"/>
                </a:cubicBezTo>
                <a:cubicBezTo>
                  <a:pt x="370" y="3"/>
                  <a:pt x="394" y="65"/>
                  <a:pt x="394" y="33"/>
                </a:cubicBezTo>
              </a:path>
            </a:pathLst>
          </a:custGeom>
          <a:noFill/>
          <a:ln w="28575">
            <a:solidFill>
              <a:srgbClr val="FFFF00"/>
            </a:solidFill>
            <a:round/>
            <a:headEnd/>
            <a:tailEnd/>
          </a:ln>
        </p:spPr>
        <p:txBody>
          <a:bodyPr wrap="none" anchor="ctr"/>
          <a:lstStyle/>
          <a:p>
            <a:endParaRPr lang="es-MX"/>
          </a:p>
        </p:txBody>
      </p:sp>
      <p:sp>
        <p:nvSpPr>
          <p:cNvPr id="45080" name="Text Box 57"/>
          <p:cNvSpPr txBox="1">
            <a:spLocks noChangeArrowheads="1"/>
          </p:cNvSpPr>
          <p:nvPr/>
        </p:nvSpPr>
        <p:spPr bwMode="auto">
          <a:xfrm>
            <a:off x="169863" y="4903788"/>
            <a:ext cx="2337499" cy="892552"/>
          </a:xfrm>
          <a:prstGeom prst="rect">
            <a:avLst/>
          </a:prstGeom>
          <a:noFill/>
          <a:ln w="9525">
            <a:noFill/>
            <a:miter lim="800000"/>
            <a:headEnd/>
            <a:tailEnd/>
          </a:ln>
        </p:spPr>
        <p:txBody>
          <a:bodyPr wrap="none">
            <a:spAutoFit/>
          </a:bodyPr>
          <a:lstStyle/>
          <a:p>
            <a:r>
              <a:rPr lang="es-MX" altLang="es-MX" sz="2600" b="1"/>
              <a:t>Desechos de </a:t>
            </a:r>
          </a:p>
          <a:p>
            <a:r>
              <a:rPr lang="es-MX" altLang="es-MX" sz="2600" b="1"/>
              <a:t>bosque</a:t>
            </a:r>
          </a:p>
        </p:txBody>
      </p:sp>
      <p:sp>
        <p:nvSpPr>
          <p:cNvPr id="45081" name="Text Box 58"/>
          <p:cNvSpPr txBox="1">
            <a:spLocks noChangeArrowheads="1"/>
          </p:cNvSpPr>
          <p:nvPr/>
        </p:nvSpPr>
        <p:spPr bwMode="auto">
          <a:xfrm>
            <a:off x="3276600" y="4357688"/>
            <a:ext cx="1204913" cy="492125"/>
          </a:xfrm>
          <a:prstGeom prst="rect">
            <a:avLst/>
          </a:prstGeom>
          <a:noFill/>
          <a:ln w="9525">
            <a:noFill/>
            <a:miter lim="800000"/>
            <a:headEnd/>
            <a:tailEnd/>
          </a:ln>
        </p:spPr>
        <p:txBody>
          <a:bodyPr wrap="none">
            <a:spAutoFit/>
          </a:bodyPr>
          <a:lstStyle/>
          <a:p>
            <a:r>
              <a:rPr lang="en-US" altLang="es-MX" sz="2600" b="1"/>
              <a:t>Copas</a:t>
            </a:r>
          </a:p>
        </p:txBody>
      </p:sp>
      <p:sp>
        <p:nvSpPr>
          <p:cNvPr id="45082" name="Text Box 59"/>
          <p:cNvSpPr txBox="1">
            <a:spLocks noChangeArrowheads="1"/>
          </p:cNvSpPr>
          <p:nvPr/>
        </p:nvSpPr>
        <p:spPr bwMode="auto">
          <a:xfrm>
            <a:off x="6858000" y="3443288"/>
            <a:ext cx="1093788" cy="492125"/>
          </a:xfrm>
          <a:prstGeom prst="rect">
            <a:avLst/>
          </a:prstGeom>
          <a:noFill/>
          <a:ln w="9525">
            <a:noFill/>
            <a:miter lim="800000"/>
            <a:headEnd/>
            <a:tailEnd/>
          </a:ln>
        </p:spPr>
        <p:txBody>
          <a:bodyPr wrap="none">
            <a:spAutoFit/>
          </a:bodyPr>
          <a:lstStyle/>
          <a:p>
            <a:r>
              <a:rPr lang="en-US" altLang="es-MX" sz="2600" b="1"/>
              <a:t>Pasto</a:t>
            </a:r>
          </a:p>
        </p:txBody>
      </p:sp>
      <p:grpSp>
        <p:nvGrpSpPr>
          <p:cNvPr id="19" name="Group 60"/>
          <p:cNvGrpSpPr>
            <a:grpSpLocks/>
          </p:cNvGrpSpPr>
          <p:nvPr/>
        </p:nvGrpSpPr>
        <p:grpSpPr bwMode="auto">
          <a:xfrm>
            <a:off x="6470650" y="1995488"/>
            <a:ext cx="2052638" cy="1022350"/>
            <a:chOff x="4076" y="1728"/>
            <a:chExt cx="1293" cy="644"/>
          </a:xfrm>
        </p:grpSpPr>
        <p:sp>
          <p:nvSpPr>
            <p:cNvPr id="45099" name="Freeform 61"/>
            <p:cNvSpPr>
              <a:spLocks/>
            </p:cNvSpPr>
            <p:nvPr/>
          </p:nvSpPr>
          <p:spPr bwMode="auto">
            <a:xfrm>
              <a:off x="5136" y="2016"/>
              <a:ext cx="233" cy="356"/>
            </a:xfrm>
            <a:custGeom>
              <a:avLst/>
              <a:gdLst>
                <a:gd name="T0" fmla="*/ 0 w 233"/>
                <a:gd name="T1" fmla="*/ 632030 h 208"/>
                <a:gd name="T2" fmla="*/ 58 w 233"/>
                <a:gd name="T3" fmla="*/ 475928 h 208"/>
                <a:gd name="T4" fmla="*/ 99 w 233"/>
                <a:gd name="T5" fmla="*/ 294712 h 208"/>
                <a:gd name="T6" fmla="*/ 107 w 233"/>
                <a:gd name="T7" fmla="*/ 215757 h 208"/>
                <a:gd name="T8" fmla="*/ 124 w 233"/>
                <a:gd name="T9" fmla="*/ 164345 h 208"/>
                <a:gd name="T10" fmla="*/ 132 w 233"/>
                <a:gd name="T11" fmla="*/ 215757 h 208"/>
                <a:gd name="T12" fmla="*/ 156 w 233"/>
                <a:gd name="T13" fmla="*/ 136938 h 208"/>
                <a:gd name="T14" fmla="*/ 165 w 233"/>
                <a:gd name="T15" fmla="*/ 60626 h 208"/>
                <a:gd name="T16" fmla="*/ 181 w 233"/>
                <a:gd name="T17" fmla="*/ 215757 h 208"/>
                <a:gd name="T18" fmla="*/ 214 w 233"/>
                <a:gd name="T19" fmla="*/ 190039 h 208"/>
                <a:gd name="T20" fmla="*/ 206 w 233"/>
                <a:gd name="T21" fmla="*/ 530171 h 208"/>
                <a:gd name="T22" fmla="*/ 173 w 233"/>
                <a:gd name="T23" fmla="*/ 554790 h 208"/>
                <a:gd name="T24" fmla="*/ 50 w 233"/>
                <a:gd name="T25" fmla="*/ 658407 h 208"/>
                <a:gd name="T26" fmla="*/ 0 w 233"/>
                <a:gd name="T27" fmla="*/ 632030 h 2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3"/>
                <a:gd name="T43" fmla="*/ 0 h 208"/>
                <a:gd name="T44" fmla="*/ 233 w 233"/>
                <a:gd name="T45" fmla="*/ 208 h 20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3" h="208">
                  <a:moveTo>
                    <a:pt x="0" y="199"/>
                  </a:moveTo>
                  <a:cubicBezTo>
                    <a:pt x="31" y="189"/>
                    <a:pt x="36" y="172"/>
                    <a:pt x="58" y="150"/>
                  </a:cubicBezTo>
                  <a:cubicBezTo>
                    <a:pt x="67" y="123"/>
                    <a:pt x="78" y="112"/>
                    <a:pt x="99" y="93"/>
                  </a:cubicBezTo>
                  <a:cubicBezTo>
                    <a:pt x="102" y="85"/>
                    <a:pt x="102" y="75"/>
                    <a:pt x="107" y="68"/>
                  </a:cubicBezTo>
                  <a:cubicBezTo>
                    <a:pt x="111" y="61"/>
                    <a:pt x="121" y="45"/>
                    <a:pt x="124" y="52"/>
                  </a:cubicBezTo>
                  <a:cubicBezTo>
                    <a:pt x="133" y="70"/>
                    <a:pt x="93" y="107"/>
                    <a:pt x="132" y="68"/>
                  </a:cubicBezTo>
                  <a:cubicBezTo>
                    <a:pt x="140" y="60"/>
                    <a:pt x="148" y="51"/>
                    <a:pt x="156" y="43"/>
                  </a:cubicBezTo>
                  <a:cubicBezTo>
                    <a:pt x="159" y="35"/>
                    <a:pt x="159" y="13"/>
                    <a:pt x="165" y="19"/>
                  </a:cubicBezTo>
                  <a:cubicBezTo>
                    <a:pt x="177" y="31"/>
                    <a:pt x="181" y="68"/>
                    <a:pt x="181" y="68"/>
                  </a:cubicBezTo>
                  <a:cubicBezTo>
                    <a:pt x="196" y="53"/>
                    <a:pt x="233" y="0"/>
                    <a:pt x="214" y="60"/>
                  </a:cubicBezTo>
                  <a:cubicBezTo>
                    <a:pt x="211" y="96"/>
                    <a:pt x="218" y="133"/>
                    <a:pt x="206" y="167"/>
                  </a:cubicBezTo>
                  <a:cubicBezTo>
                    <a:pt x="202" y="178"/>
                    <a:pt x="184" y="172"/>
                    <a:pt x="173" y="175"/>
                  </a:cubicBezTo>
                  <a:cubicBezTo>
                    <a:pt x="129" y="188"/>
                    <a:pt x="95" y="200"/>
                    <a:pt x="50" y="208"/>
                  </a:cubicBezTo>
                  <a:cubicBezTo>
                    <a:pt x="33" y="205"/>
                    <a:pt x="0" y="199"/>
                    <a:pt x="0" y="199"/>
                  </a:cubicBezTo>
                  <a:close/>
                </a:path>
              </a:pathLst>
            </a:custGeom>
            <a:solidFill>
              <a:srgbClr val="FF3300"/>
            </a:solidFill>
            <a:ln w="9525">
              <a:solidFill>
                <a:schemeClr val="tx1"/>
              </a:solidFill>
              <a:round/>
              <a:headEnd/>
              <a:tailEnd/>
            </a:ln>
          </p:spPr>
          <p:txBody>
            <a:bodyPr wrap="none" anchor="ctr"/>
            <a:lstStyle/>
            <a:p>
              <a:endParaRPr lang="es-MX"/>
            </a:p>
          </p:txBody>
        </p:sp>
        <p:sp>
          <p:nvSpPr>
            <p:cNvPr id="45100" name="AutoShape 62"/>
            <p:cNvSpPr>
              <a:spLocks noChangeArrowheads="1"/>
            </p:cNvSpPr>
            <p:nvPr/>
          </p:nvSpPr>
          <p:spPr bwMode="auto">
            <a:xfrm>
              <a:off x="4464" y="2112"/>
              <a:ext cx="576" cy="240"/>
            </a:xfrm>
            <a:prstGeom prst="rightArrow">
              <a:avLst>
                <a:gd name="adj1" fmla="val 50000"/>
                <a:gd name="adj2" fmla="val 60000"/>
              </a:avLst>
            </a:prstGeom>
            <a:solidFill>
              <a:schemeClr val="accent2"/>
            </a:solidFill>
            <a:ln w="9525">
              <a:solidFill>
                <a:schemeClr val="tx1"/>
              </a:solidFill>
              <a:miter lim="800000"/>
              <a:headEnd/>
              <a:tailEnd/>
            </a:ln>
          </p:spPr>
          <p:txBody>
            <a:bodyPr wrap="none" anchor="ctr"/>
            <a:lstStyle/>
            <a:p>
              <a:pPr eaLnBrk="1" hangingPunct="1"/>
              <a:endParaRPr lang="es-MX" altLang="es-MX" sz="4400" b="1">
                <a:latin typeface="Arial Narrow" pitchFamily="34" charset="0"/>
              </a:endParaRPr>
            </a:p>
          </p:txBody>
        </p:sp>
        <p:sp>
          <p:nvSpPr>
            <p:cNvPr id="45101" name="Text Box 63"/>
            <p:cNvSpPr txBox="1">
              <a:spLocks noChangeArrowheads="1"/>
            </p:cNvSpPr>
            <p:nvPr/>
          </p:nvSpPr>
          <p:spPr bwMode="auto">
            <a:xfrm>
              <a:off x="4076" y="1728"/>
              <a:ext cx="1204" cy="446"/>
            </a:xfrm>
            <a:prstGeom prst="rect">
              <a:avLst/>
            </a:prstGeom>
            <a:noFill/>
            <a:ln w="9525">
              <a:noFill/>
              <a:miter lim="800000"/>
              <a:headEnd/>
              <a:tailEnd/>
            </a:ln>
          </p:spPr>
          <p:txBody>
            <a:bodyPr wrap="none">
              <a:spAutoFit/>
            </a:bodyPr>
            <a:lstStyle/>
            <a:p>
              <a:pPr algn="ctr"/>
              <a:r>
                <a:rPr lang="en-US" altLang="es-MX" sz="2000" b="1" dirty="0"/>
                <a:t>A </a:t>
              </a:r>
              <a:r>
                <a:rPr lang="en-US" altLang="es-MX" sz="2000" b="1" dirty="0" err="1"/>
                <a:t>nivel</a:t>
              </a:r>
              <a:r>
                <a:rPr lang="en-US" altLang="es-MX" sz="2000" b="1" dirty="0"/>
                <a:t> del </a:t>
              </a:r>
              <a:r>
                <a:rPr lang="en-US" altLang="es-MX" sz="2000" b="1" dirty="0" err="1"/>
                <a:t>ojo</a:t>
              </a:r>
              <a:endParaRPr lang="en-US" altLang="es-MX" sz="2000" b="1" dirty="0"/>
            </a:p>
            <a:p>
              <a:pPr algn="ctr"/>
              <a:r>
                <a:rPr lang="en-US" altLang="es-MX" sz="2000" b="1" dirty="0"/>
                <a:t>¾ X</a:t>
              </a:r>
            </a:p>
          </p:txBody>
        </p:sp>
      </p:grpSp>
      <p:grpSp>
        <p:nvGrpSpPr>
          <p:cNvPr id="20" name="Group 64"/>
          <p:cNvGrpSpPr>
            <a:grpSpLocks/>
          </p:cNvGrpSpPr>
          <p:nvPr/>
        </p:nvGrpSpPr>
        <p:grpSpPr bwMode="auto">
          <a:xfrm>
            <a:off x="2406650" y="2147888"/>
            <a:ext cx="2220913" cy="2005012"/>
            <a:chOff x="1518" y="1823"/>
            <a:chExt cx="1399" cy="1263"/>
          </a:xfrm>
        </p:grpSpPr>
        <p:sp>
          <p:nvSpPr>
            <p:cNvPr id="45096" name="Freeform 65"/>
            <p:cNvSpPr>
              <a:spLocks/>
            </p:cNvSpPr>
            <p:nvPr/>
          </p:nvSpPr>
          <p:spPr bwMode="auto">
            <a:xfrm>
              <a:off x="2400" y="1968"/>
              <a:ext cx="517" cy="1118"/>
            </a:xfrm>
            <a:custGeom>
              <a:avLst/>
              <a:gdLst>
                <a:gd name="T0" fmla="*/ 0 w 517"/>
                <a:gd name="T1" fmla="*/ 1118 h 1118"/>
                <a:gd name="T2" fmla="*/ 16 w 517"/>
                <a:gd name="T3" fmla="*/ 1028 h 1118"/>
                <a:gd name="T4" fmla="*/ 65 w 517"/>
                <a:gd name="T5" fmla="*/ 971 h 1118"/>
                <a:gd name="T6" fmla="*/ 90 w 517"/>
                <a:gd name="T7" fmla="*/ 929 h 1118"/>
                <a:gd name="T8" fmla="*/ 115 w 517"/>
                <a:gd name="T9" fmla="*/ 880 h 1118"/>
                <a:gd name="T10" fmla="*/ 164 w 517"/>
                <a:gd name="T11" fmla="*/ 724 h 1118"/>
                <a:gd name="T12" fmla="*/ 205 w 517"/>
                <a:gd name="T13" fmla="*/ 543 h 1118"/>
                <a:gd name="T14" fmla="*/ 238 w 517"/>
                <a:gd name="T15" fmla="*/ 338 h 1118"/>
                <a:gd name="T16" fmla="*/ 271 w 517"/>
                <a:gd name="T17" fmla="*/ 206 h 1118"/>
                <a:gd name="T18" fmla="*/ 304 w 517"/>
                <a:gd name="T19" fmla="*/ 354 h 1118"/>
                <a:gd name="T20" fmla="*/ 337 w 517"/>
                <a:gd name="T21" fmla="*/ 231 h 1118"/>
                <a:gd name="T22" fmla="*/ 402 w 517"/>
                <a:gd name="T23" fmla="*/ 83 h 1118"/>
                <a:gd name="T24" fmla="*/ 435 w 517"/>
                <a:gd name="T25" fmla="*/ 1 h 1118"/>
                <a:gd name="T26" fmla="*/ 443 w 517"/>
                <a:gd name="T27" fmla="*/ 149 h 1118"/>
                <a:gd name="T28" fmla="*/ 452 w 517"/>
                <a:gd name="T29" fmla="*/ 116 h 1118"/>
                <a:gd name="T30" fmla="*/ 460 w 517"/>
                <a:gd name="T31" fmla="*/ 264 h 1118"/>
                <a:gd name="T32" fmla="*/ 501 w 517"/>
                <a:gd name="T33" fmla="*/ 198 h 1118"/>
                <a:gd name="T34" fmla="*/ 517 w 517"/>
                <a:gd name="T35" fmla="*/ 223 h 1118"/>
                <a:gd name="T36" fmla="*/ 493 w 517"/>
                <a:gd name="T37" fmla="*/ 297 h 1118"/>
                <a:gd name="T38" fmla="*/ 460 w 517"/>
                <a:gd name="T39" fmla="*/ 436 h 1118"/>
                <a:gd name="T40" fmla="*/ 468 w 517"/>
                <a:gd name="T41" fmla="*/ 519 h 1118"/>
                <a:gd name="T42" fmla="*/ 485 w 517"/>
                <a:gd name="T43" fmla="*/ 502 h 1118"/>
                <a:gd name="T44" fmla="*/ 493 w 517"/>
                <a:gd name="T45" fmla="*/ 535 h 1118"/>
                <a:gd name="T46" fmla="*/ 517 w 517"/>
                <a:gd name="T47" fmla="*/ 650 h 1118"/>
                <a:gd name="T48" fmla="*/ 493 w 517"/>
                <a:gd name="T49" fmla="*/ 946 h 11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7"/>
                <a:gd name="T76" fmla="*/ 0 h 1118"/>
                <a:gd name="T77" fmla="*/ 517 w 517"/>
                <a:gd name="T78" fmla="*/ 1118 h 11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7" h="1118">
                  <a:moveTo>
                    <a:pt x="0" y="1118"/>
                  </a:moveTo>
                  <a:cubicBezTo>
                    <a:pt x="1" y="1112"/>
                    <a:pt x="5" y="1047"/>
                    <a:pt x="16" y="1028"/>
                  </a:cubicBezTo>
                  <a:cubicBezTo>
                    <a:pt x="29" y="1006"/>
                    <a:pt x="53" y="995"/>
                    <a:pt x="65" y="971"/>
                  </a:cubicBezTo>
                  <a:cubicBezTo>
                    <a:pt x="87" y="927"/>
                    <a:pt x="59" y="962"/>
                    <a:pt x="90" y="929"/>
                  </a:cubicBezTo>
                  <a:cubicBezTo>
                    <a:pt x="124" y="827"/>
                    <a:pt x="66" y="993"/>
                    <a:pt x="115" y="880"/>
                  </a:cubicBezTo>
                  <a:cubicBezTo>
                    <a:pt x="134" y="837"/>
                    <a:pt x="155" y="770"/>
                    <a:pt x="164" y="724"/>
                  </a:cubicBezTo>
                  <a:cubicBezTo>
                    <a:pt x="176" y="663"/>
                    <a:pt x="192" y="603"/>
                    <a:pt x="205" y="543"/>
                  </a:cubicBezTo>
                  <a:cubicBezTo>
                    <a:pt x="220" y="476"/>
                    <a:pt x="222" y="405"/>
                    <a:pt x="238" y="338"/>
                  </a:cubicBezTo>
                  <a:cubicBezTo>
                    <a:pt x="249" y="293"/>
                    <a:pt x="262" y="252"/>
                    <a:pt x="271" y="206"/>
                  </a:cubicBezTo>
                  <a:cubicBezTo>
                    <a:pt x="288" y="379"/>
                    <a:pt x="248" y="410"/>
                    <a:pt x="304" y="354"/>
                  </a:cubicBezTo>
                  <a:cubicBezTo>
                    <a:pt x="317" y="314"/>
                    <a:pt x="319" y="269"/>
                    <a:pt x="337" y="231"/>
                  </a:cubicBezTo>
                  <a:cubicBezTo>
                    <a:pt x="360" y="182"/>
                    <a:pt x="384" y="134"/>
                    <a:pt x="402" y="83"/>
                  </a:cubicBezTo>
                  <a:cubicBezTo>
                    <a:pt x="432" y="0"/>
                    <a:pt x="403" y="49"/>
                    <a:pt x="435" y="1"/>
                  </a:cubicBezTo>
                  <a:cubicBezTo>
                    <a:pt x="438" y="50"/>
                    <a:pt x="436" y="100"/>
                    <a:pt x="443" y="149"/>
                  </a:cubicBezTo>
                  <a:cubicBezTo>
                    <a:pt x="445" y="160"/>
                    <a:pt x="450" y="105"/>
                    <a:pt x="452" y="116"/>
                  </a:cubicBezTo>
                  <a:cubicBezTo>
                    <a:pt x="459" y="165"/>
                    <a:pt x="457" y="215"/>
                    <a:pt x="460" y="264"/>
                  </a:cubicBezTo>
                  <a:cubicBezTo>
                    <a:pt x="479" y="205"/>
                    <a:pt x="461" y="223"/>
                    <a:pt x="501" y="198"/>
                  </a:cubicBezTo>
                  <a:cubicBezTo>
                    <a:pt x="506" y="206"/>
                    <a:pt x="517" y="213"/>
                    <a:pt x="517" y="223"/>
                  </a:cubicBezTo>
                  <a:cubicBezTo>
                    <a:pt x="517" y="249"/>
                    <a:pt x="501" y="272"/>
                    <a:pt x="493" y="297"/>
                  </a:cubicBezTo>
                  <a:cubicBezTo>
                    <a:pt x="477" y="345"/>
                    <a:pt x="467" y="385"/>
                    <a:pt x="460" y="436"/>
                  </a:cubicBezTo>
                  <a:cubicBezTo>
                    <a:pt x="463" y="464"/>
                    <a:pt x="458" y="493"/>
                    <a:pt x="468" y="519"/>
                  </a:cubicBezTo>
                  <a:cubicBezTo>
                    <a:pt x="471" y="526"/>
                    <a:pt x="478" y="498"/>
                    <a:pt x="485" y="502"/>
                  </a:cubicBezTo>
                  <a:cubicBezTo>
                    <a:pt x="495" y="508"/>
                    <a:pt x="491" y="524"/>
                    <a:pt x="493" y="535"/>
                  </a:cubicBezTo>
                  <a:cubicBezTo>
                    <a:pt x="515" y="647"/>
                    <a:pt x="498" y="592"/>
                    <a:pt x="517" y="650"/>
                  </a:cubicBezTo>
                  <a:cubicBezTo>
                    <a:pt x="512" y="748"/>
                    <a:pt x="493" y="848"/>
                    <a:pt x="493" y="946"/>
                  </a:cubicBezTo>
                </a:path>
              </a:pathLst>
            </a:custGeom>
            <a:solidFill>
              <a:srgbClr val="FF3300"/>
            </a:solidFill>
            <a:ln w="12700">
              <a:solidFill>
                <a:schemeClr val="tx1"/>
              </a:solidFill>
              <a:round/>
              <a:headEnd/>
              <a:tailEnd/>
            </a:ln>
          </p:spPr>
          <p:txBody>
            <a:bodyPr wrap="none" anchor="ctr"/>
            <a:lstStyle/>
            <a:p>
              <a:endParaRPr lang="es-MX"/>
            </a:p>
          </p:txBody>
        </p:sp>
        <p:sp>
          <p:nvSpPr>
            <p:cNvPr id="45097" name="AutoShape 66"/>
            <p:cNvSpPr>
              <a:spLocks noChangeArrowheads="1"/>
            </p:cNvSpPr>
            <p:nvPr/>
          </p:nvSpPr>
          <p:spPr bwMode="auto">
            <a:xfrm>
              <a:off x="1824" y="2304"/>
              <a:ext cx="768" cy="240"/>
            </a:xfrm>
            <a:prstGeom prst="rightArrow">
              <a:avLst>
                <a:gd name="adj1" fmla="val 50000"/>
                <a:gd name="adj2" fmla="val 80000"/>
              </a:avLst>
            </a:prstGeom>
            <a:solidFill>
              <a:schemeClr val="accent2"/>
            </a:solidFill>
            <a:ln w="9525">
              <a:solidFill>
                <a:schemeClr val="tx1"/>
              </a:solidFill>
              <a:miter lim="800000"/>
              <a:headEnd/>
              <a:tailEnd/>
            </a:ln>
          </p:spPr>
          <p:txBody>
            <a:bodyPr wrap="none" anchor="ctr"/>
            <a:lstStyle/>
            <a:p>
              <a:pPr eaLnBrk="1" hangingPunct="1"/>
              <a:endParaRPr lang="es-MX" altLang="es-MX" sz="4400" b="1">
                <a:latin typeface="Arial Narrow" pitchFamily="34" charset="0"/>
              </a:endParaRPr>
            </a:p>
          </p:txBody>
        </p:sp>
        <p:sp>
          <p:nvSpPr>
            <p:cNvPr id="45098" name="Text Box 67"/>
            <p:cNvSpPr txBox="1">
              <a:spLocks noChangeArrowheads="1"/>
            </p:cNvSpPr>
            <p:nvPr/>
          </p:nvSpPr>
          <p:spPr bwMode="auto">
            <a:xfrm>
              <a:off x="1518" y="1823"/>
              <a:ext cx="1121" cy="446"/>
            </a:xfrm>
            <a:prstGeom prst="rect">
              <a:avLst/>
            </a:prstGeom>
            <a:noFill/>
            <a:ln w="9525">
              <a:noFill/>
              <a:miter lim="800000"/>
              <a:headEnd/>
              <a:tailEnd/>
            </a:ln>
          </p:spPr>
          <p:txBody>
            <a:bodyPr wrap="none">
              <a:spAutoFit/>
            </a:bodyPr>
            <a:lstStyle/>
            <a:p>
              <a:pPr algn="ctr"/>
              <a:r>
                <a:rPr lang="en-US" altLang="es-MX" sz="2000" b="1"/>
                <a:t>Copa ó a 6 m</a:t>
              </a:r>
            </a:p>
            <a:p>
              <a:pPr algn="ctr"/>
              <a:r>
                <a:rPr lang="en-US" altLang="es-MX" sz="2000" b="1"/>
                <a:t>1X</a:t>
              </a:r>
            </a:p>
          </p:txBody>
        </p:sp>
      </p:grpSp>
      <p:grpSp>
        <p:nvGrpSpPr>
          <p:cNvPr id="21" name="Group 68"/>
          <p:cNvGrpSpPr>
            <a:grpSpLocks/>
          </p:cNvGrpSpPr>
          <p:nvPr/>
        </p:nvGrpSpPr>
        <p:grpSpPr bwMode="auto">
          <a:xfrm>
            <a:off x="0" y="3331509"/>
            <a:ext cx="2752728" cy="1778290"/>
            <a:chOff x="0" y="2739"/>
            <a:chExt cx="1734" cy="909"/>
          </a:xfrm>
        </p:grpSpPr>
        <p:sp>
          <p:nvSpPr>
            <p:cNvPr id="45092" name="Freeform 69"/>
            <p:cNvSpPr>
              <a:spLocks/>
            </p:cNvSpPr>
            <p:nvPr/>
          </p:nvSpPr>
          <p:spPr bwMode="auto">
            <a:xfrm>
              <a:off x="672" y="3360"/>
              <a:ext cx="199" cy="159"/>
            </a:xfrm>
            <a:custGeom>
              <a:avLst/>
              <a:gdLst>
                <a:gd name="T0" fmla="*/ 0 w 199"/>
                <a:gd name="T1" fmla="*/ 159 h 159"/>
                <a:gd name="T2" fmla="*/ 24 w 199"/>
                <a:gd name="T3" fmla="*/ 150 h 159"/>
                <a:gd name="T4" fmla="*/ 41 w 199"/>
                <a:gd name="T5" fmla="*/ 101 h 159"/>
                <a:gd name="T6" fmla="*/ 74 w 199"/>
                <a:gd name="T7" fmla="*/ 60 h 159"/>
                <a:gd name="T8" fmla="*/ 82 w 199"/>
                <a:gd name="T9" fmla="*/ 85 h 159"/>
                <a:gd name="T10" fmla="*/ 123 w 199"/>
                <a:gd name="T11" fmla="*/ 19 h 159"/>
                <a:gd name="T12" fmla="*/ 139 w 199"/>
                <a:gd name="T13" fmla="*/ 2 h 159"/>
                <a:gd name="T14" fmla="*/ 148 w 199"/>
                <a:gd name="T15" fmla="*/ 68 h 159"/>
                <a:gd name="T16" fmla="*/ 164 w 199"/>
                <a:gd name="T17" fmla="*/ 43 h 159"/>
                <a:gd name="T18" fmla="*/ 181 w 199"/>
                <a:gd name="T19" fmla="*/ 101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9"/>
                <a:gd name="T31" fmla="*/ 0 h 159"/>
                <a:gd name="T32" fmla="*/ 199 w 199"/>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159">
                  <a:moveTo>
                    <a:pt x="0" y="159"/>
                  </a:moveTo>
                  <a:cubicBezTo>
                    <a:pt x="8" y="156"/>
                    <a:pt x="18" y="156"/>
                    <a:pt x="24" y="150"/>
                  </a:cubicBezTo>
                  <a:cubicBezTo>
                    <a:pt x="27" y="147"/>
                    <a:pt x="39" y="105"/>
                    <a:pt x="41" y="101"/>
                  </a:cubicBezTo>
                  <a:cubicBezTo>
                    <a:pt x="52" y="78"/>
                    <a:pt x="57" y="76"/>
                    <a:pt x="74" y="60"/>
                  </a:cubicBezTo>
                  <a:cubicBezTo>
                    <a:pt x="77" y="68"/>
                    <a:pt x="73" y="83"/>
                    <a:pt x="82" y="85"/>
                  </a:cubicBezTo>
                  <a:cubicBezTo>
                    <a:pt x="110" y="92"/>
                    <a:pt x="123" y="20"/>
                    <a:pt x="123" y="19"/>
                  </a:cubicBezTo>
                  <a:cubicBezTo>
                    <a:pt x="125" y="12"/>
                    <a:pt x="134" y="8"/>
                    <a:pt x="139" y="2"/>
                  </a:cubicBezTo>
                  <a:cubicBezTo>
                    <a:pt x="142" y="24"/>
                    <a:pt x="136" y="49"/>
                    <a:pt x="148" y="68"/>
                  </a:cubicBezTo>
                  <a:cubicBezTo>
                    <a:pt x="153" y="76"/>
                    <a:pt x="158" y="51"/>
                    <a:pt x="164" y="43"/>
                  </a:cubicBezTo>
                  <a:cubicBezTo>
                    <a:pt x="199" y="0"/>
                    <a:pt x="181" y="53"/>
                    <a:pt x="181" y="101"/>
                  </a:cubicBezTo>
                </a:path>
              </a:pathLst>
            </a:custGeom>
            <a:solidFill>
              <a:srgbClr val="FF3300"/>
            </a:solidFill>
            <a:ln w="12700">
              <a:solidFill>
                <a:schemeClr val="tx1"/>
              </a:solidFill>
              <a:round/>
              <a:headEnd/>
              <a:tailEnd/>
            </a:ln>
          </p:spPr>
          <p:txBody>
            <a:bodyPr wrap="none" anchor="ctr"/>
            <a:lstStyle/>
            <a:p>
              <a:endParaRPr lang="es-MX"/>
            </a:p>
          </p:txBody>
        </p:sp>
        <p:grpSp>
          <p:nvGrpSpPr>
            <p:cNvPr id="45093" name="Group 70"/>
            <p:cNvGrpSpPr>
              <a:grpSpLocks/>
            </p:cNvGrpSpPr>
            <p:nvPr/>
          </p:nvGrpSpPr>
          <p:grpSpPr bwMode="auto">
            <a:xfrm>
              <a:off x="0" y="2739"/>
              <a:ext cx="1734" cy="909"/>
              <a:chOff x="0" y="2739"/>
              <a:chExt cx="1734" cy="909"/>
            </a:xfrm>
          </p:grpSpPr>
          <p:sp>
            <p:nvSpPr>
              <p:cNvPr id="45094" name="AutoShape 71"/>
              <p:cNvSpPr>
                <a:spLocks noChangeArrowheads="1"/>
              </p:cNvSpPr>
              <p:nvPr/>
            </p:nvSpPr>
            <p:spPr bwMode="auto">
              <a:xfrm>
                <a:off x="432" y="3408"/>
                <a:ext cx="240" cy="240"/>
              </a:xfrm>
              <a:prstGeom prst="rightArrow">
                <a:avLst>
                  <a:gd name="adj1" fmla="val 50000"/>
                  <a:gd name="adj2" fmla="val 25000"/>
                </a:avLst>
              </a:prstGeom>
              <a:solidFill>
                <a:schemeClr val="accent2"/>
              </a:solidFill>
              <a:ln w="9525">
                <a:solidFill>
                  <a:schemeClr val="tx1"/>
                </a:solidFill>
                <a:miter lim="800000"/>
                <a:headEnd/>
                <a:tailEnd/>
              </a:ln>
            </p:spPr>
            <p:txBody>
              <a:bodyPr wrap="none" anchor="ctr"/>
              <a:lstStyle/>
              <a:p>
                <a:pPr eaLnBrk="1" hangingPunct="1"/>
                <a:endParaRPr lang="es-MX" altLang="es-MX" sz="4400" b="1">
                  <a:latin typeface="Arial Narrow" pitchFamily="34" charset="0"/>
                </a:endParaRPr>
              </a:p>
            </p:txBody>
          </p:sp>
          <p:sp>
            <p:nvSpPr>
              <p:cNvPr id="45095" name="Text Box 72"/>
              <p:cNvSpPr txBox="1">
                <a:spLocks noChangeArrowheads="1"/>
              </p:cNvSpPr>
              <p:nvPr/>
            </p:nvSpPr>
            <p:spPr bwMode="auto">
              <a:xfrm>
                <a:off x="0" y="2739"/>
                <a:ext cx="1734" cy="446"/>
              </a:xfrm>
              <a:prstGeom prst="rect">
                <a:avLst/>
              </a:prstGeom>
              <a:noFill/>
              <a:ln w="9525">
                <a:noFill/>
                <a:miter lim="800000"/>
                <a:headEnd/>
                <a:tailEnd/>
              </a:ln>
            </p:spPr>
            <p:txBody>
              <a:bodyPr wrap="none">
                <a:spAutoFit/>
              </a:bodyPr>
              <a:lstStyle/>
              <a:p>
                <a:r>
                  <a:rPr lang="en-US" altLang="es-MX" sz="2000" b="1" dirty="0" err="1"/>
                  <a:t>Desechos</a:t>
                </a:r>
                <a:r>
                  <a:rPr lang="en-US" altLang="es-MX" sz="2000" b="1" dirty="0"/>
                  <a:t> de bosque</a:t>
                </a:r>
              </a:p>
              <a:p>
                <a:r>
                  <a:rPr lang="en-US" altLang="es-MX" sz="2000" b="1" dirty="0"/>
                  <a:t>¼ X </a:t>
                </a:r>
              </a:p>
            </p:txBody>
          </p:sp>
        </p:grpSp>
      </p:grpSp>
      <p:grpSp>
        <p:nvGrpSpPr>
          <p:cNvPr id="45086" name="Group 73"/>
          <p:cNvGrpSpPr>
            <a:grpSpLocks/>
          </p:cNvGrpSpPr>
          <p:nvPr/>
        </p:nvGrpSpPr>
        <p:grpSpPr bwMode="auto">
          <a:xfrm>
            <a:off x="3962400" y="3519488"/>
            <a:ext cx="385763" cy="466725"/>
            <a:chOff x="2277" y="1430"/>
            <a:chExt cx="243" cy="294"/>
          </a:xfrm>
        </p:grpSpPr>
        <p:sp>
          <p:nvSpPr>
            <p:cNvPr id="45090" name="Freeform 74"/>
            <p:cNvSpPr>
              <a:spLocks/>
            </p:cNvSpPr>
            <p:nvPr/>
          </p:nvSpPr>
          <p:spPr bwMode="auto">
            <a:xfrm>
              <a:off x="2277" y="1430"/>
              <a:ext cx="243" cy="199"/>
            </a:xfrm>
            <a:custGeom>
              <a:avLst/>
              <a:gdLst>
                <a:gd name="T0" fmla="*/ 123 w 243"/>
                <a:gd name="T1" fmla="*/ 189 h 199"/>
                <a:gd name="T2" fmla="*/ 65 w 243"/>
                <a:gd name="T3" fmla="*/ 140 h 199"/>
                <a:gd name="T4" fmla="*/ 16 w 243"/>
                <a:gd name="T5" fmla="*/ 107 h 199"/>
                <a:gd name="T6" fmla="*/ 0 w 243"/>
                <a:gd name="T7" fmla="*/ 57 h 199"/>
                <a:gd name="T8" fmla="*/ 57 w 243"/>
                <a:gd name="T9" fmla="*/ 8 h 199"/>
                <a:gd name="T10" fmla="*/ 139 w 243"/>
                <a:gd name="T11" fmla="*/ 0 h 199"/>
                <a:gd name="T12" fmla="*/ 213 w 243"/>
                <a:gd name="T13" fmla="*/ 8 h 199"/>
                <a:gd name="T14" fmla="*/ 205 w 243"/>
                <a:gd name="T15" fmla="*/ 74 h 199"/>
                <a:gd name="T16" fmla="*/ 172 w 243"/>
                <a:gd name="T17" fmla="*/ 123 h 199"/>
                <a:gd name="T18" fmla="*/ 131 w 243"/>
                <a:gd name="T19" fmla="*/ 173 h 199"/>
                <a:gd name="T20" fmla="*/ 123 w 243"/>
                <a:gd name="T21" fmla="*/ 197 h 199"/>
                <a:gd name="T22" fmla="*/ 123 w 243"/>
                <a:gd name="T23" fmla="*/ 189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3"/>
                <a:gd name="T37" fmla="*/ 0 h 199"/>
                <a:gd name="T38" fmla="*/ 243 w 243"/>
                <a:gd name="T39" fmla="*/ 199 h 1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3" h="199">
                  <a:moveTo>
                    <a:pt x="123" y="189"/>
                  </a:moveTo>
                  <a:cubicBezTo>
                    <a:pt x="77" y="174"/>
                    <a:pt x="108" y="167"/>
                    <a:pt x="65" y="140"/>
                  </a:cubicBezTo>
                  <a:cubicBezTo>
                    <a:pt x="41" y="64"/>
                    <a:pt x="85" y="177"/>
                    <a:pt x="16" y="107"/>
                  </a:cubicBezTo>
                  <a:cubicBezTo>
                    <a:pt x="4" y="95"/>
                    <a:pt x="0" y="57"/>
                    <a:pt x="0" y="57"/>
                  </a:cubicBezTo>
                  <a:cubicBezTo>
                    <a:pt x="14" y="48"/>
                    <a:pt x="47" y="11"/>
                    <a:pt x="57" y="8"/>
                  </a:cubicBezTo>
                  <a:cubicBezTo>
                    <a:pt x="84" y="1"/>
                    <a:pt x="112" y="3"/>
                    <a:pt x="139" y="0"/>
                  </a:cubicBezTo>
                  <a:cubicBezTo>
                    <a:pt x="197" y="19"/>
                    <a:pt x="172" y="22"/>
                    <a:pt x="213" y="8"/>
                  </a:cubicBezTo>
                  <a:cubicBezTo>
                    <a:pt x="243" y="38"/>
                    <a:pt x="217" y="36"/>
                    <a:pt x="205" y="74"/>
                  </a:cubicBezTo>
                  <a:cubicBezTo>
                    <a:pt x="219" y="119"/>
                    <a:pt x="203" y="94"/>
                    <a:pt x="172" y="123"/>
                  </a:cubicBezTo>
                  <a:cubicBezTo>
                    <a:pt x="154" y="179"/>
                    <a:pt x="180" y="114"/>
                    <a:pt x="131" y="173"/>
                  </a:cubicBezTo>
                  <a:cubicBezTo>
                    <a:pt x="126" y="179"/>
                    <a:pt x="127" y="189"/>
                    <a:pt x="123" y="197"/>
                  </a:cubicBezTo>
                  <a:cubicBezTo>
                    <a:pt x="122" y="199"/>
                    <a:pt x="123" y="192"/>
                    <a:pt x="123" y="189"/>
                  </a:cubicBezTo>
                  <a:close/>
                </a:path>
              </a:pathLst>
            </a:custGeom>
            <a:solidFill>
              <a:srgbClr val="66FF33"/>
            </a:solidFill>
            <a:ln w="9525">
              <a:solidFill>
                <a:schemeClr val="tx1"/>
              </a:solidFill>
              <a:round/>
              <a:headEnd/>
              <a:tailEnd/>
            </a:ln>
          </p:spPr>
          <p:txBody>
            <a:bodyPr wrap="none" anchor="ctr"/>
            <a:lstStyle/>
            <a:p>
              <a:endParaRPr lang="es-MX"/>
            </a:p>
          </p:txBody>
        </p:sp>
        <p:sp>
          <p:nvSpPr>
            <p:cNvPr id="45091" name="Freeform 75"/>
            <p:cNvSpPr>
              <a:spLocks/>
            </p:cNvSpPr>
            <p:nvPr/>
          </p:nvSpPr>
          <p:spPr bwMode="auto">
            <a:xfrm>
              <a:off x="2358" y="1583"/>
              <a:ext cx="67" cy="141"/>
            </a:xfrm>
            <a:custGeom>
              <a:avLst/>
              <a:gdLst>
                <a:gd name="T0" fmla="*/ 67 w 67"/>
                <a:gd name="T1" fmla="*/ 11 h 141"/>
                <a:gd name="T2" fmla="*/ 58 w 67"/>
                <a:gd name="T3" fmla="*/ 110 h 141"/>
                <a:gd name="T4" fmla="*/ 50 w 67"/>
                <a:gd name="T5" fmla="*/ 135 h 141"/>
                <a:gd name="T6" fmla="*/ 17 w 67"/>
                <a:gd name="T7" fmla="*/ 36 h 141"/>
                <a:gd name="T8" fmla="*/ 1 w 67"/>
                <a:gd name="T9" fmla="*/ 3 h 141"/>
                <a:gd name="T10" fmla="*/ 0 60000 65536"/>
                <a:gd name="T11" fmla="*/ 0 60000 65536"/>
                <a:gd name="T12" fmla="*/ 0 60000 65536"/>
                <a:gd name="T13" fmla="*/ 0 60000 65536"/>
                <a:gd name="T14" fmla="*/ 0 60000 65536"/>
                <a:gd name="T15" fmla="*/ 0 w 67"/>
                <a:gd name="T16" fmla="*/ 0 h 141"/>
                <a:gd name="T17" fmla="*/ 67 w 67"/>
                <a:gd name="T18" fmla="*/ 141 h 141"/>
              </a:gdLst>
              <a:ahLst/>
              <a:cxnLst>
                <a:cxn ang="T10">
                  <a:pos x="T0" y="T1"/>
                </a:cxn>
                <a:cxn ang="T11">
                  <a:pos x="T2" y="T3"/>
                </a:cxn>
                <a:cxn ang="T12">
                  <a:pos x="T4" y="T5"/>
                </a:cxn>
                <a:cxn ang="T13">
                  <a:pos x="T6" y="T7"/>
                </a:cxn>
                <a:cxn ang="T14">
                  <a:pos x="T8" y="T9"/>
                </a:cxn>
              </a:cxnLst>
              <a:rect l="T15" t="T16" r="T17" b="T18"/>
              <a:pathLst>
                <a:path w="67" h="141">
                  <a:moveTo>
                    <a:pt x="67" y="11"/>
                  </a:moveTo>
                  <a:cubicBezTo>
                    <a:pt x="64" y="44"/>
                    <a:pt x="63" y="77"/>
                    <a:pt x="58" y="110"/>
                  </a:cubicBezTo>
                  <a:cubicBezTo>
                    <a:pt x="57" y="119"/>
                    <a:pt x="56" y="141"/>
                    <a:pt x="50" y="135"/>
                  </a:cubicBezTo>
                  <a:cubicBezTo>
                    <a:pt x="36" y="120"/>
                    <a:pt x="27" y="57"/>
                    <a:pt x="17" y="36"/>
                  </a:cubicBezTo>
                  <a:cubicBezTo>
                    <a:pt x="0" y="0"/>
                    <a:pt x="1" y="23"/>
                    <a:pt x="1" y="3"/>
                  </a:cubicBezTo>
                </a:path>
              </a:pathLst>
            </a:custGeom>
            <a:noFill/>
            <a:ln w="28575">
              <a:solidFill>
                <a:srgbClr val="663300"/>
              </a:solidFill>
              <a:round/>
              <a:headEnd/>
              <a:tailEnd/>
            </a:ln>
          </p:spPr>
          <p:txBody>
            <a:bodyPr wrap="none" anchor="ctr"/>
            <a:lstStyle/>
            <a:p>
              <a:endParaRPr lang="es-MX"/>
            </a:p>
          </p:txBody>
        </p:sp>
      </p:grpSp>
      <p:sp>
        <p:nvSpPr>
          <p:cNvPr id="45087" name="Text Box 76"/>
          <p:cNvSpPr txBox="1">
            <a:spLocks noChangeArrowheads="1"/>
          </p:cNvSpPr>
          <p:nvPr/>
        </p:nvSpPr>
        <p:spPr bwMode="auto">
          <a:xfrm>
            <a:off x="0" y="5711359"/>
            <a:ext cx="2667000" cy="646112"/>
          </a:xfrm>
          <a:prstGeom prst="rect">
            <a:avLst/>
          </a:prstGeom>
          <a:noFill/>
          <a:ln w="9525">
            <a:noFill/>
            <a:miter lim="800000"/>
            <a:headEnd/>
            <a:tailEnd/>
          </a:ln>
        </p:spPr>
        <p:txBody>
          <a:bodyPr>
            <a:spAutoFit/>
          </a:bodyPr>
          <a:lstStyle/>
          <a:p>
            <a:pPr algn="ctr" eaLnBrk="1" hangingPunct="1">
              <a:spcBef>
                <a:spcPct val="50000"/>
              </a:spcBef>
            </a:pPr>
            <a:r>
              <a:rPr lang="en-US" altLang="es-MX" sz="1800" b="1" dirty="0"/>
              <a:t>¼ de la </a:t>
            </a:r>
            <a:r>
              <a:rPr lang="en-US" altLang="es-MX" sz="1800" b="1" dirty="0" err="1"/>
              <a:t>velocidad</a:t>
            </a:r>
            <a:r>
              <a:rPr lang="en-US" altLang="es-MX" sz="1800" b="1" dirty="0"/>
              <a:t> de </a:t>
            </a:r>
            <a:r>
              <a:rPr lang="en-US" altLang="es-MX" sz="1800" b="1" dirty="0" err="1"/>
              <a:t>viento</a:t>
            </a:r>
            <a:r>
              <a:rPr lang="en-US" altLang="es-MX" sz="1800" b="1" dirty="0"/>
              <a:t> a 6 m</a:t>
            </a:r>
          </a:p>
        </p:txBody>
      </p:sp>
      <p:sp>
        <p:nvSpPr>
          <p:cNvPr id="45088" name="Text Box 77"/>
          <p:cNvSpPr txBox="1">
            <a:spLocks noChangeArrowheads="1"/>
          </p:cNvSpPr>
          <p:nvPr/>
        </p:nvSpPr>
        <p:spPr bwMode="auto">
          <a:xfrm>
            <a:off x="2895600" y="4814888"/>
            <a:ext cx="2667000" cy="646331"/>
          </a:xfrm>
          <a:prstGeom prst="rect">
            <a:avLst/>
          </a:prstGeom>
          <a:noFill/>
          <a:ln w="9525">
            <a:noFill/>
            <a:miter lim="800000"/>
            <a:headEnd/>
            <a:tailEnd/>
          </a:ln>
        </p:spPr>
        <p:txBody>
          <a:bodyPr>
            <a:spAutoFit/>
          </a:bodyPr>
          <a:lstStyle/>
          <a:p>
            <a:pPr algn="ctr" eaLnBrk="1" hangingPunct="1">
              <a:spcBef>
                <a:spcPct val="50000"/>
              </a:spcBef>
            </a:pPr>
            <a:r>
              <a:rPr lang="en-US" altLang="es-MX" sz="1800" b="1" dirty="0"/>
              <a:t>El </a:t>
            </a:r>
            <a:r>
              <a:rPr lang="en-US" altLang="es-MX" sz="1800" b="1" dirty="0" err="1"/>
              <a:t>viento</a:t>
            </a:r>
            <a:r>
              <a:rPr lang="en-US" altLang="es-MX" sz="1800" b="1" dirty="0"/>
              <a:t> a 6 m es el </a:t>
            </a:r>
            <a:r>
              <a:rPr lang="en-US" altLang="es-MX" sz="1800" b="1" dirty="0" err="1"/>
              <a:t>viento</a:t>
            </a:r>
            <a:r>
              <a:rPr lang="en-US" altLang="es-MX" sz="1800" b="1" dirty="0"/>
              <a:t> a media llama</a:t>
            </a:r>
          </a:p>
        </p:txBody>
      </p:sp>
      <p:sp>
        <p:nvSpPr>
          <p:cNvPr id="45089" name="Text Box 78"/>
          <p:cNvSpPr txBox="1">
            <a:spLocks noChangeArrowheads="1"/>
          </p:cNvSpPr>
          <p:nvPr/>
        </p:nvSpPr>
        <p:spPr bwMode="auto">
          <a:xfrm>
            <a:off x="6096000" y="3976688"/>
            <a:ext cx="2667000" cy="366712"/>
          </a:xfrm>
          <a:prstGeom prst="rect">
            <a:avLst/>
          </a:prstGeom>
          <a:noFill/>
          <a:ln w="9525">
            <a:noFill/>
            <a:miter lim="800000"/>
            <a:headEnd/>
            <a:tailEnd/>
          </a:ln>
        </p:spPr>
        <p:txBody>
          <a:bodyPr>
            <a:spAutoFit/>
          </a:bodyPr>
          <a:lstStyle/>
          <a:p>
            <a:pPr algn="ctr" eaLnBrk="1" hangingPunct="1">
              <a:spcBef>
                <a:spcPct val="50000"/>
              </a:spcBef>
            </a:pPr>
            <a:r>
              <a:rPr lang="en-US" altLang="es-MX" sz="1800" b="1"/>
              <a:t>¾ de el viento a 6 m</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17"/>
          <p:cNvSpPr>
            <a:spLocks noChangeArrowheads="1"/>
          </p:cNvSpPr>
          <p:nvPr/>
        </p:nvSpPr>
        <p:spPr bwMode="auto">
          <a:xfrm>
            <a:off x="838200" y="1447800"/>
            <a:ext cx="7467600" cy="3429000"/>
          </a:xfrm>
          <a:prstGeom prst="rect">
            <a:avLst/>
          </a:prstGeom>
          <a:noFill/>
          <a:ln w="9525">
            <a:noFill/>
            <a:miter lim="800000"/>
            <a:headEnd/>
            <a:tailEnd/>
          </a:ln>
          <a:effectLst/>
        </p:spPr>
        <p:txBody>
          <a:bodyPr wrap="none" anchor="ctr"/>
          <a:lstStyle/>
          <a:p>
            <a:endParaRPr lang="es-MX" altLang="es-MX"/>
          </a:p>
        </p:txBody>
      </p:sp>
      <p:sp>
        <p:nvSpPr>
          <p:cNvPr id="47107" name="Text Box 3"/>
          <p:cNvSpPr txBox="1">
            <a:spLocks noChangeArrowheads="1"/>
          </p:cNvSpPr>
          <p:nvPr/>
        </p:nvSpPr>
        <p:spPr bwMode="auto">
          <a:xfrm flipH="1">
            <a:off x="6448425" y="1200150"/>
            <a:ext cx="184150" cy="488950"/>
          </a:xfrm>
          <a:prstGeom prst="rect">
            <a:avLst/>
          </a:prstGeom>
          <a:noFill/>
          <a:ln w="9525">
            <a:noFill/>
            <a:miter lim="800000"/>
            <a:headEnd/>
            <a:tailEnd/>
          </a:ln>
        </p:spPr>
        <p:txBody>
          <a:bodyPr wrap="none">
            <a:spAutoFit/>
          </a:bodyPr>
          <a:lstStyle/>
          <a:p>
            <a:endParaRPr lang="es-MX" altLang="es-MX" sz="2600">
              <a:solidFill>
                <a:srgbClr val="000000"/>
              </a:solidFill>
            </a:endParaRPr>
          </a:p>
        </p:txBody>
      </p:sp>
      <p:sp>
        <p:nvSpPr>
          <p:cNvPr id="47108" name="Rectangle 4"/>
          <p:cNvSpPr>
            <a:spLocks noChangeArrowheads="1"/>
          </p:cNvSpPr>
          <p:nvPr/>
        </p:nvSpPr>
        <p:spPr bwMode="auto">
          <a:xfrm>
            <a:off x="3429000" y="1511300"/>
            <a:ext cx="2209800" cy="261938"/>
          </a:xfrm>
          <a:prstGeom prst="rect">
            <a:avLst/>
          </a:prstGeom>
          <a:noFill/>
          <a:ln w="9525">
            <a:noFill/>
            <a:miter lim="800000"/>
            <a:headEnd/>
            <a:tailEnd/>
          </a:ln>
        </p:spPr>
        <p:txBody>
          <a:bodyPr anchor="ctr">
            <a:spAutoFit/>
          </a:bodyPr>
          <a:lstStyle/>
          <a:p>
            <a:pPr eaLnBrk="1" hangingPunct="1"/>
            <a:r>
              <a:rPr lang="en-US" altLang="es-MX" sz="1100">
                <a:ea typeface="Times New Roman" pitchFamily="18" charset="0"/>
                <a:cs typeface="Arial" charset="0"/>
              </a:rPr>
              <a:t> </a:t>
            </a:r>
            <a:endParaRPr lang="en-US" altLang="es-MX" sz="1800">
              <a:ea typeface="Times New Roman" pitchFamily="18" charset="0"/>
              <a:cs typeface="Arial" charset="0"/>
            </a:endParaRPr>
          </a:p>
        </p:txBody>
      </p:sp>
      <p:sp>
        <p:nvSpPr>
          <p:cNvPr id="314580" name="Text Box 212"/>
          <p:cNvSpPr txBox="1">
            <a:spLocks noChangeArrowheads="1"/>
          </p:cNvSpPr>
          <p:nvPr/>
        </p:nvSpPr>
        <p:spPr bwMode="auto">
          <a:xfrm>
            <a:off x="338138" y="4529138"/>
            <a:ext cx="8686800" cy="1938992"/>
          </a:xfrm>
          <a:prstGeom prst="rect">
            <a:avLst/>
          </a:prstGeom>
          <a:noFill/>
          <a:ln w="9525">
            <a:noFill/>
            <a:miter lim="800000"/>
            <a:headEnd/>
            <a:tailEnd/>
          </a:ln>
        </p:spPr>
        <p:txBody>
          <a:bodyPr>
            <a:spAutoFit/>
          </a:bodyPr>
          <a:lstStyle/>
          <a:p>
            <a:pPr eaLnBrk="1" hangingPunct="1"/>
            <a:r>
              <a:rPr lang="es-MX" altLang="es-MX" sz="2000" b="1" dirty="0"/>
              <a:t>Ejemplo: Ajuste de una observación a nivel del ojo, de 25.6 kph sobre terreno abierto para ajustar al tipo de combustible de desechos de bosque bajo un rodal de árboles. Seleccione la opción "3/4 → 1/4", basada en el diagrama de ajuste de velocidad del viento y viento a 25.6 kph. El viento en el combustible de desecho de bosque será de alrededor de 8 kph.</a:t>
            </a:r>
            <a:endParaRPr lang="en-US" altLang="es-MX" sz="2000" b="1" dirty="0"/>
          </a:p>
        </p:txBody>
      </p:sp>
      <p:sp>
        <p:nvSpPr>
          <p:cNvPr id="314585" name="Rectangle 217"/>
          <p:cNvSpPr>
            <a:spLocks noGrp="1" noChangeArrowheads="1"/>
          </p:cNvSpPr>
          <p:nvPr>
            <p:ph type="title" idx="4294967295"/>
          </p:nvPr>
        </p:nvSpPr>
        <p:spPr>
          <a:xfrm>
            <a:off x="0" y="304800"/>
            <a:ext cx="9144000" cy="1143000"/>
          </a:xfrm>
        </p:spPr>
        <p:txBody>
          <a:bodyPr/>
          <a:lstStyle/>
          <a:p>
            <a:pPr>
              <a:defRPr/>
            </a:pPr>
            <a:r>
              <a:rPr lang="es-MX" altLang="es-MX" dirty="0">
                <a:ea typeface="ＭＳ Ｐゴシック" panose="020B0600070205080204" pitchFamily="34" charset="-128"/>
              </a:rPr>
              <a:t>Tabla de ajuste de viento</a:t>
            </a:r>
            <a:br>
              <a:rPr lang="es-MX" altLang="es-MX" sz="4400" b="0" dirty="0"/>
            </a:br>
            <a:r>
              <a:rPr lang="es-MX" altLang="es-MX" sz="2400" b="0" dirty="0">
                <a:solidFill>
                  <a:schemeClr val="tx1"/>
                </a:solidFill>
              </a:rPr>
              <a:t>Ajuste de velocidad del viento a media llama</a:t>
            </a:r>
            <a:endParaRPr lang="es-MX" altLang="es-MX" sz="2000" b="0" dirty="0">
              <a:solidFill>
                <a:srgbClr val="FFFF00"/>
              </a:solidFill>
              <a:effectLst>
                <a:outerShdw blurRad="38100" dist="38100" dir="2700000" algn="tl">
                  <a:srgbClr val="C0C0C0"/>
                </a:outerShdw>
              </a:effectLst>
            </a:endParaRPr>
          </a:p>
        </p:txBody>
      </p:sp>
      <p:pic>
        <p:nvPicPr>
          <p:cNvPr id="47111" name="Imagen 10"/>
          <p:cNvPicPr>
            <a:picLocks noChangeAspect="1"/>
          </p:cNvPicPr>
          <p:nvPr/>
        </p:nvPicPr>
        <p:blipFill>
          <a:blip r:embed="rId3" cstate="print"/>
          <a:srcRect/>
          <a:stretch>
            <a:fillRect/>
          </a:stretch>
        </p:blipFill>
        <p:spPr bwMode="auto">
          <a:xfrm>
            <a:off x="536575" y="1641475"/>
            <a:ext cx="7994650" cy="2609850"/>
          </a:xfrm>
          <a:prstGeom prst="rect">
            <a:avLst/>
          </a:prstGeom>
          <a:noFill/>
          <a:ln w="9525">
            <a:noFill/>
            <a:miter lim="800000"/>
            <a:headEnd/>
            <a:tailEnd/>
          </a:ln>
        </p:spPr>
      </p:pic>
      <p:sp>
        <p:nvSpPr>
          <p:cNvPr id="13" name="Oval 214"/>
          <p:cNvSpPr>
            <a:spLocks noChangeArrowheads="1"/>
          </p:cNvSpPr>
          <p:nvPr/>
        </p:nvSpPr>
        <p:spPr bwMode="auto">
          <a:xfrm>
            <a:off x="4681538" y="2914650"/>
            <a:ext cx="381000" cy="304800"/>
          </a:xfrm>
          <a:prstGeom prst="ellipse">
            <a:avLst/>
          </a:prstGeom>
          <a:noFill/>
          <a:ln w="28575" algn="ctr">
            <a:solidFill>
              <a:srgbClr val="0066FF"/>
            </a:solidFill>
            <a:round/>
            <a:headEnd/>
            <a:tailEnd/>
          </a:ln>
          <a:effectLst/>
        </p:spPr>
        <p:txBody>
          <a:bodyPr wrap="none" anchor="ctr"/>
          <a:lstStyle/>
          <a:p>
            <a:pPr eaLnBrk="1" hangingPunct="1"/>
            <a:endParaRPr lang="es-MX" altLang="es-MX" sz="4400" b="1">
              <a:latin typeface="Arial Narrow" pitchFamily="34" charset="0"/>
            </a:endParaRPr>
          </a:p>
        </p:txBody>
      </p:sp>
      <p:sp>
        <p:nvSpPr>
          <p:cNvPr id="14" name="Oval 215"/>
          <p:cNvSpPr>
            <a:spLocks noChangeArrowheads="1"/>
          </p:cNvSpPr>
          <p:nvPr/>
        </p:nvSpPr>
        <p:spPr bwMode="auto">
          <a:xfrm>
            <a:off x="830263" y="2949575"/>
            <a:ext cx="838200" cy="228600"/>
          </a:xfrm>
          <a:prstGeom prst="ellipse">
            <a:avLst/>
          </a:prstGeom>
          <a:noFill/>
          <a:ln w="28575">
            <a:solidFill>
              <a:srgbClr val="0066FF"/>
            </a:solidFill>
            <a:round/>
            <a:headEnd/>
            <a:tailEnd/>
          </a:ln>
        </p:spPr>
        <p:txBody>
          <a:bodyPr wrap="none" anchor="ctr"/>
          <a:lstStyle/>
          <a:p>
            <a:pPr eaLnBrk="1" hangingPunct="1"/>
            <a:endParaRPr lang="es-MX" altLang="es-MX" sz="4400" b="1">
              <a:latin typeface="Arial Narrow" pitchFamily="34" charset="0"/>
            </a:endParaRPr>
          </a:p>
        </p:txBody>
      </p:sp>
      <p:sp>
        <p:nvSpPr>
          <p:cNvPr id="15" name="Oval 213"/>
          <p:cNvSpPr>
            <a:spLocks noChangeArrowheads="1"/>
          </p:cNvSpPr>
          <p:nvPr/>
        </p:nvSpPr>
        <p:spPr bwMode="auto">
          <a:xfrm>
            <a:off x="4652963" y="1828800"/>
            <a:ext cx="381000" cy="304800"/>
          </a:xfrm>
          <a:prstGeom prst="ellipse">
            <a:avLst/>
          </a:prstGeom>
          <a:noFill/>
          <a:ln w="28575">
            <a:solidFill>
              <a:srgbClr val="0066FF"/>
            </a:solidFill>
            <a:round/>
            <a:headEnd/>
            <a:tailEnd/>
          </a:ln>
        </p:spPr>
        <p:txBody>
          <a:bodyPr wrap="none" anchor="ctr"/>
          <a:lstStyle/>
          <a:p>
            <a:pPr eaLnBrk="1" hangingPunct="1"/>
            <a:endParaRPr lang="es-MX" altLang="es-MX" sz="4400" b="1">
              <a:latin typeface="Arial Narrow"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5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580" grpId="0"/>
      <p:bldP spid="13"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61963" y="685800"/>
            <a:ext cx="8156575" cy="1106488"/>
          </a:xfrm>
        </p:spPr>
        <p:txBody>
          <a:bodyPr/>
          <a:lstStyle/>
          <a:p>
            <a:pPr eaLnBrk="1" hangingPunct="1"/>
            <a:r>
              <a:rPr lang="es-MX" altLang="es-MX" sz="3200" dirty="0"/>
              <a:t>Las variaciones del viento a menudo producen cambios muy grandes en el comportamiento del fuego</a:t>
            </a:r>
          </a:p>
        </p:txBody>
      </p:sp>
      <p:sp>
        <p:nvSpPr>
          <p:cNvPr id="49155" name="Rectangle 3"/>
          <p:cNvSpPr>
            <a:spLocks noGrp="1" noChangeArrowheads="1"/>
          </p:cNvSpPr>
          <p:nvPr>
            <p:ph type="body" idx="1"/>
          </p:nvPr>
        </p:nvSpPr>
        <p:spPr>
          <a:xfrm>
            <a:off x="152400" y="2133600"/>
            <a:ext cx="8839200" cy="4038600"/>
          </a:xfrm>
        </p:spPr>
        <p:txBody>
          <a:bodyPr/>
          <a:lstStyle/>
          <a:p>
            <a:pPr algn="just" eaLnBrk="1" hangingPunct="1">
              <a:lnSpc>
                <a:spcPct val="90000"/>
              </a:lnSpc>
              <a:spcAft>
                <a:spcPct val="25000"/>
              </a:spcAft>
            </a:pPr>
            <a:r>
              <a:rPr lang="es-MX" altLang="es-MX" dirty="0"/>
              <a:t>Muchos cambios de viento son el resultado de "cambios la meteorología", y se pueden anticipar, por su conocimiento de los procesos meteorológicos del fuego o de los pronósticos meteorológicos.</a:t>
            </a:r>
          </a:p>
          <a:p>
            <a:pPr algn="just" eaLnBrk="1" hangingPunct="1">
              <a:lnSpc>
                <a:spcPct val="90000"/>
              </a:lnSpc>
              <a:spcAft>
                <a:spcPct val="25000"/>
              </a:spcAft>
            </a:pPr>
            <a:r>
              <a:rPr lang="es-MX" altLang="es-MX" dirty="0"/>
              <a:t>El viento también varía de un lugar a otro en terreno </a:t>
            </a:r>
            <a:r>
              <a:rPr lang="es-MX" altLang="es-MX" dirty="0" err="1"/>
              <a:t>dificil</a:t>
            </a:r>
            <a:r>
              <a:rPr lang="es-MX" altLang="es-MX" dirty="0"/>
              <a:t>, incluso si el "tiempo atmosférico" general no está cambiando.</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381000"/>
            <a:ext cx="8534400" cy="1295400"/>
          </a:xfrm>
        </p:spPr>
        <p:txBody>
          <a:bodyPr/>
          <a:lstStyle/>
          <a:p>
            <a:pPr eaLnBrk="1" hangingPunct="1"/>
            <a:r>
              <a:rPr lang="es-MX" altLang="es-MX" sz="3600" dirty="0"/>
              <a:t>El viento varía de forma significativa a medida que fluye por el terreno</a:t>
            </a:r>
          </a:p>
        </p:txBody>
      </p:sp>
      <p:sp>
        <p:nvSpPr>
          <p:cNvPr id="51203" name="Rectangle 47"/>
          <p:cNvSpPr>
            <a:spLocks noChangeArrowheads="1"/>
          </p:cNvSpPr>
          <p:nvPr/>
        </p:nvSpPr>
        <p:spPr bwMode="auto">
          <a:xfrm>
            <a:off x="0" y="5238750"/>
            <a:ext cx="9144000" cy="1295400"/>
          </a:xfrm>
          <a:prstGeom prst="rect">
            <a:avLst/>
          </a:prstGeom>
          <a:noFill/>
          <a:ln w="9525">
            <a:noFill/>
            <a:miter lim="800000"/>
            <a:headEnd/>
            <a:tailEnd/>
          </a:ln>
        </p:spPr>
        <p:txBody>
          <a:bodyPr anchor="ctr"/>
          <a:lstStyle/>
          <a:p>
            <a:pPr algn="ctr" eaLnBrk="1" hangingPunct="1"/>
            <a:r>
              <a:rPr lang="es-MX" altLang="es-MX" sz="3600" dirty="0"/>
              <a:t>Es una influencia importante en el comportamiento del fuego</a:t>
            </a:r>
            <a:endParaRPr lang="en-US" altLang="es-MX" sz="3600" dirty="0"/>
          </a:p>
        </p:txBody>
      </p:sp>
    </p:spTree>
    <p:controls>
      <mc:AlternateContent xmlns:mc="http://schemas.openxmlformats.org/markup-compatibility/2006">
        <mc:Choice xmlns:v="urn:schemas-microsoft-com:vml" Requires="v">
          <p:control spid="3075" name="ShockwaveFlash1" r:id="rId2" imgW="1828800" imgH="1828800"/>
        </mc:Choice>
        <mc:Fallback>
          <p:control name="ShockwaveFlash1" r:id="rId2" imgW="1828800" imgH="1828800">
            <p:pic>
              <p:nvPicPr>
                <p:cNvPr id="5" name="ShockwaveFlash1">
                  <a:extLst>
                    <a:ext uri="{FF2B5EF4-FFF2-40B4-BE49-F238E27FC236}">
                      <a16:creationId xmlns:a16="http://schemas.microsoft.com/office/drawing/2014/main" id="{1383D403-33CE-478F-873E-A8DFD594E576}"/>
                    </a:ext>
                  </a:extLst>
                </p:cNvPr>
                <p:cNvPicPr preferRelativeResize="0">
                  <a:picLocks noChangeArrowheads="1" noChangeShapeType="1"/>
                </p:cNvPicPr>
                <p:nvPr/>
              </p:nvPicPr>
              <p:blipFill>
                <a:blip r:embed="rId5"/>
                <a:srcRect/>
                <a:stretch>
                  <a:fillRect/>
                </a:stretch>
              </p:blipFill>
              <p:spPr bwMode="auto">
                <a:xfrm>
                  <a:off x="565150" y="2108200"/>
                  <a:ext cx="8013700" cy="3098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2"/>
          <p:cNvSpPr>
            <a:spLocks noChangeArrowheads="1"/>
          </p:cNvSpPr>
          <p:nvPr/>
        </p:nvSpPr>
        <p:spPr bwMode="auto">
          <a:xfrm>
            <a:off x="0" y="403225"/>
            <a:ext cx="9144000" cy="3406769"/>
          </a:xfrm>
          <a:prstGeom prst="rect">
            <a:avLst/>
          </a:prstGeom>
          <a:solidFill>
            <a:schemeClr val="bg1"/>
          </a:solidFill>
          <a:ln w="9525">
            <a:noFill/>
            <a:miter lim="800000"/>
            <a:headEnd/>
            <a:tailEnd/>
          </a:ln>
          <a:effectLst/>
        </p:spPr>
        <p:txBody>
          <a:bodyPr wrap="none" anchor="ctr"/>
          <a:lstStyle/>
          <a:p>
            <a:endParaRPr lang="es-MX" altLang="es-MX"/>
          </a:p>
        </p:txBody>
      </p:sp>
      <p:sp>
        <p:nvSpPr>
          <p:cNvPr id="53251" name="Rectangle 2"/>
          <p:cNvSpPr>
            <a:spLocks noChangeArrowheads="1"/>
          </p:cNvSpPr>
          <p:nvPr/>
        </p:nvSpPr>
        <p:spPr bwMode="auto">
          <a:xfrm>
            <a:off x="152400" y="762000"/>
            <a:ext cx="8915400" cy="3048000"/>
          </a:xfrm>
          <a:prstGeom prst="rect">
            <a:avLst/>
          </a:prstGeom>
          <a:noFill/>
          <a:ln w="9525">
            <a:solidFill>
              <a:schemeClr val="tx1"/>
            </a:solidFill>
            <a:miter lim="800000"/>
            <a:headEnd/>
            <a:tailEnd/>
          </a:ln>
        </p:spPr>
        <p:txBody>
          <a:bodyPr wrap="none" anchor="ctr"/>
          <a:lstStyle/>
          <a:p>
            <a:endParaRPr lang="es-MX" altLang="es-MX"/>
          </a:p>
        </p:txBody>
      </p:sp>
      <p:grpSp>
        <p:nvGrpSpPr>
          <p:cNvPr id="53252" name="Group 3"/>
          <p:cNvGrpSpPr>
            <a:grpSpLocks/>
          </p:cNvGrpSpPr>
          <p:nvPr/>
        </p:nvGrpSpPr>
        <p:grpSpPr bwMode="auto">
          <a:xfrm>
            <a:off x="304800" y="2057400"/>
            <a:ext cx="5791200" cy="1549400"/>
            <a:chOff x="192" y="1392"/>
            <a:chExt cx="3840" cy="976"/>
          </a:xfrm>
        </p:grpSpPr>
        <p:sp>
          <p:nvSpPr>
            <p:cNvPr id="53296" name="Freeform 4"/>
            <p:cNvSpPr>
              <a:spLocks/>
            </p:cNvSpPr>
            <p:nvPr/>
          </p:nvSpPr>
          <p:spPr bwMode="auto">
            <a:xfrm>
              <a:off x="192" y="1392"/>
              <a:ext cx="2064" cy="968"/>
            </a:xfrm>
            <a:custGeom>
              <a:avLst/>
              <a:gdLst>
                <a:gd name="T0" fmla="*/ 0 w 2256"/>
                <a:gd name="T1" fmla="*/ 968 h 968"/>
                <a:gd name="T2" fmla="*/ 81 w 2256"/>
                <a:gd name="T3" fmla="*/ 920 h 968"/>
                <a:gd name="T4" fmla="*/ 162 w 2256"/>
                <a:gd name="T5" fmla="*/ 776 h 968"/>
                <a:gd name="T6" fmla="*/ 242 w 2256"/>
                <a:gd name="T7" fmla="*/ 536 h 968"/>
                <a:gd name="T8" fmla="*/ 290 w 2256"/>
                <a:gd name="T9" fmla="*/ 392 h 968"/>
                <a:gd name="T10" fmla="*/ 347 w 2256"/>
                <a:gd name="T11" fmla="*/ 200 h 968"/>
                <a:gd name="T12" fmla="*/ 417 w 2256"/>
                <a:gd name="T13" fmla="*/ 56 h 968"/>
                <a:gd name="T14" fmla="*/ 486 w 2256"/>
                <a:gd name="T15" fmla="*/ 8 h 968"/>
                <a:gd name="T16" fmla="*/ 544 w 2256"/>
                <a:gd name="T17" fmla="*/ 8 h 9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56"/>
                <a:gd name="T28" fmla="*/ 0 h 968"/>
                <a:gd name="T29" fmla="*/ 2256 w 2256"/>
                <a:gd name="T30" fmla="*/ 968 h 9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56" h="968">
                  <a:moveTo>
                    <a:pt x="0" y="968"/>
                  </a:moveTo>
                  <a:cubicBezTo>
                    <a:pt x="112" y="960"/>
                    <a:pt x="224" y="952"/>
                    <a:pt x="336" y="920"/>
                  </a:cubicBezTo>
                  <a:cubicBezTo>
                    <a:pt x="448" y="888"/>
                    <a:pt x="560" y="840"/>
                    <a:pt x="672" y="776"/>
                  </a:cubicBezTo>
                  <a:cubicBezTo>
                    <a:pt x="784" y="712"/>
                    <a:pt x="920" y="600"/>
                    <a:pt x="1008" y="536"/>
                  </a:cubicBezTo>
                  <a:cubicBezTo>
                    <a:pt x="1096" y="472"/>
                    <a:pt x="1128" y="448"/>
                    <a:pt x="1200" y="392"/>
                  </a:cubicBezTo>
                  <a:cubicBezTo>
                    <a:pt x="1272" y="336"/>
                    <a:pt x="1352" y="256"/>
                    <a:pt x="1440" y="200"/>
                  </a:cubicBezTo>
                  <a:cubicBezTo>
                    <a:pt x="1528" y="144"/>
                    <a:pt x="1632" y="88"/>
                    <a:pt x="1728" y="56"/>
                  </a:cubicBezTo>
                  <a:cubicBezTo>
                    <a:pt x="1824" y="24"/>
                    <a:pt x="1928" y="16"/>
                    <a:pt x="2016" y="8"/>
                  </a:cubicBezTo>
                  <a:cubicBezTo>
                    <a:pt x="2104" y="0"/>
                    <a:pt x="2248" y="8"/>
                    <a:pt x="2256" y="8"/>
                  </a:cubicBezTo>
                </a:path>
              </a:pathLst>
            </a:custGeom>
            <a:noFill/>
            <a:ln w="28575">
              <a:solidFill>
                <a:schemeClr val="tx1"/>
              </a:solidFill>
              <a:round/>
              <a:headEnd/>
              <a:tailEnd/>
            </a:ln>
          </p:spPr>
          <p:txBody>
            <a:bodyPr/>
            <a:lstStyle/>
            <a:p>
              <a:endParaRPr lang="es-MX"/>
            </a:p>
          </p:txBody>
        </p:sp>
        <p:sp>
          <p:nvSpPr>
            <p:cNvPr id="53297" name="Freeform 5"/>
            <p:cNvSpPr>
              <a:spLocks/>
            </p:cNvSpPr>
            <p:nvPr/>
          </p:nvSpPr>
          <p:spPr bwMode="auto">
            <a:xfrm flipH="1">
              <a:off x="1968" y="1400"/>
              <a:ext cx="2064" cy="968"/>
            </a:xfrm>
            <a:custGeom>
              <a:avLst/>
              <a:gdLst>
                <a:gd name="T0" fmla="*/ 0 w 2256"/>
                <a:gd name="T1" fmla="*/ 968 h 968"/>
                <a:gd name="T2" fmla="*/ 81 w 2256"/>
                <a:gd name="T3" fmla="*/ 920 h 968"/>
                <a:gd name="T4" fmla="*/ 162 w 2256"/>
                <a:gd name="T5" fmla="*/ 776 h 968"/>
                <a:gd name="T6" fmla="*/ 242 w 2256"/>
                <a:gd name="T7" fmla="*/ 536 h 968"/>
                <a:gd name="T8" fmla="*/ 290 w 2256"/>
                <a:gd name="T9" fmla="*/ 392 h 968"/>
                <a:gd name="T10" fmla="*/ 347 w 2256"/>
                <a:gd name="T11" fmla="*/ 200 h 968"/>
                <a:gd name="T12" fmla="*/ 417 w 2256"/>
                <a:gd name="T13" fmla="*/ 56 h 968"/>
                <a:gd name="T14" fmla="*/ 486 w 2256"/>
                <a:gd name="T15" fmla="*/ 8 h 968"/>
                <a:gd name="T16" fmla="*/ 544 w 2256"/>
                <a:gd name="T17" fmla="*/ 8 h 9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56"/>
                <a:gd name="T28" fmla="*/ 0 h 968"/>
                <a:gd name="T29" fmla="*/ 2256 w 2256"/>
                <a:gd name="T30" fmla="*/ 968 h 9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56" h="968">
                  <a:moveTo>
                    <a:pt x="0" y="968"/>
                  </a:moveTo>
                  <a:cubicBezTo>
                    <a:pt x="112" y="960"/>
                    <a:pt x="224" y="952"/>
                    <a:pt x="336" y="920"/>
                  </a:cubicBezTo>
                  <a:cubicBezTo>
                    <a:pt x="448" y="888"/>
                    <a:pt x="560" y="840"/>
                    <a:pt x="672" y="776"/>
                  </a:cubicBezTo>
                  <a:cubicBezTo>
                    <a:pt x="784" y="712"/>
                    <a:pt x="920" y="600"/>
                    <a:pt x="1008" y="536"/>
                  </a:cubicBezTo>
                  <a:cubicBezTo>
                    <a:pt x="1096" y="472"/>
                    <a:pt x="1128" y="448"/>
                    <a:pt x="1200" y="392"/>
                  </a:cubicBezTo>
                  <a:cubicBezTo>
                    <a:pt x="1272" y="336"/>
                    <a:pt x="1352" y="256"/>
                    <a:pt x="1440" y="200"/>
                  </a:cubicBezTo>
                  <a:cubicBezTo>
                    <a:pt x="1528" y="144"/>
                    <a:pt x="1632" y="88"/>
                    <a:pt x="1728" y="56"/>
                  </a:cubicBezTo>
                  <a:cubicBezTo>
                    <a:pt x="1824" y="24"/>
                    <a:pt x="1928" y="16"/>
                    <a:pt x="2016" y="8"/>
                  </a:cubicBezTo>
                  <a:cubicBezTo>
                    <a:pt x="2104" y="0"/>
                    <a:pt x="2248" y="8"/>
                    <a:pt x="2256" y="8"/>
                  </a:cubicBezTo>
                </a:path>
              </a:pathLst>
            </a:custGeom>
            <a:noFill/>
            <a:ln w="28575">
              <a:solidFill>
                <a:schemeClr val="tx1"/>
              </a:solidFill>
              <a:round/>
              <a:headEnd/>
              <a:tailEnd/>
            </a:ln>
          </p:spPr>
          <p:txBody>
            <a:bodyPr/>
            <a:lstStyle/>
            <a:p>
              <a:endParaRPr lang="es-MX"/>
            </a:p>
          </p:txBody>
        </p:sp>
      </p:grpSp>
      <p:sp>
        <p:nvSpPr>
          <p:cNvPr id="53253" name="Line 6"/>
          <p:cNvSpPr>
            <a:spLocks noChangeShapeType="1"/>
          </p:cNvSpPr>
          <p:nvPr/>
        </p:nvSpPr>
        <p:spPr bwMode="auto">
          <a:xfrm>
            <a:off x="2286000" y="1295400"/>
            <a:ext cx="914400" cy="0"/>
          </a:xfrm>
          <a:prstGeom prst="line">
            <a:avLst/>
          </a:prstGeom>
          <a:noFill/>
          <a:ln w="76200">
            <a:solidFill>
              <a:srgbClr val="0099FF"/>
            </a:solidFill>
            <a:round/>
            <a:headEnd/>
            <a:tailEnd type="triangle" w="med" len="med"/>
          </a:ln>
        </p:spPr>
        <p:txBody>
          <a:bodyPr/>
          <a:lstStyle/>
          <a:p>
            <a:endParaRPr lang="es-MX"/>
          </a:p>
        </p:txBody>
      </p:sp>
      <p:sp>
        <p:nvSpPr>
          <p:cNvPr id="53254" name="Text Box 7"/>
          <p:cNvSpPr txBox="1">
            <a:spLocks noChangeArrowheads="1"/>
          </p:cNvSpPr>
          <p:nvPr/>
        </p:nvSpPr>
        <p:spPr bwMode="auto">
          <a:xfrm>
            <a:off x="1508125" y="5062538"/>
            <a:ext cx="184150" cy="274637"/>
          </a:xfrm>
          <a:prstGeom prst="rect">
            <a:avLst/>
          </a:prstGeom>
          <a:noFill/>
          <a:ln w="9525">
            <a:noFill/>
            <a:miter lim="800000"/>
            <a:headEnd/>
            <a:tailEnd/>
          </a:ln>
        </p:spPr>
        <p:txBody>
          <a:bodyPr wrap="none">
            <a:spAutoFit/>
          </a:bodyPr>
          <a:lstStyle/>
          <a:p>
            <a:pPr eaLnBrk="1" hangingPunct="1"/>
            <a:endParaRPr lang="es-MX" altLang="es-MX" sz="1200"/>
          </a:p>
        </p:txBody>
      </p:sp>
      <p:sp>
        <p:nvSpPr>
          <p:cNvPr id="53255" name="Text Box 8"/>
          <p:cNvSpPr txBox="1">
            <a:spLocks noChangeArrowheads="1"/>
          </p:cNvSpPr>
          <p:nvPr/>
        </p:nvSpPr>
        <p:spPr bwMode="auto">
          <a:xfrm>
            <a:off x="0" y="406599"/>
            <a:ext cx="9144000" cy="400110"/>
          </a:xfrm>
          <a:prstGeom prst="rect">
            <a:avLst/>
          </a:prstGeom>
          <a:noFill/>
          <a:ln w="9525">
            <a:noFill/>
            <a:miter lim="800000"/>
            <a:headEnd/>
            <a:tailEnd/>
          </a:ln>
        </p:spPr>
        <p:txBody>
          <a:bodyPr>
            <a:spAutoFit/>
          </a:bodyPr>
          <a:lstStyle/>
          <a:p>
            <a:pPr algn="ctr" eaLnBrk="1" hangingPunct="1"/>
            <a:r>
              <a:rPr lang="en-US" altLang="es-MX" sz="2000" b="1" dirty="0" err="1">
                <a:solidFill>
                  <a:srgbClr val="CC3300"/>
                </a:solidFill>
              </a:rPr>
              <a:t>Ajustando</a:t>
            </a:r>
            <a:r>
              <a:rPr lang="en-US" altLang="es-MX" sz="2000" b="1" dirty="0">
                <a:solidFill>
                  <a:srgbClr val="CC3300"/>
                </a:solidFill>
              </a:rPr>
              <a:t> el </a:t>
            </a:r>
            <a:r>
              <a:rPr lang="en-US" altLang="es-MX" sz="2000" b="1" dirty="0" err="1">
                <a:solidFill>
                  <a:srgbClr val="CC3300"/>
                </a:solidFill>
              </a:rPr>
              <a:t>viento</a:t>
            </a:r>
            <a:r>
              <a:rPr lang="en-US" altLang="es-MX" sz="2000" b="1" dirty="0">
                <a:solidFill>
                  <a:srgbClr val="CC3300"/>
                </a:solidFill>
              </a:rPr>
              <a:t> para </a:t>
            </a:r>
            <a:r>
              <a:rPr lang="en-US" altLang="es-MX" sz="2000" b="1" dirty="0" err="1">
                <a:solidFill>
                  <a:srgbClr val="CC3300"/>
                </a:solidFill>
              </a:rPr>
              <a:t>diferentes</a:t>
            </a:r>
            <a:r>
              <a:rPr lang="en-US" altLang="es-MX" sz="2000" b="1" dirty="0">
                <a:solidFill>
                  <a:srgbClr val="CC3300"/>
                </a:solidFill>
              </a:rPr>
              <a:t> </a:t>
            </a:r>
            <a:r>
              <a:rPr lang="en-US" altLang="es-MX" sz="2000" b="1" dirty="0" err="1">
                <a:solidFill>
                  <a:srgbClr val="CC3300"/>
                </a:solidFill>
              </a:rPr>
              <a:t>localizaciones</a:t>
            </a:r>
            <a:r>
              <a:rPr lang="en-US" altLang="es-MX" sz="2000" b="1" dirty="0">
                <a:solidFill>
                  <a:srgbClr val="CC3300"/>
                </a:solidFill>
              </a:rPr>
              <a:t> </a:t>
            </a:r>
            <a:r>
              <a:rPr lang="en-US" altLang="es-MX" sz="2000" b="1" dirty="0" err="1">
                <a:solidFill>
                  <a:srgbClr val="CC3300"/>
                </a:solidFill>
              </a:rPr>
              <a:t>en</a:t>
            </a:r>
            <a:r>
              <a:rPr lang="en-US" altLang="es-MX" sz="2000" b="1" dirty="0">
                <a:solidFill>
                  <a:srgbClr val="CC3300"/>
                </a:solidFill>
              </a:rPr>
              <a:t> el </a:t>
            </a:r>
            <a:r>
              <a:rPr lang="en-US" altLang="es-MX" sz="2000" b="1" dirty="0" err="1">
                <a:solidFill>
                  <a:srgbClr val="CC3300"/>
                </a:solidFill>
              </a:rPr>
              <a:t>terreno</a:t>
            </a:r>
            <a:endParaRPr lang="en-US" altLang="es-MX" sz="2000" b="1" dirty="0">
              <a:solidFill>
                <a:srgbClr val="CC3300"/>
              </a:solidFill>
            </a:endParaRPr>
          </a:p>
        </p:txBody>
      </p:sp>
      <p:grpSp>
        <p:nvGrpSpPr>
          <p:cNvPr id="53256" name="Group 9"/>
          <p:cNvGrpSpPr>
            <a:grpSpLocks/>
          </p:cNvGrpSpPr>
          <p:nvPr/>
        </p:nvGrpSpPr>
        <p:grpSpPr bwMode="auto">
          <a:xfrm>
            <a:off x="1447800" y="2133600"/>
            <a:ext cx="990600" cy="304800"/>
            <a:chOff x="1632" y="1392"/>
            <a:chExt cx="624" cy="192"/>
          </a:xfrm>
        </p:grpSpPr>
        <p:sp>
          <p:nvSpPr>
            <p:cNvPr id="53294" name="Line 10"/>
            <p:cNvSpPr>
              <a:spLocks noChangeShapeType="1"/>
            </p:cNvSpPr>
            <p:nvPr/>
          </p:nvSpPr>
          <p:spPr bwMode="auto">
            <a:xfrm rot="-1920884">
              <a:off x="1680" y="1536"/>
              <a:ext cx="576" cy="0"/>
            </a:xfrm>
            <a:prstGeom prst="line">
              <a:avLst/>
            </a:prstGeom>
            <a:noFill/>
            <a:ln w="76200">
              <a:solidFill>
                <a:srgbClr val="0099FF"/>
              </a:solidFill>
              <a:round/>
              <a:headEnd/>
              <a:tailEnd type="triangle" w="med" len="med"/>
            </a:ln>
          </p:spPr>
          <p:txBody>
            <a:bodyPr/>
            <a:lstStyle/>
            <a:p>
              <a:endParaRPr lang="es-MX"/>
            </a:p>
          </p:txBody>
        </p:sp>
        <p:sp>
          <p:nvSpPr>
            <p:cNvPr id="53295" name="Text Box 11"/>
            <p:cNvSpPr txBox="1">
              <a:spLocks noChangeArrowheads="1"/>
            </p:cNvSpPr>
            <p:nvPr/>
          </p:nvSpPr>
          <p:spPr bwMode="auto">
            <a:xfrm>
              <a:off x="1632" y="1392"/>
              <a:ext cx="253" cy="192"/>
            </a:xfrm>
            <a:prstGeom prst="rect">
              <a:avLst/>
            </a:prstGeom>
            <a:noFill/>
            <a:ln w="9525">
              <a:noFill/>
              <a:miter lim="800000"/>
              <a:headEnd/>
              <a:tailEnd/>
            </a:ln>
          </p:spPr>
          <p:txBody>
            <a:bodyPr wrap="none">
              <a:spAutoFit/>
            </a:bodyPr>
            <a:lstStyle/>
            <a:p>
              <a:pPr eaLnBrk="1" hangingPunct="1"/>
              <a:r>
                <a:rPr lang="en-US" altLang="es-MX" sz="1400" b="1"/>
                <a:t>1X</a:t>
              </a:r>
            </a:p>
          </p:txBody>
        </p:sp>
      </p:grpSp>
      <p:grpSp>
        <p:nvGrpSpPr>
          <p:cNvPr id="53257" name="Group 12"/>
          <p:cNvGrpSpPr>
            <a:grpSpLocks/>
          </p:cNvGrpSpPr>
          <p:nvPr/>
        </p:nvGrpSpPr>
        <p:grpSpPr bwMode="auto">
          <a:xfrm>
            <a:off x="304800" y="2971800"/>
            <a:ext cx="990600" cy="304800"/>
            <a:chOff x="864" y="1920"/>
            <a:chExt cx="624" cy="192"/>
          </a:xfrm>
        </p:grpSpPr>
        <p:sp>
          <p:nvSpPr>
            <p:cNvPr id="53292" name="Line 13"/>
            <p:cNvSpPr>
              <a:spLocks noChangeShapeType="1"/>
            </p:cNvSpPr>
            <p:nvPr/>
          </p:nvSpPr>
          <p:spPr bwMode="auto">
            <a:xfrm rot="-1508245">
              <a:off x="1200" y="2016"/>
              <a:ext cx="288" cy="0"/>
            </a:xfrm>
            <a:prstGeom prst="line">
              <a:avLst/>
            </a:prstGeom>
            <a:noFill/>
            <a:ln w="76200">
              <a:solidFill>
                <a:srgbClr val="0099FF"/>
              </a:solidFill>
              <a:round/>
              <a:headEnd/>
              <a:tailEnd type="triangle" w="med" len="med"/>
            </a:ln>
          </p:spPr>
          <p:txBody>
            <a:bodyPr/>
            <a:lstStyle/>
            <a:p>
              <a:endParaRPr lang="es-MX"/>
            </a:p>
          </p:txBody>
        </p:sp>
        <p:sp>
          <p:nvSpPr>
            <p:cNvPr id="53293" name="Text Box 14"/>
            <p:cNvSpPr txBox="1">
              <a:spLocks noChangeArrowheads="1"/>
            </p:cNvSpPr>
            <p:nvPr/>
          </p:nvSpPr>
          <p:spPr bwMode="auto">
            <a:xfrm>
              <a:off x="864" y="1920"/>
              <a:ext cx="384" cy="192"/>
            </a:xfrm>
            <a:prstGeom prst="rect">
              <a:avLst/>
            </a:prstGeom>
            <a:noFill/>
            <a:ln w="9525">
              <a:noFill/>
              <a:miter lim="800000"/>
              <a:headEnd/>
              <a:tailEnd/>
            </a:ln>
          </p:spPr>
          <p:txBody>
            <a:bodyPr>
              <a:spAutoFit/>
            </a:bodyPr>
            <a:lstStyle/>
            <a:p>
              <a:pPr eaLnBrk="1" hangingPunct="1"/>
              <a:r>
                <a:rPr lang="en-US" altLang="es-MX" sz="1400" b="1"/>
                <a:t>1/2 X</a:t>
              </a:r>
            </a:p>
          </p:txBody>
        </p:sp>
      </p:grpSp>
      <p:sp>
        <p:nvSpPr>
          <p:cNvPr id="53258" name="Freeform 16"/>
          <p:cNvSpPr>
            <a:spLocks/>
          </p:cNvSpPr>
          <p:nvPr/>
        </p:nvSpPr>
        <p:spPr bwMode="auto">
          <a:xfrm>
            <a:off x="6019800" y="2057400"/>
            <a:ext cx="2971800" cy="1536700"/>
          </a:xfrm>
          <a:custGeom>
            <a:avLst/>
            <a:gdLst>
              <a:gd name="T0" fmla="*/ 0 w 2256"/>
              <a:gd name="T1" fmla="*/ 2147483646 h 968"/>
              <a:gd name="T2" fmla="*/ 2147483646 w 2256"/>
              <a:gd name="T3" fmla="*/ 2147483646 h 968"/>
              <a:gd name="T4" fmla="*/ 2147483646 w 2256"/>
              <a:gd name="T5" fmla="*/ 2147483646 h 968"/>
              <a:gd name="T6" fmla="*/ 2147483646 w 2256"/>
              <a:gd name="T7" fmla="*/ 2147483646 h 968"/>
              <a:gd name="T8" fmla="*/ 2147483646 w 2256"/>
              <a:gd name="T9" fmla="*/ 2147483646 h 968"/>
              <a:gd name="T10" fmla="*/ 2147483646 w 2256"/>
              <a:gd name="T11" fmla="*/ 2147483646 h 968"/>
              <a:gd name="T12" fmla="*/ 2147483646 w 2256"/>
              <a:gd name="T13" fmla="*/ 2147483646 h 968"/>
              <a:gd name="T14" fmla="*/ 2147483646 w 2256"/>
              <a:gd name="T15" fmla="*/ 2147483646 h 968"/>
              <a:gd name="T16" fmla="*/ 2147483646 w 2256"/>
              <a:gd name="T17" fmla="*/ 2147483646 h 9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56"/>
              <a:gd name="T28" fmla="*/ 0 h 968"/>
              <a:gd name="T29" fmla="*/ 2256 w 2256"/>
              <a:gd name="T30" fmla="*/ 968 h 9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56" h="968">
                <a:moveTo>
                  <a:pt x="0" y="968"/>
                </a:moveTo>
                <a:cubicBezTo>
                  <a:pt x="112" y="960"/>
                  <a:pt x="224" y="952"/>
                  <a:pt x="336" y="920"/>
                </a:cubicBezTo>
                <a:cubicBezTo>
                  <a:pt x="448" y="888"/>
                  <a:pt x="560" y="840"/>
                  <a:pt x="672" y="776"/>
                </a:cubicBezTo>
                <a:cubicBezTo>
                  <a:pt x="784" y="712"/>
                  <a:pt x="920" y="600"/>
                  <a:pt x="1008" y="536"/>
                </a:cubicBezTo>
                <a:cubicBezTo>
                  <a:pt x="1096" y="472"/>
                  <a:pt x="1128" y="448"/>
                  <a:pt x="1200" y="392"/>
                </a:cubicBezTo>
                <a:cubicBezTo>
                  <a:pt x="1272" y="336"/>
                  <a:pt x="1352" y="256"/>
                  <a:pt x="1440" y="200"/>
                </a:cubicBezTo>
                <a:cubicBezTo>
                  <a:pt x="1528" y="144"/>
                  <a:pt x="1632" y="88"/>
                  <a:pt x="1728" y="56"/>
                </a:cubicBezTo>
                <a:cubicBezTo>
                  <a:pt x="1824" y="24"/>
                  <a:pt x="1928" y="16"/>
                  <a:pt x="2016" y="8"/>
                </a:cubicBezTo>
                <a:cubicBezTo>
                  <a:pt x="2104" y="0"/>
                  <a:pt x="2248" y="8"/>
                  <a:pt x="2256" y="8"/>
                </a:cubicBezTo>
              </a:path>
            </a:pathLst>
          </a:custGeom>
          <a:noFill/>
          <a:ln w="28575">
            <a:solidFill>
              <a:schemeClr val="tx1"/>
            </a:solidFill>
            <a:round/>
            <a:headEnd/>
            <a:tailEnd/>
          </a:ln>
        </p:spPr>
        <p:txBody>
          <a:bodyPr/>
          <a:lstStyle/>
          <a:p>
            <a:endParaRPr lang="es-MX"/>
          </a:p>
        </p:txBody>
      </p:sp>
      <p:sp>
        <p:nvSpPr>
          <p:cNvPr id="53259" name="Line 17"/>
          <p:cNvSpPr>
            <a:spLocks noChangeShapeType="1"/>
          </p:cNvSpPr>
          <p:nvPr/>
        </p:nvSpPr>
        <p:spPr bwMode="auto">
          <a:xfrm>
            <a:off x="6629400" y="1295400"/>
            <a:ext cx="914400" cy="0"/>
          </a:xfrm>
          <a:prstGeom prst="line">
            <a:avLst/>
          </a:prstGeom>
          <a:noFill/>
          <a:ln w="76200">
            <a:solidFill>
              <a:srgbClr val="0099FF"/>
            </a:solidFill>
            <a:round/>
            <a:headEnd/>
            <a:tailEnd type="triangle" w="med" len="med"/>
          </a:ln>
        </p:spPr>
        <p:txBody>
          <a:bodyPr/>
          <a:lstStyle/>
          <a:p>
            <a:endParaRPr lang="es-MX"/>
          </a:p>
        </p:txBody>
      </p:sp>
      <p:grpSp>
        <p:nvGrpSpPr>
          <p:cNvPr id="53260" name="Group 18"/>
          <p:cNvGrpSpPr>
            <a:grpSpLocks/>
          </p:cNvGrpSpPr>
          <p:nvPr/>
        </p:nvGrpSpPr>
        <p:grpSpPr bwMode="auto">
          <a:xfrm>
            <a:off x="6172200" y="2133600"/>
            <a:ext cx="1905000" cy="1066800"/>
            <a:chOff x="3888" y="1440"/>
            <a:chExt cx="1200" cy="672"/>
          </a:xfrm>
        </p:grpSpPr>
        <p:grpSp>
          <p:nvGrpSpPr>
            <p:cNvPr id="53286" name="Group 19"/>
            <p:cNvGrpSpPr>
              <a:grpSpLocks/>
            </p:cNvGrpSpPr>
            <p:nvPr/>
          </p:nvGrpSpPr>
          <p:grpSpPr bwMode="auto">
            <a:xfrm>
              <a:off x="3888" y="1920"/>
              <a:ext cx="624" cy="192"/>
              <a:chOff x="864" y="1920"/>
              <a:chExt cx="624" cy="192"/>
            </a:xfrm>
          </p:grpSpPr>
          <p:sp>
            <p:nvSpPr>
              <p:cNvPr id="53290" name="Line 20"/>
              <p:cNvSpPr>
                <a:spLocks noChangeShapeType="1"/>
              </p:cNvSpPr>
              <p:nvPr/>
            </p:nvSpPr>
            <p:spPr bwMode="auto">
              <a:xfrm rot="-1508245">
                <a:off x="1200" y="2016"/>
                <a:ext cx="288" cy="0"/>
              </a:xfrm>
              <a:prstGeom prst="line">
                <a:avLst/>
              </a:prstGeom>
              <a:noFill/>
              <a:ln w="76200">
                <a:solidFill>
                  <a:srgbClr val="0099FF"/>
                </a:solidFill>
                <a:round/>
                <a:headEnd/>
                <a:tailEnd type="triangle" w="med" len="med"/>
              </a:ln>
            </p:spPr>
            <p:txBody>
              <a:bodyPr/>
              <a:lstStyle/>
              <a:p>
                <a:endParaRPr lang="es-MX"/>
              </a:p>
            </p:txBody>
          </p:sp>
          <p:sp>
            <p:nvSpPr>
              <p:cNvPr id="53291" name="Text Box 21"/>
              <p:cNvSpPr txBox="1">
                <a:spLocks noChangeArrowheads="1"/>
              </p:cNvSpPr>
              <p:nvPr/>
            </p:nvSpPr>
            <p:spPr bwMode="auto">
              <a:xfrm>
                <a:off x="864" y="1920"/>
                <a:ext cx="384" cy="192"/>
              </a:xfrm>
              <a:prstGeom prst="rect">
                <a:avLst/>
              </a:prstGeom>
              <a:noFill/>
              <a:ln w="9525">
                <a:noFill/>
                <a:miter lim="800000"/>
                <a:headEnd/>
                <a:tailEnd/>
              </a:ln>
            </p:spPr>
            <p:txBody>
              <a:bodyPr>
                <a:spAutoFit/>
              </a:bodyPr>
              <a:lstStyle/>
              <a:p>
                <a:pPr eaLnBrk="1" hangingPunct="1"/>
                <a:r>
                  <a:rPr lang="en-US" altLang="es-MX" sz="1400" b="1"/>
                  <a:t>1/2 X</a:t>
                </a:r>
              </a:p>
            </p:txBody>
          </p:sp>
        </p:grpSp>
        <p:grpSp>
          <p:nvGrpSpPr>
            <p:cNvPr id="53287" name="Group 22"/>
            <p:cNvGrpSpPr>
              <a:grpSpLocks/>
            </p:cNvGrpSpPr>
            <p:nvPr/>
          </p:nvGrpSpPr>
          <p:grpSpPr bwMode="auto">
            <a:xfrm>
              <a:off x="4464" y="1440"/>
              <a:ext cx="624" cy="192"/>
              <a:chOff x="1632" y="1392"/>
              <a:chExt cx="624" cy="192"/>
            </a:xfrm>
          </p:grpSpPr>
          <p:sp>
            <p:nvSpPr>
              <p:cNvPr id="53288" name="Line 23"/>
              <p:cNvSpPr>
                <a:spLocks noChangeShapeType="1"/>
              </p:cNvSpPr>
              <p:nvPr/>
            </p:nvSpPr>
            <p:spPr bwMode="auto">
              <a:xfrm rot="-1920884">
                <a:off x="1680" y="1536"/>
                <a:ext cx="576" cy="0"/>
              </a:xfrm>
              <a:prstGeom prst="line">
                <a:avLst/>
              </a:prstGeom>
              <a:noFill/>
              <a:ln w="76200">
                <a:solidFill>
                  <a:srgbClr val="0099FF"/>
                </a:solidFill>
                <a:round/>
                <a:headEnd/>
                <a:tailEnd type="triangle" w="med" len="med"/>
              </a:ln>
            </p:spPr>
            <p:txBody>
              <a:bodyPr/>
              <a:lstStyle/>
              <a:p>
                <a:endParaRPr lang="es-MX"/>
              </a:p>
            </p:txBody>
          </p:sp>
          <p:sp>
            <p:nvSpPr>
              <p:cNvPr id="53289" name="Text Box 24"/>
              <p:cNvSpPr txBox="1">
                <a:spLocks noChangeArrowheads="1"/>
              </p:cNvSpPr>
              <p:nvPr/>
            </p:nvSpPr>
            <p:spPr bwMode="auto">
              <a:xfrm>
                <a:off x="1632" y="1392"/>
                <a:ext cx="253" cy="192"/>
              </a:xfrm>
              <a:prstGeom prst="rect">
                <a:avLst/>
              </a:prstGeom>
              <a:noFill/>
              <a:ln w="9525">
                <a:noFill/>
                <a:miter lim="800000"/>
                <a:headEnd/>
                <a:tailEnd/>
              </a:ln>
            </p:spPr>
            <p:txBody>
              <a:bodyPr wrap="none">
                <a:spAutoFit/>
              </a:bodyPr>
              <a:lstStyle/>
              <a:p>
                <a:pPr eaLnBrk="1" hangingPunct="1"/>
                <a:r>
                  <a:rPr lang="en-US" altLang="es-MX" sz="1400" b="1"/>
                  <a:t>1X</a:t>
                </a:r>
              </a:p>
            </p:txBody>
          </p:sp>
        </p:grpSp>
      </p:grpSp>
      <p:sp>
        <p:nvSpPr>
          <p:cNvPr id="53261" name="Text Box 25"/>
          <p:cNvSpPr txBox="1">
            <a:spLocks noChangeArrowheads="1"/>
          </p:cNvSpPr>
          <p:nvPr/>
        </p:nvSpPr>
        <p:spPr bwMode="auto">
          <a:xfrm>
            <a:off x="3505200" y="1066800"/>
            <a:ext cx="3077574" cy="338554"/>
          </a:xfrm>
          <a:prstGeom prst="rect">
            <a:avLst/>
          </a:prstGeom>
          <a:noFill/>
          <a:ln w="9525">
            <a:noFill/>
            <a:miter lim="800000"/>
            <a:headEnd/>
            <a:tailEnd/>
          </a:ln>
        </p:spPr>
        <p:txBody>
          <a:bodyPr wrap="none">
            <a:spAutoFit/>
          </a:bodyPr>
          <a:lstStyle/>
          <a:p>
            <a:pPr eaLnBrk="1" hangingPunct="1"/>
            <a:r>
              <a:rPr lang="en-US" altLang="es-MX" sz="1600" b="1" dirty="0" err="1"/>
              <a:t>Vientos</a:t>
            </a:r>
            <a:r>
              <a:rPr lang="en-US" altLang="es-MX" sz="1600" b="1" dirty="0"/>
              <a:t> </a:t>
            </a:r>
            <a:r>
              <a:rPr lang="en-US" altLang="es-MX" sz="1600" b="1" dirty="0" err="1"/>
              <a:t>generales</a:t>
            </a:r>
            <a:r>
              <a:rPr lang="en-US" altLang="es-MX" sz="1600" b="1" dirty="0"/>
              <a:t> o de </a:t>
            </a:r>
            <a:r>
              <a:rPr lang="en-US" altLang="es-MX" sz="1600" b="1" dirty="0" err="1"/>
              <a:t>cresta</a:t>
            </a:r>
            <a:endParaRPr lang="en-US" altLang="es-MX" sz="1600" b="1" dirty="0"/>
          </a:p>
        </p:txBody>
      </p:sp>
      <p:sp>
        <p:nvSpPr>
          <p:cNvPr id="53262" name="Text Box 26"/>
          <p:cNvSpPr txBox="1">
            <a:spLocks noChangeArrowheads="1"/>
          </p:cNvSpPr>
          <p:nvPr/>
        </p:nvSpPr>
        <p:spPr bwMode="auto">
          <a:xfrm>
            <a:off x="195263" y="2544763"/>
            <a:ext cx="1641475" cy="277812"/>
          </a:xfrm>
          <a:prstGeom prst="rect">
            <a:avLst/>
          </a:prstGeom>
          <a:noFill/>
          <a:ln w="9525">
            <a:noFill/>
            <a:miter lim="800000"/>
            <a:headEnd/>
            <a:tailEnd/>
          </a:ln>
        </p:spPr>
        <p:txBody>
          <a:bodyPr>
            <a:spAutoFit/>
          </a:bodyPr>
          <a:lstStyle/>
          <a:p>
            <a:pPr algn="ctr" eaLnBrk="1" hangingPunct="1"/>
            <a:r>
              <a:rPr lang="en-US" altLang="es-MX" sz="1200" b="1"/>
              <a:t>Ladera barlovento</a:t>
            </a:r>
          </a:p>
        </p:txBody>
      </p:sp>
      <p:sp>
        <p:nvSpPr>
          <p:cNvPr id="53263" name="Text Box 27"/>
          <p:cNvSpPr txBox="1">
            <a:spLocks noChangeArrowheads="1"/>
          </p:cNvSpPr>
          <p:nvPr/>
        </p:nvSpPr>
        <p:spPr bwMode="auto">
          <a:xfrm>
            <a:off x="6172200" y="2522538"/>
            <a:ext cx="1447800" cy="461962"/>
          </a:xfrm>
          <a:prstGeom prst="rect">
            <a:avLst/>
          </a:prstGeom>
          <a:noFill/>
          <a:ln w="9525">
            <a:noFill/>
            <a:miter lim="800000"/>
            <a:headEnd/>
            <a:tailEnd/>
          </a:ln>
        </p:spPr>
        <p:txBody>
          <a:bodyPr>
            <a:spAutoFit/>
          </a:bodyPr>
          <a:lstStyle/>
          <a:p>
            <a:pPr algn="ctr" eaLnBrk="1" hangingPunct="1"/>
            <a:r>
              <a:rPr lang="en-US" altLang="es-MX" sz="1200" b="1"/>
              <a:t>Ladera barlovento</a:t>
            </a:r>
          </a:p>
        </p:txBody>
      </p:sp>
      <p:grpSp>
        <p:nvGrpSpPr>
          <p:cNvPr id="8" name="Group 28"/>
          <p:cNvGrpSpPr>
            <a:grpSpLocks/>
          </p:cNvGrpSpPr>
          <p:nvPr/>
        </p:nvGrpSpPr>
        <p:grpSpPr bwMode="auto">
          <a:xfrm>
            <a:off x="3962400" y="1752600"/>
            <a:ext cx="2324100" cy="1473200"/>
            <a:chOff x="2496" y="1200"/>
            <a:chExt cx="1464" cy="928"/>
          </a:xfrm>
        </p:grpSpPr>
        <p:grpSp>
          <p:nvGrpSpPr>
            <p:cNvPr id="53275" name="Group 29"/>
            <p:cNvGrpSpPr>
              <a:grpSpLocks/>
            </p:cNvGrpSpPr>
            <p:nvPr/>
          </p:nvGrpSpPr>
          <p:grpSpPr bwMode="auto">
            <a:xfrm>
              <a:off x="2496" y="1200"/>
              <a:ext cx="1464" cy="928"/>
              <a:chOff x="3408" y="1200"/>
              <a:chExt cx="1464" cy="928"/>
            </a:xfrm>
          </p:grpSpPr>
          <p:grpSp>
            <p:nvGrpSpPr>
              <p:cNvPr id="53277" name="Group 30"/>
              <p:cNvGrpSpPr>
                <a:grpSpLocks/>
              </p:cNvGrpSpPr>
              <p:nvPr/>
            </p:nvGrpSpPr>
            <p:grpSpPr bwMode="auto">
              <a:xfrm>
                <a:off x="3408" y="1200"/>
                <a:ext cx="576" cy="528"/>
                <a:chOff x="3456" y="1296"/>
                <a:chExt cx="576" cy="528"/>
              </a:xfrm>
            </p:grpSpPr>
            <p:sp>
              <p:nvSpPr>
                <p:cNvPr id="53284" name="Freeform 31"/>
                <p:cNvSpPr>
                  <a:spLocks/>
                </p:cNvSpPr>
                <p:nvPr/>
              </p:nvSpPr>
              <p:spPr bwMode="auto">
                <a:xfrm>
                  <a:off x="3456" y="1296"/>
                  <a:ext cx="576" cy="480"/>
                </a:xfrm>
                <a:custGeom>
                  <a:avLst/>
                  <a:gdLst>
                    <a:gd name="T0" fmla="*/ 0 w 576"/>
                    <a:gd name="T1" fmla="*/ 0 h 480"/>
                    <a:gd name="T2" fmla="*/ 240 w 576"/>
                    <a:gd name="T3" fmla="*/ 48 h 480"/>
                    <a:gd name="T4" fmla="*/ 480 w 576"/>
                    <a:gd name="T5" fmla="*/ 144 h 480"/>
                    <a:gd name="T6" fmla="*/ 576 w 576"/>
                    <a:gd name="T7" fmla="*/ 336 h 480"/>
                    <a:gd name="T8" fmla="*/ 480 w 576"/>
                    <a:gd name="T9" fmla="*/ 480 h 480"/>
                    <a:gd name="T10" fmla="*/ 0 60000 65536"/>
                    <a:gd name="T11" fmla="*/ 0 60000 65536"/>
                    <a:gd name="T12" fmla="*/ 0 60000 65536"/>
                    <a:gd name="T13" fmla="*/ 0 60000 65536"/>
                    <a:gd name="T14" fmla="*/ 0 60000 65536"/>
                    <a:gd name="T15" fmla="*/ 0 w 576"/>
                    <a:gd name="T16" fmla="*/ 0 h 480"/>
                    <a:gd name="T17" fmla="*/ 576 w 576"/>
                    <a:gd name="T18" fmla="*/ 480 h 480"/>
                  </a:gdLst>
                  <a:ahLst/>
                  <a:cxnLst>
                    <a:cxn ang="T10">
                      <a:pos x="T0" y="T1"/>
                    </a:cxn>
                    <a:cxn ang="T11">
                      <a:pos x="T2" y="T3"/>
                    </a:cxn>
                    <a:cxn ang="T12">
                      <a:pos x="T4" y="T5"/>
                    </a:cxn>
                    <a:cxn ang="T13">
                      <a:pos x="T6" y="T7"/>
                    </a:cxn>
                    <a:cxn ang="T14">
                      <a:pos x="T8" y="T9"/>
                    </a:cxn>
                  </a:cxnLst>
                  <a:rect l="T15" t="T16" r="T17" b="T18"/>
                  <a:pathLst>
                    <a:path w="576" h="480">
                      <a:moveTo>
                        <a:pt x="0" y="0"/>
                      </a:moveTo>
                      <a:cubicBezTo>
                        <a:pt x="80" y="12"/>
                        <a:pt x="160" y="24"/>
                        <a:pt x="240" y="48"/>
                      </a:cubicBezTo>
                      <a:cubicBezTo>
                        <a:pt x="320" y="72"/>
                        <a:pt x="424" y="96"/>
                        <a:pt x="480" y="144"/>
                      </a:cubicBezTo>
                      <a:cubicBezTo>
                        <a:pt x="536" y="192"/>
                        <a:pt x="576" y="280"/>
                        <a:pt x="576" y="336"/>
                      </a:cubicBezTo>
                      <a:cubicBezTo>
                        <a:pt x="576" y="392"/>
                        <a:pt x="528" y="436"/>
                        <a:pt x="480" y="480"/>
                      </a:cubicBezTo>
                    </a:path>
                  </a:pathLst>
                </a:custGeom>
                <a:noFill/>
                <a:ln w="57150">
                  <a:solidFill>
                    <a:srgbClr val="0099FF"/>
                  </a:solidFill>
                  <a:round/>
                  <a:headEnd/>
                  <a:tailEnd/>
                </a:ln>
              </p:spPr>
              <p:txBody>
                <a:bodyPr/>
                <a:lstStyle/>
                <a:p>
                  <a:endParaRPr lang="es-MX"/>
                </a:p>
              </p:txBody>
            </p:sp>
            <p:sp>
              <p:nvSpPr>
                <p:cNvPr id="53285" name="AutoShape 32"/>
                <p:cNvSpPr>
                  <a:spLocks noChangeArrowheads="1"/>
                </p:cNvSpPr>
                <p:nvPr/>
              </p:nvSpPr>
              <p:spPr bwMode="auto">
                <a:xfrm rot="-7647406">
                  <a:off x="3864" y="1704"/>
                  <a:ext cx="96" cy="144"/>
                </a:xfrm>
                <a:prstGeom prst="triangle">
                  <a:avLst>
                    <a:gd name="adj" fmla="val 50000"/>
                  </a:avLst>
                </a:prstGeom>
                <a:solidFill>
                  <a:srgbClr val="0099FF"/>
                </a:solidFill>
                <a:ln w="9525">
                  <a:solidFill>
                    <a:srgbClr val="0099FF"/>
                  </a:solidFill>
                  <a:miter lim="800000"/>
                  <a:headEnd/>
                  <a:tailEnd/>
                </a:ln>
              </p:spPr>
              <p:txBody>
                <a:bodyPr vert="eaVert" wrap="none" anchor="ctr"/>
                <a:lstStyle/>
                <a:p>
                  <a:endParaRPr lang="es-MX" altLang="es-MX"/>
                </a:p>
              </p:txBody>
            </p:sp>
          </p:grpSp>
          <p:grpSp>
            <p:nvGrpSpPr>
              <p:cNvPr id="53278" name="Group 33"/>
              <p:cNvGrpSpPr>
                <a:grpSpLocks/>
              </p:cNvGrpSpPr>
              <p:nvPr/>
            </p:nvGrpSpPr>
            <p:grpSpPr bwMode="auto">
              <a:xfrm>
                <a:off x="4176" y="1488"/>
                <a:ext cx="696" cy="392"/>
                <a:chOff x="4176" y="1488"/>
                <a:chExt cx="696" cy="392"/>
              </a:xfrm>
            </p:grpSpPr>
            <p:sp>
              <p:nvSpPr>
                <p:cNvPr id="53282" name="Freeform 34"/>
                <p:cNvSpPr>
                  <a:spLocks/>
                </p:cNvSpPr>
                <p:nvPr/>
              </p:nvSpPr>
              <p:spPr bwMode="auto">
                <a:xfrm>
                  <a:off x="4176" y="1488"/>
                  <a:ext cx="576" cy="392"/>
                </a:xfrm>
                <a:custGeom>
                  <a:avLst/>
                  <a:gdLst>
                    <a:gd name="T0" fmla="*/ 0 w 576"/>
                    <a:gd name="T1" fmla="*/ 0 h 392"/>
                    <a:gd name="T2" fmla="*/ 48 w 576"/>
                    <a:gd name="T3" fmla="*/ 144 h 392"/>
                    <a:gd name="T4" fmla="*/ 144 w 576"/>
                    <a:gd name="T5" fmla="*/ 288 h 392"/>
                    <a:gd name="T6" fmla="*/ 336 w 576"/>
                    <a:gd name="T7" fmla="*/ 384 h 392"/>
                    <a:gd name="T8" fmla="*/ 576 w 576"/>
                    <a:gd name="T9" fmla="*/ 336 h 392"/>
                    <a:gd name="T10" fmla="*/ 0 60000 65536"/>
                    <a:gd name="T11" fmla="*/ 0 60000 65536"/>
                    <a:gd name="T12" fmla="*/ 0 60000 65536"/>
                    <a:gd name="T13" fmla="*/ 0 60000 65536"/>
                    <a:gd name="T14" fmla="*/ 0 60000 65536"/>
                    <a:gd name="T15" fmla="*/ 0 w 576"/>
                    <a:gd name="T16" fmla="*/ 0 h 392"/>
                    <a:gd name="T17" fmla="*/ 576 w 576"/>
                    <a:gd name="T18" fmla="*/ 392 h 392"/>
                  </a:gdLst>
                  <a:ahLst/>
                  <a:cxnLst>
                    <a:cxn ang="T10">
                      <a:pos x="T0" y="T1"/>
                    </a:cxn>
                    <a:cxn ang="T11">
                      <a:pos x="T2" y="T3"/>
                    </a:cxn>
                    <a:cxn ang="T12">
                      <a:pos x="T4" y="T5"/>
                    </a:cxn>
                    <a:cxn ang="T13">
                      <a:pos x="T6" y="T7"/>
                    </a:cxn>
                    <a:cxn ang="T14">
                      <a:pos x="T8" y="T9"/>
                    </a:cxn>
                  </a:cxnLst>
                  <a:rect l="T15" t="T16" r="T17" b="T18"/>
                  <a:pathLst>
                    <a:path w="576" h="392">
                      <a:moveTo>
                        <a:pt x="0" y="0"/>
                      </a:moveTo>
                      <a:cubicBezTo>
                        <a:pt x="12" y="48"/>
                        <a:pt x="24" y="96"/>
                        <a:pt x="48" y="144"/>
                      </a:cubicBezTo>
                      <a:cubicBezTo>
                        <a:pt x="72" y="192"/>
                        <a:pt x="96" y="248"/>
                        <a:pt x="144" y="288"/>
                      </a:cubicBezTo>
                      <a:cubicBezTo>
                        <a:pt x="192" y="328"/>
                        <a:pt x="264" y="376"/>
                        <a:pt x="336" y="384"/>
                      </a:cubicBezTo>
                      <a:cubicBezTo>
                        <a:pt x="408" y="392"/>
                        <a:pt x="492" y="364"/>
                        <a:pt x="576" y="336"/>
                      </a:cubicBezTo>
                    </a:path>
                  </a:pathLst>
                </a:custGeom>
                <a:noFill/>
                <a:ln w="57150">
                  <a:solidFill>
                    <a:srgbClr val="0099FF"/>
                  </a:solidFill>
                  <a:round/>
                  <a:headEnd/>
                  <a:tailEnd/>
                </a:ln>
              </p:spPr>
              <p:txBody>
                <a:bodyPr/>
                <a:lstStyle/>
                <a:p>
                  <a:endParaRPr lang="es-MX"/>
                </a:p>
              </p:txBody>
            </p:sp>
            <p:sp>
              <p:nvSpPr>
                <p:cNvPr id="53283" name="AutoShape 35"/>
                <p:cNvSpPr>
                  <a:spLocks noChangeArrowheads="1"/>
                </p:cNvSpPr>
                <p:nvPr/>
              </p:nvSpPr>
              <p:spPr bwMode="auto">
                <a:xfrm rot="4297400">
                  <a:off x="4752" y="1728"/>
                  <a:ext cx="96" cy="144"/>
                </a:xfrm>
                <a:prstGeom prst="triangle">
                  <a:avLst>
                    <a:gd name="adj" fmla="val 50000"/>
                  </a:avLst>
                </a:prstGeom>
                <a:solidFill>
                  <a:srgbClr val="0099FF"/>
                </a:solidFill>
                <a:ln w="9525">
                  <a:solidFill>
                    <a:srgbClr val="0099FF"/>
                  </a:solidFill>
                  <a:miter lim="800000"/>
                  <a:headEnd/>
                  <a:tailEnd/>
                </a:ln>
              </p:spPr>
              <p:txBody>
                <a:bodyPr rot="10800000" vert="eaVert" wrap="none" anchor="ctr"/>
                <a:lstStyle/>
                <a:p>
                  <a:endParaRPr lang="es-MX" altLang="es-MX"/>
                </a:p>
              </p:txBody>
            </p:sp>
          </p:grpSp>
          <p:grpSp>
            <p:nvGrpSpPr>
              <p:cNvPr id="53279" name="Group 36"/>
              <p:cNvGrpSpPr>
                <a:grpSpLocks/>
              </p:cNvGrpSpPr>
              <p:nvPr/>
            </p:nvGrpSpPr>
            <p:grpSpPr bwMode="auto">
              <a:xfrm>
                <a:off x="4032" y="1920"/>
                <a:ext cx="320" cy="208"/>
                <a:chOff x="4032" y="1920"/>
                <a:chExt cx="320" cy="208"/>
              </a:xfrm>
            </p:grpSpPr>
            <p:sp>
              <p:nvSpPr>
                <p:cNvPr id="53280" name="Freeform 37"/>
                <p:cNvSpPr>
                  <a:spLocks/>
                </p:cNvSpPr>
                <p:nvPr/>
              </p:nvSpPr>
              <p:spPr bwMode="auto">
                <a:xfrm>
                  <a:off x="4128" y="1920"/>
                  <a:ext cx="224" cy="208"/>
                </a:xfrm>
                <a:custGeom>
                  <a:avLst/>
                  <a:gdLst>
                    <a:gd name="T0" fmla="*/ 96 w 224"/>
                    <a:gd name="T1" fmla="*/ 0 h 208"/>
                    <a:gd name="T2" fmla="*/ 192 w 224"/>
                    <a:gd name="T3" fmla="*/ 48 h 208"/>
                    <a:gd name="T4" fmla="*/ 192 w 224"/>
                    <a:gd name="T5" fmla="*/ 192 h 208"/>
                    <a:gd name="T6" fmla="*/ 0 w 224"/>
                    <a:gd name="T7" fmla="*/ 144 h 208"/>
                    <a:gd name="T8" fmla="*/ 0 60000 65536"/>
                    <a:gd name="T9" fmla="*/ 0 60000 65536"/>
                    <a:gd name="T10" fmla="*/ 0 60000 65536"/>
                    <a:gd name="T11" fmla="*/ 0 60000 65536"/>
                    <a:gd name="T12" fmla="*/ 0 w 224"/>
                    <a:gd name="T13" fmla="*/ 0 h 208"/>
                    <a:gd name="T14" fmla="*/ 224 w 224"/>
                    <a:gd name="T15" fmla="*/ 208 h 208"/>
                  </a:gdLst>
                  <a:ahLst/>
                  <a:cxnLst>
                    <a:cxn ang="T8">
                      <a:pos x="T0" y="T1"/>
                    </a:cxn>
                    <a:cxn ang="T9">
                      <a:pos x="T2" y="T3"/>
                    </a:cxn>
                    <a:cxn ang="T10">
                      <a:pos x="T4" y="T5"/>
                    </a:cxn>
                    <a:cxn ang="T11">
                      <a:pos x="T6" y="T7"/>
                    </a:cxn>
                  </a:cxnLst>
                  <a:rect l="T12" t="T13" r="T14" b="T15"/>
                  <a:pathLst>
                    <a:path w="224" h="208">
                      <a:moveTo>
                        <a:pt x="96" y="0"/>
                      </a:moveTo>
                      <a:cubicBezTo>
                        <a:pt x="136" y="8"/>
                        <a:pt x="176" y="16"/>
                        <a:pt x="192" y="48"/>
                      </a:cubicBezTo>
                      <a:cubicBezTo>
                        <a:pt x="208" y="80"/>
                        <a:pt x="224" y="176"/>
                        <a:pt x="192" y="192"/>
                      </a:cubicBezTo>
                      <a:cubicBezTo>
                        <a:pt x="160" y="208"/>
                        <a:pt x="80" y="176"/>
                        <a:pt x="0" y="144"/>
                      </a:cubicBezTo>
                    </a:path>
                  </a:pathLst>
                </a:custGeom>
                <a:noFill/>
                <a:ln w="57150">
                  <a:solidFill>
                    <a:srgbClr val="0099FF"/>
                  </a:solidFill>
                  <a:round/>
                  <a:headEnd/>
                  <a:tailEnd/>
                </a:ln>
              </p:spPr>
              <p:txBody>
                <a:bodyPr/>
                <a:lstStyle/>
                <a:p>
                  <a:endParaRPr lang="es-MX"/>
                </a:p>
              </p:txBody>
            </p:sp>
            <p:sp>
              <p:nvSpPr>
                <p:cNvPr id="53281" name="AutoShape 38"/>
                <p:cNvSpPr>
                  <a:spLocks noChangeArrowheads="1"/>
                </p:cNvSpPr>
                <p:nvPr/>
              </p:nvSpPr>
              <p:spPr bwMode="auto">
                <a:xfrm rot="-4229297">
                  <a:off x="4056" y="1992"/>
                  <a:ext cx="96" cy="144"/>
                </a:xfrm>
                <a:prstGeom prst="triangle">
                  <a:avLst>
                    <a:gd name="adj" fmla="val 50000"/>
                  </a:avLst>
                </a:prstGeom>
                <a:solidFill>
                  <a:srgbClr val="0099FF"/>
                </a:solidFill>
                <a:ln w="9525">
                  <a:solidFill>
                    <a:srgbClr val="0099FF"/>
                  </a:solidFill>
                  <a:miter lim="800000"/>
                  <a:headEnd/>
                  <a:tailEnd/>
                </a:ln>
              </p:spPr>
              <p:txBody>
                <a:bodyPr vert="eaVert" wrap="none" anchor="ctr"/>
                <a:lstStyle/>
                <a:p>
                  <a:endParaRPr lang="es-MX" altLang="es-MX"/>
                </a:p>
              </p:txBody>
            </p:sp>
          </p:grpSp>
        </p:grpSp>
        <p:sp>
          <p:nvSpPr>
            <p:cNvPr id="53276" name="Text Box 39"/>
            <p:cNvSpPr txBox="1">
              <a:spLocks noChangeArrowheads="1"/>
            </p:cNvSpPr>
            <p:nvPr/>
          </p:nvSpPr>
          <p:spPr bwMode="auto">
            <a:xfrm>
              <a:off x="2880" y="1664"/>
              <a:ext cx="576" cy="291"/>
            </a:xfrm>
            <a:prstGeom prst="rect">
              <a:avLst/>
            </a:prstGeom>
            <a:noFill/>
            <a:ln w="9525">
              <a:noFill/>
              <a:miter lim="800000"/>
              <a:headEnd/>
              <a:tailEnd/>
            </a:ln>
          </p:spPr>
          <p:txBody>
            <a:bodyPr>
              <a:spAutoFit/>
            </a:bodyPr>
            <a:lstStyle/>
            <a:p>
              <a:pPr eaLnBrk="1" hangingPunct="1"/>
              <a:r>
                <a:rPr lang="en-US" altLang="es-MX" sz="1200" b="1"/>
                <a:t>Ladera sotavento</a:t>
              </a:r>
            </a:p>
          </p:txBody>
        </p:sp>
      </p:grpSp>
      <p:sp>
        <p:nvSpPr>
          <p:cNvPr id="235560" name="Text Box 40"/>
          <p:cNvSpPr txBox="1">
            <a:spLocks noChangeArrowheads="1"/>
          </p:cNvSpPr>
          <p:nvPr/>
        </p:nvSpPr>
        <p:spPr bwMode="auto">
          <a:xfrm>
            <a:off x="228600" y="4168775"/>
            <a:ext cx="8763000" cy="585788"/>
          </a:xfrm>
          <a:prstGeom prst="rect">
            <a:avLst/>
          </a:prstGeom>
          <a:noFill/>
          <a:ln w="9525">
            <a:noFill/>
            <a:miter lim="800000"/>
            <a:headEnd/>
            <a:tailEnd/>
          </a:ln>
        </p:spPr>
        <p:txBody>
          <a:bodyPr>
            <a:spAutoFit/>
          </a:bodyPr>
          <a:lstStyle/>
          <a:p>
            <a:pPr eaLnBrk="1" hangingPunct="1">
              <a:spcBef>
                <a:spcPct val="50000"/>
              </a:spcBef>
            </a:pPr>
            <a:r>
              <a:rPr lang="es-MX" altLang="es-MX" sz="1600" dirty="0"/>
              <a:t>Los vientos en laderas sotavento son típicamente mucho más reducidos, turbulentos e impredecibles</a:t>
            </a:r>
            <a:endParaRPr lang="en-US" altLang="es-MX" sz="1600" dirty="0"/>
          </a:p>
        </p:txBody>
      </p:sp>
      <p:sp>
        <p:nvSpPr>
          <p:cNvPr id="235561" name="Text Box 41"/>
          <p:cNvSpPr txBox="1">
            <a:spLocks noChangeArrowheads="1"/>
          </p:cNvSpPr>
          <p:nvPr/>
        </p:nvSpPr>
        <p:spPr bwMode="auto">
          <a:xfrm>
            <a:off x="228600" y="4819650"/>
            <a:ext cx="8763000" cy="1077218"/>
          </a:xfrm>
          <a:prstGeom prst="rect">
            <a:avLst/>
          </a:prstGeom>
          <a:noFill/>
          <a:ln w="9525">
            <a:noFill/>
            <a:miter lim="800000"/>
            <a:headEnd/>
            <a:tailEnd/>
          </a:ln>
        </p:spPr>
        <p:txBody>
          <a:bodyPr>
            <a:spAutoFit/>
          </a:bodyPr>
          <a:lstStyle/>
          <a:p>
            <a:pPr eaLnBrk="1" hangingPunct="1">
              <a:spcBef>
                <a:spcPct val="50000"/>
              </a:spcBef>
            </a:pPr>
            <a:r>
              <a:rPr lang="es-MX" altLang="es-MX" sz="1600" dirty="0"/>
              <a:t>En casos limitados, donde las pendientes son menores del 30% y las crestas no son pronunciadas, los ajustes pueden proporcionar una medida decente de la velocidad promedio del viento. (Nota: el límite del 30% se aplica sólo a las laderas de sotavento, no las laderas de barlovento).</a:t>
            </a:r>
            <a:endParaRPr lang="en-US" altLang="es-MX" sz="1600" dirty="0"/>
          </a:p>
        </p:txBody>
      </p:sp>
      <p:grpSp>
        <p:nvGrpSpPr>
          <p:cNvPr id="13" name="Group 42"/>
          <p:cNvGrpSpPr>
            <a:grpSpLocks/>
          </p:cNvGrpSpPr>
          <p:nvPr/>
        </p:nvGrpSpPr>
        <p:grpSpPr bwMode="auto">
          <a:xfrm>
            <a:off x="2514600" y="1981200"/>
            <a:ext cx="3395663" cy="1371600"/>
            <a:chOff x="1584" y="1344"/>
            <a:chExt cx="2139" cy="864"/>
          </a:xfrm>
        </p:grpSpPr>
        <p:grpSp>
          <p:nvGrpSpPr>
            <p:cNvPr id="53269" name="Group 43"/>
            <p:cNvGrpSpPr>
              <a:grpSpLocks/>
            </p:cNvGrpSpPr>
            <p:nvPr/>
          </p:nvGrpSpPr>
          <p:grpSpPr bwMode="auto">
            <a:xfrm>
              <a:off x="2592" y="1344"/>
              <a:ext cx="1131" cy="864"/>
              <a:chOff x="2592" y="1344"/>
              <a:chExt cx="1131" cy="864"/>
            </a:xfrm>
          </p:grpSpPr>
          <p:sp>
            <p:nvSpPr>
              <p:cNvPr id="53271" name="Line 44"/>
              <p:cNvSpPr>
                <a:spLocks noChangeShapeType="1"/>
              </p:cNvSpPr>
              <p:nvPr/>
            </p:nvSpPr>
            <p:spPr bwMode="auto">
              <a:xfrm rot="-1920884">
                <a:off x="2592" y="1392"/>
                <a:ext cx="192" cy="384"/>
              </a:xfrm>
              <a:prstGeom prst="line">
                <a:avLst/>
              </a:prstGeom>
              <a:noFill/>
              <a:ln w="76200">
                <a:solidFill>
                  <a:srgbClr val="0099FF"/>
                </a:solidFill>
                <a:prstDash val="sysDot"/>
                <a:round/>
                <a:headEnd/>
                <a:tailEnd type="triangle" w="med" len="med"/>
              </a:ln>
            </p:spPr>
            <p:txBody>
              <a:bodyPr/>
              <a:lstStyle/>
              <a:p>
                <a:endParaRPr lang="es-MX"/>
              </a:p>
            </p:txBody>
          </p:sp>
          <p:sp>
            <p:nvSpPr>
              <p:cNvPr id="53272" name="Text Box 45"/>
              <p:cNvSpPr txBox="1">
                <a:spLocks noChangeArrowheads="1"/>
              </p:cNvSpPr>
              <p:nvPr/>
            </p:nvSpPr>
            <p:spPr bwMode="auto">
              <a:xfrm>
                <a:off x="3408" y="2016"/>
                <a:ext cx="315" cy="192"/>
              </a:xfrm>
              <a:prstGeom prst="rect">
                <a:avLst/>
              </a:prstGeom>
              <a:noFill/>
              <a:ln w="9525">
                <a:noFill/>
                <a:miter lim="800000"/>
                <a:headEnd/>
                <a:tailEnd/>
              </a:ln>
            </p:spPr>
            <p:txBody>
              <a:bodyPr wrap="none">
                <a:spAutoFit/>
              </a:bodyPr>
              <a:lstStyle/>
              <a:p>
                <a:pPr eaLnBrk="1" hangingPunct="1"/>
                <a:r>
                  <a:rPr lang="en-US" altLang="es-MX" sz="1400" b="1"/>
                  <a:t>¼ X</a:t>
                </a:r>
              </a:p>
            </p:txBody>
          </p:sp>
          <p:sp>
            <p:nvSpPr>
              <p:cNvPr id="53273" name="Line 46"/>
              <p:cNvSpPr>
                <a:spLocks noChangeShapeType="1"/>
              </p:cNvSpPr>
              <p:nvPr/>
            </p:nvSpPr>
            <p:spPr bwMode="auto">
              <a:xfrm rot="-1920884">
                <a:off x="3268" y="2008"/>
                <a:ext cx="96" cy="192"/>
              </a:xfrm>
              <a:prstGeom prst="line">
                <a:avLst/>
              </a:prstGeom>
              <a:noFill/>
              <a:ln w="76200">
                <a:solidFill>
                  <a:srgbClr val="0099FF"/>
                </a:solidFill>
                <a:prstDash val="sysDot"/>
                <a:round/>
                <a:headEnd/>
                <a:tailEnd type="triangle" w="med" len="med"/>
              </a:ln>
            </p:spPr>
            <p:txBody>
              <a:bodyPr/>
              <a:lstStyle/>
              <a:p>
                <a:endParaRPr lang="es-MX"/>
              </a:p>
            </p:txBody>
          </p:sp>
          <p:sp>
            <p:nvSpPr>
              <p:cNvPr id="53274" name="Text Box 47"/>
              <p:cNvSpPr txBox="1">
                <a:spLocks noChangeArrowheads="1"/>
              </p:cNvSpPr>
              <p:nvPr/>
            </p:nvSpPr>
            <p:spPr bwMode="auto">
              <a:xfrm>
                <a:off x="2592" y="1344"/>
                <a:ext cx="315" cy="192"/>
              </a:xfrm>
              <a:prstGeom prst="rect">
                <a:avLst/>
              </a:prstGeom>
              <a:noFill/>
              <a:ln w="9525">
                <a:noFill/>
                <a:miter lim="800000"/>
                <a:headEnd/>
                <a:tailEnd/>
              </a:ln>
            </p:spPr>
            <p:txBody>
              <a:bodyPr wrap="none">
                <a:spAutoFit/>
              </a:bodyPr>
              <a:lstStyle/>
              <a:p>
                <a:pPr eaLnBrk="1" hangingPunct="1"/>
                <a:r>
                  <a:rPr lang="en-US" altLang="es-MX" sz="1400" b="1"/>
                  <a:t>¾ X</a:t>
                </a:r>
              </a:p>
            </p:txBody>
          </p:sp>
        </p:grpSp>
        <p:sp>
          <p:nvSpPr>
            <p:cNvPr id="53270" name="Text Box 48"/>
            <p:cNvSpPr txBox="1">
              <a:spLocks noChangeArrowheads="1"/>
            </p:cNvSpPr>
            <p:nvPr/>
          </p:nvSpPr>
          <p:spPr bwMode="auto">
            <a:xfrm>
              <a:off x="1584" y="1920"/>
              <a:ext cx="1488" cy="174"/>
            </a:xfrm>
            <a:prstGeom prst="rect">
              <a:avLst/>
            </a:prstGeom>
            <a:noFill/>
            <a:ln w="9525">
              <a:noFill/>
              <a:miter lim="800000"/>
              <a:headEnd/>
              <a:tailEnd/>
            </a:ln>
          </p:spPr>
          <p:txBody>
            <a:bodyPr>
              <a:spAutoFit/>
            </a:bodyPr>
            <a:lstStyle/>
            <a:p>
              <a:pPr eaLnBrk="1" hangingPunct="1"/>
              <a:r>
                <a:rPr lang="en-US" altLang="es-MX" sz="1200" b="1"/>
                <a:t>Ladera sotavento&lt; 30%</a:t>
              </a:r>
            </a:p>
          </p:txBody>
        </p:sp>
      </p:grpSp>
      <p:sp>
        <p:nvSpPr>
          <p:cNvPr id="235569" name="Text Box 49"/>
          <p:cNvSpPr txBox="1">
            <a:spLocks noChangeArrowheads="1"/>
          </p:cNvSpPr>
          <p:nvPr/>
        </p:nvSpPr>
        <p:spPr bwMode="auto">
          <a:xfrm>
            <a:off x="228600" y="5826125"/>
            <a:ext cx="8763000" cy="584200"/>
          </a:xfrm>
          <a:prstGeom prst="rect">
            <a:avLst/>
          </a:prstGeom>
          <a:noFill/>
          <a:ln w="9525">
            <a:noFill/>
            <a:miter lim="800000"/>
            <a:headEnd/>
            <a:tailEnd/>
          </a:ln>
        </p:spPr>
        <p:txBody>
          <a:bodyPr>
            <a:spAutoFit/>
          </a:bodyPr>
          <a:lstStyle/>
          <a:p>
            <a:pPr eaLnBrk="1" hangingPunct="1">
              <a:spcBef>
                <a:spcPct val="50000"/>
              </a:spcBef>
            </a:pPr>
            <a:r>
              <a:rPr lang="es-MX" altLang="es-MX" sz="1600" b="1" dirty="0">
                <a:solidFill>
                  <a:srgbClr val="000066"/>
                </a:solidFill>
              </a:rPr>
              <a:t>El ajuste no es aplicable a vientos de preocupación crítica o vientos descendentes de ladera.</a:t>
            </a:r>
            <a:endParaRPr lang="en-US" altLang="es-MX" sz="1600" b="1" dirty="0">
              <a:solidFill>
                <a:srgbClr val="000066"/>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35561"/>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xit" presetSubtype="0" fill="hold" nodeType="clickEffect">
                                  <p:stCondLst>
                                    <p:cond delay="0"/>
                                  </p:stCondLst>
                                  <p:childTnLst>
                                    <p:animEffect transition="out" filter="fade">
                                      <p:cBhvr>
                                        <p:cTn id="19" dur="2000"/>
                                        <p:tgtEl>
                                          <p:spTgt spid="8"/>
                                        </p:tgtEl>
                                      </p:cBhvr>
                                    </p:animEffect>
                                    <p:set>
                                      <p:cBhvr>
                                        <p:cTn id="20" dur="1" fill="hold">
                                          <p:stCondLst>
                                            <p:cond delay="1999"/>
                                          </p:stCondLst>
                                        </p:cTn>
                                        <p:tgtEl>
                                          <p:spTgt spid="8"/>
                                        </p:tgtEl>
                                        <p:attrNameLst>
                                          <p:attrName>style.visibility</p:attrName>
                                        </p:attrNameLst>
                                      </p:cBhvr>
                                      <p:to>
                                        <p:strVal val="hidden"/>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dissolve">
                                      <p:cBhvr>
                                        <p:cTn id="25" dur="500"/>
                                        <p:tgtEl>
                                          <p:spTgt spid="1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55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0" grpId="0"/>
      <p:bldP spid="235561" grpId="0"/>
      <p:bldP spid="23556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252413" y="457200"/>
            <a:ext cx="8281987" cy="1143000"/>
          </a:xfrm>
        </p:spPr>
        <p:txBody>
          <a:bodyPr/>
          <a:lstStyle/>
          <a:p>
            <a:pPr eaLnBrk="1" hangingPunct="1">
              <a:lnSpc>
                <a:spcPct val="90000"/>
              </a:lnSpc>
            </a:pPr>
            <a:r>
              <a:rPr lang="es-MX" altLang="es-MX" sz="3200" dirty="0"/>
              <a:t>Comparación del medidor de bolsillo </a:t>
            </a:r>
            <a:r>
              <a:rPr lang="es-MX" altLang="es-MX" sz="3200" dirty="0" err="1"/>
              <a:t>WindWizard</a:t>
            </a:r>
            <a:r>
              <a:rPr lang="es-MX" altLang="es-MX" sz="3200" dirty="0"/>
              <a:t> y el </a:t>
            </a:r>
            <a:r>
              <a:rPr lang="es-MX" altLang="es-MX" sz="3200" dirty="0" err="1"/>
              <a:t>WindWizard</a:t>
            </a:r>
            <a:r>
              <a:rPr lang="es-MX" altLang="es-MX" sz="3200" dirty="0"/>
              <a:t> (software) </a:t>
            </a:r>
          </a:p>
        </p:txBody>
      </p:sp>
      <p:pic>
        <p:nvPicPr>
          <p:cNvPr id="55299" name="Picture 4" descr="Windfield map, cropped"/>
          <p:cNvPicPr>
            <a:picLocks noChangeAspect="1" noChangeArrowheads="1"/>
          </p:cNvPicPr>
          <p:nvPr/>
        </p:nvPicPr>
        <p:blipFill>
          <a:blip r:embed="rId3" cstate="print"/>
          <a:srcRect/>
          <a:stretch>
            <a:fillRect/>
          </a:stretch>
        </p:blipFill>
        <p:spPr bwMode="auto">
          <a:xfrm>
            <a:off x="2057400" y="1749425"/>
            <a:ext cx="4895850" cy="4511675"/>
          </a:xfrm>
          <a:prstGeom prst="rect">
            <a:avLst/>
          </a:prstGeom>
          <a:noFill/>
          <a:ln w="12700">
            <a:solidFill>
              <a:schemeClr val="tx1"/>
            </a:solidFill>
            <a:miter lim="800000"/>
            <a:headEnd/>
            <a:tailEnd/>
          </a:ln>
        </p:spPr>
      </p:pic>
      <p:sp>
        <p:nvSpPr>
          <p:cNvPr id="270341" name="AutoShape 5"/>
          <p:cNvSpPr>
            <a:spLocks noChangeArrowheads="1"/>
          </p:cNvSpPr>
          <p:nvPr/>
        </p:nvSpPr>
        <p:spPr bwMode="auto">
          <a:xfrm rot="-2601096">
            <a:off x="4022725" y="3754438"/>
            <a:ext cx="492125" cy="250825"/>
          </a:xfrm>
          <a:prstGeom prst="leftArrow">
            <a:avLst>
              <a:gd name="adj1" fmla="val 50000"/>
              <a:gd name="adj2" fmla="val 49051"/>
            </a:avLst>
          </a:prstGeom>
          <a:solidFill>
            <a:srgbClr val="FFFF00"/>
          </a:solidFill>
          <a:ln w="9525">
            <a:solidFill>
              <a:schemeClr val="tx1"/>
            </a:solidFill>
            <a:miter lim="800000"/>
            <a:headEnd/>
            <a:tailEnd/>
          </a:ln>
        </p:spPr>
        <p:txBody>
          <a:bodyPr anchor="ctr"/>
          <a:lstStyle/>
          <a:p>
            <a:endParaRPr lang="es-MX" altLang="es-MX"/>
          </a:p>
        </p:txBody>
      </p:sp>
      <p:sp>
        <p:nvSpPr>
          <p:cNvPr id="270342" name="AutoShape 6"/>
          <p:cNvSpPr>
            <a:spLocks noChangeArrowheads="1"/>
          </p:cNvSpPr>
          <p:nvPr/>
        </p:nvSpPr>
        <p:spPr bwMode="auto">
          <a:xfrm rot="-2660543">
            <a:off x="5743575" y="2374900"/>
            <a:ext cx="215900" cy="171450"/>
          </a:xfrm>
          <a:prstGeom prst="leftArrow">
            <a:avLst>
              <a:gd name="adj1" fmla="val 50000"/>
              <a:gd name="adj2" fmla="val 31481"/>
            </a:avLst>
          </a:prstGeom>
          <a:solidFill>
            <a:srgbClr val="FFFF00"/>
          </a:solidFill>
          <a:ln w="9525">
            <a:solidFill>
              <a:schemeClr val="tx1"/>
            </a:solidFill>
            <a:miter lim="800000"/>
            <a:headEnd/>
            <a:tailEnd/>
          </a:ln>
        </p:spPr>
        <p:txBody>
          <a:bodyPr anchor="ctr"/>
          <a:lstStyle/>
          <a:p>
            <a:endParaRPr lang="es-MX" altLang="es-MX"/>
          </a:p>
        </p:txBody>
      </p:sp>
      <p:sp>
        <p:nvSpPr>
          <p:cNvPr id="270343" name="AutoShape 7"/>
          <p:cNvSpPr>
            <a:spLocks noChangeArrowheads="1"/>
          </p:cNvSpPr>
          <p:nvPr/>
        </p:nvSpPr>
        <p:spPr bwMode="auto">
          <a:xfrm rot="-2286147">
            <a:off x="3563938" y="4475163"/>
            <a:ext cx="350837" cy="171450"/>
          </a:xfrm>
          <a:prstGeom prst="leftArrow">
            <a:avLst>
              <a:gd name="adj1" fmla="val 50000"/>
              <a:gd name="adj2" fmla="val 51157"/>
            </a:avLst>
          </a:prstGeom>
          <a:solidFill>
            <a:srgbClr val="FFFF00"/>
          </a:solidFill>
          <a:ln w="9525">
            <a:solidFill>
              <a:schemeClr val="tx1"/>
            </a:solidFill>
            <a:miter lim="800000"/>
            <a:headEnd/>
            <a:tailEnd/>
          </a:ln>
        </p:spPr>
        <p:txBody>
          <a:bodyPr anchor="ctr"/>
          <a:lstStyle/>
          <a:p>
            <a:endParaRPr lang="es-MX" altLang="es-MX"/>
          </a:p>
        </p:txBody>
      </p:sp>
      <p:sp>
        <p:nvSpPr>
          <p:cNvPr id="270344" name="AutoShape 8"/>
          <p:cNvSpPr>
            <a:spLocks noChangeArrowheads="1"/>
          </p:cNvSpPr>
          <p:nvPr/>
        </p:nvSpPr>
        <p:spPr bwMode="auto">
          <a:xfrm rot="-1925958">
            <a:off x="2917825" y="5259388"/>
            <a:ext cx="141288" cy="123825"/>
          </a:xfrm>
          <a:prstGeom prst="leftArrow">
            <a:avLst>
              <a:gd name="adj1" fmla="val 50000"/>
              <a:gd name="adj2" fmla="val 28526"/>
            </a:avLst>
          </a:prstGeom>
          <a:solidFill>
            <a:srgbClr val="FFFF00"/>
          </a:solidFill>
          <a:ln w="9525">
            <a:solidFill>
              <a:schemeClr val="tx1"/>
            </a:solidFill>
            <a:miter lim="800000"/>
            <a:headEnd/>
            <a:tailEnd/>
          </a:ln>
        </p:spPr>
        <p:txBody>
          <a:bodyPr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0342"/>
                                        </p:tgtEl>
                                        <p:attrNameLst>
                                          <p:attrName>style.visibility</p:attrName>
                                        </p:attrNameLst>
                                      </p:cBhvr>
                                      <p:to>
                                        <p:strVal val="visible"/>
                                      </p:to>
                                    </p:set>
                                    <p:animEffect transition="in" filter="dissolve">
                                      <p:cBhvr>
                                        <p:cTn id="7" dur="500"/>
                                        <p:tgtEl>
                                          <p:spTgt spid="27034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70341"/>
                                        </p:tgtEl>
                                        <p:attrNameLst>
                                          <p:attrName>style.visibility</p:attrName>
                                        </p:attrNameLst>
                                      </p:cBhvr>
                                      <p:to>
                                        <p:strVal val="visible"/>
                                      </p:to>
                                    </p:set>
                                    <p:animEffect transition="in" filter="dissolve">
                                      <p:cBhvr>
                                        <p:cTn id="11" dur="500"/>
                                        <p:tgtEl>
                                          <p:spTgt spid="270341"/>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270343"/>
                                        </p:tgtEl>
                                        <p:attrNameLst>
                                          <p:attrName>style.visibility</p:attrName>
                                        </p:attrNameLst>
                                      </p:cBhvr>
                                      <p:to>
                                        <p:strVal val="visible"/>
                                      </p:to>
                                    </p:set>
                                    <p:animEffect transition="in" filter="dissolve">
                                      <p:cBhvr>
                                        <p:cTn id="15" dur="500"/>
                                        <p:tgtEl>
                                          <p:spTgt spid="270343"/>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270344"/>
                                        </p:tgtEl>
                                        <p:attrNameLst>
                                          <p:attrName>style.visibility</p:attrName>
                                        </p:attrNameLst>
                                      </p:cBhvr>
                                      <p:to>
                                        <p:strVal val="visible"/>
                                      </p:to>
                                    </p:set>
                                    <p:animEffect transition="in" filter="dissolve">
                                      <p:cBhvr>
                                        <p:cTn id="19" dur="500"/>
                                        <p:tgtEl>
                                          <p:spTgt spid="270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1" grpId="0" animBg="1"/>
      <p:bldP spid="270342" grpId="0" animBg="1"/>
      <p:bldP spid="270343" grpId="0" animBg="1"/>
      <p:bldP spid="27034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235527" y="762000"/>
            <a:ext cx="8659091" cy="1274618"/>
          </a:xfrm>
        </p:spPr>
        <p:txBody>
          <a:bodyPr/>
          <a:lstStyle/>
          <a:p>
            <a:pPr eaLnBrk="1" hangingPunct="1">
              <a:lnSpc>
                <a:spcPct val="90000"/>
              </a:lnSpc>
            </a:pPr>
            <a:r>
              <a:rPr lang="es-MX" altLang="es-MX" sz="3600" dirty="0"/>
              <a:t>El viento que afecta al fuego depende de la altura de la llama y la cobertura de vegetación</a:t>
            </a:r>
          </a:p>
        </p:txBody>
      </p:sp>
      <p:sp>
        <p:nvSpPr>
          <p:cNvPr id="118787" name="Rectangle 3"/>
          <p:cNvSpPr>
            <a:spLocks noGrp="1" noChangeArrowheads="1"/>
          </p:cNvSpPr>
          <p:nvPr>
            <p:ph type="body" idx="1"/>
          </p:nvPr>
        </p:nvSpPr>
        <p:spPr>
          <a:xfrm>
            <a:off x="533400" y="2414588"/>
            <a:ext cx="8229600" cy="4114800"/>
          </a:xfrm>
        </p:spPr>
        <p:txBody>
          <a:bodyPr/>
          <a:lstStyle/>
          <a:p>
            <a:pPr eaLnBrk="1" hangingPunct="1">
              <a:spcAft>
                <a:spcPct val="35000"/>
              </a:spcAft>
            </a:pPr>
            <a:r>
              <a:rPr lang="es-MX" altLang="es-MX" sz="2400" dirty="0"/>
              <a:t>El viento que empuja el fuego es el viento que esta aproximadamente a al nivel de media llama (velocidad del viento a media llama, o VVMLL).</a:t>
            </a:r>
          </a:p>
          <a:p>
            <a:pPr algn="just" eaLnBrk="1" hangingPunct="1">
              <a:spcAft>
                <a:spcPct val="35000"/>
              </a:spcAft>
            </a:pPr>
            <a:r>
              <a:rPr lang="es-MX" altLang="es-MX" sz="2400" dirty="0"/>
              <a:t>Las velocidades del viento son más altas en los niveles sobre la superficie y disminuyen hacia abajo.</a:t>
            </a:r>
          </a:p>
          <a:p>
            <a:pPr eaLnBrk="1" hangingPunct="1">
              <a:spcAft>
                <a:spcPct val="35000"/>
              </a:spcAft>
            </a:pPr>
            <a:r>
              <a:rPr lang="es-MX" altLang="es-MX" sz="2400" dirty="0"/>
              <a:t>Un sitio con árboles o arbustos reducirá la velocidad del viento debajo del mismo (más reducción cuanto mas denso sea el sitio).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7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7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Wind background"/>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59395" name="Rectangle 5"/>
          <p:cNvSpPr>
            <a:spLocks noGrp="1" noChangeArrowheads="1"/>
          </p:cNvSpPr>
          <p:nvPr>
            <p:ph type="title"/>
          </p:nvPr>
        </p:nvSpPr>
        <p:spPr>
          <a:xfrm>
            <a:off x="699247" y="199651"/>
            <a:ext cx="7924800" cy="990600"/>
          </a:xfrm>
          <a:noFill/>
        </p:spPr>
        <p:txBody>
          <a:bodyPr/>
          <a:lstStyle/>
          <a:p>
            <a:pPr algn="just" eaLnBrk="1" hangingPunct="1">
              <a:lnSpc>
                <a:spcPct val="80000"/>
              </a:lnSpc>
            </a:pPr>
            <a:r>
              <a:rPr lang="es-MX" altLang="es-MX" sz="2000" b="0" dirty="0">
                <a:solidFill>
                  <a:schemeClr val="tx1"/>
                </a:solidFill>
              </a:rPr>
              <a:t>Una vez que tenga una velocidad de viento que se ajuste a la ubicación del incendio en el terreno, hay que ajustarla a la velocidad del viento a nivel de la llama.</a:t>
            </a:r>
            <a:endParaRPr lang="es-MX" altLang="es-MX" sz="2000" b="0" dirty="0">
              <a:solidFill>
                <a:srgbClr val="CC0000"/>
              </a:solidFill>
            </a:endParaRPr>
          </a:p>
        </p:txBody>
      </p:sp>
      <p:pic>
        <p:nvPicPr>
          <p:cNvPr id="59396" name="Picture 7" descr="upslope crown"/>
          <p:cNvPicPr>
            <a:picLocks noChangeAspect="1" noChangeArrowheads="1"/>
          </p:cNvPicPr>
          <p:nvPr/>
        </p:nvPicPr>
        <p:blipFill>
          <a:blip r:embed="rId4" cstate="print"/>
          <a:srcRect/>
          <a:stretch>
            <a:fillRect/>
          </a:stretch>
        </p:blipFill>
        <p:spPr bwMode="auto">
          <a:xfrm>
            <a:off x="1752600" y="2362200"/>
            <a:ext cx="6248400" cy="4165600"/>
          </a:xfrm>
          <a:prstGeom prst="rect">
            <a:avLst/>
          </a:prstGeom>
          <a:noFill/>
          <a:ln w="9525">
            <a:noFill/>
            <a:miter lim="800000"/>
            <a:headEnd/>
            <a:tailEnd/>
          </a:ln>
        </p:spPr>
      </p:pic>
      <p:sp>
        <p:nvSpPr>
          <p:cNvPr id="59397" name="Line 8"/>
          <p:cNvSpPr>
            <a:spLocks noChangeShapeType="1"/>
          </p:cNvSpPr>
          <p:nvPr/>
        </p:nvSpPr>
        <p:spPr bwMode="auto">
          <a:xfrm flipV="1">
            <a:off x="3276600" y="2819400"/>
            <a:ext cx="2020888" cy="838200"/>
          </a:xfrm>
          <a:prstGeom prst="line">
            <a:avLst/>
          </a:prstGeom>
          <a:noFill/>
          <a:ln w="288925">
            <a:solidFill>
              <a:srgbClr val="669FCB"/>
            </a:solidFill>
            <a:round/>
            <a:headEnd/>
            <a:tailEnd type="triangle" w="med" len="med"/>
          </a:ln>
        </p:spPr>
        <p:txBody>
          <a:bodyPr wrap="none" anchor="ctr"/>
          <a:lstStyle/>
          <a:p>
            <a:endParaRPr lang="es-MX"/>
          </a:p>
        </p:txBody>
      </p:sp>
      <p:sp>
        <p:nvSpPr>
          <p:cNvPr id="117769" name="Line 9"/>
          <p:cNvSpPr>
            <a:spLocks noChangeShapeType="1"/>
          </p:cNvSpPr>
          <p:nvPr/>
        </p:nvSpPr>
        <p:spPr bwMode="auto">
          <a:xfrm flipV="1">
            <a:off x="3581400" y="4191000"/>
            <a:ext cx="1066800" cy="430213"/>
          </a:xfrm>
          <a:prstGeom prst="line">
            <a:avLst/>
          </a:prstGeom>
          <a:noFill/>
          <a:ln w="152400">
            <a:solidFill>
              <a:srgbClr val="669FCB"/>
            </a:solidFill>
            <a:round/>
            <a:headEnd/>
            <a:tailEnd type="triangle" w="med" len="med"/>
          </a:ln>
        </p:spPr>
        <p:txBody>
          <a:bodyPr wrap="none" anchor="ctr"/>
          <a:lstStyle/>
          <a:p>
            <a:endParaRPr lang="es-MX"/>
          </a:p>
        </p:txBody>
      </p:sp>
      <p:grpSp>
        <p:nvGrpSpPr>
          <p:cNvPr id="2" name="Group 28"/>
          <p:cNvGrpSpPr>
            <a:grpSpLocks/>
          </p:cNvGrpSpPr>
          <p:nvPr/>
        </p:nvGrpSpPr>
        <p:grpSpPr bwMode="auto">
          <a:xfrm>
            <a:off x="152400" y="4114800"/>
            <a:ext cx="3352800" cy="1477963"/>
            <a:chOff x="96" y="2592"/>
            <a:chExt cx="2112" cy="931"/>
          </a:xfrm>
        </p:grpSpPr>
        <p:sp>
          <p:nvSpPr>
            <p:cNvPr id="59407" name="Text Box 14"/>
            <p:cNvSpPr txBox="1">
              <a:spLocks noChangeArrowheads="1"/>
            </p:cNvSpPr>
            <p:nvPr/>
          </p:nvSpPr>
          <p:spPr bwMode="auto">
            <a:xfrm>
              <a:off x="96" y="2592"/>
              <a:ext cx="912" cy="931"/>
            </a:xfrm>
            <a:prstGeom prst="rect">
              <a:avLst/>
            </a:prstGeom>
            <a:noFill/>
            <a:ln w="19050">
              <a:solidFill>
                <a:schemeClr val="tx1"/>
              </a:solidFill>
              <a:miter lim="800000"/>
              <a:headEnd/>
              <a:tailEnd/>
            </a:ln>
          </p:spPr>
          <p:txBody>
            <a:bodyPr>
              <a:spAutoFit/>
            </a:bodyPr>
            <a:lstStyle/>
            <a:p>
              <a:pPr eaLnBrk="1" hangingPunct="1"/>
              <a:r>
                <a:rPr lang="es-MX" altLang="es-MX" sz="1800"/>
                <a:t>¿Cuál es la velocidad del viento a</a:t>
              </a:r>
            </a:p>
            <a:p>
              <a:pPr eaLnBrk="1" hangingPunct="1"/>
              <a:r>
                <a:rPr lang="es-MX" altLang="es-MX" sz="1800"/>
                <a:t>nivel de la llama?</a:t>
              </a:r>
              <a:endParaRPr lang="en-US" altLang="es-MX" sz="1800"/>
            </a:p>
          </p:txBody>
        </p:sp>
        <p:sp>
          <p:nvSpPr>
            <p:cNvPr id="59408" name="Line 18"/>
            <p:cNvSpPr>
              <a:spLocks noChangeShapeType="1"/>
            </p:cNvSpPr>
            <p:nvPr/>
          </p:nvSpPr>
          <p:spPr bwMode="auto">
            <a:xfrm flipV="1">
              <a:off x="1008" y="2880"/>
              <a:ext cx="1200" cy="192"/>
            </a:xfrm>
            <a:prstGeom prst="line">
              <a:avLst/>
            </a:prstGeom>
            <a:noFill/>
            <a:ln w="28575">
              <a:solidFill>
                <a:schemeClr val="tx1"/>
              </a:solidFill>
              <a:round/>
              <a:headEnd/>
              <a:tailEnd type="triangle" w="med" len="med"/>
            </a:ln>
          </p:spPr>
          <p:txBody>
            <a:bodyPr/>
            <a:lstStyle/>
            <a:p>
              <a:endParaRPr lang="es-MX"/>
            </a:p>
          </p:txBody>
        </p:sp>
      </p:grpSp>
      <p:grpSp>
        <p:nvGrpSpPr>
          <p:cNvPr id="3" name="Group 25"/>
          <p:cNvGrpSpPr>
            <a:grpSpLocks/>
          </p:cNvGrpSpPr>
          <p:nvPr/>
        </p:nvGrpSpPr>
        <p:grpSpPr bwMode="auto">
          <a:xfrm>
            <a:off x="128588" y="1219200"/>
            <a:ext cx="3886200" cy="1905000"/>
            <a:chOff x="0" y="768"/>
            <a:chExt cx="2448" cy="1200"/>
          </a:xfrm>
        </p:grpSpPr>
        <p:sp>
          <p:nvSpPr>
            <p:cNvPr id="59405" name="Text Box 10"/>
            <p:cNvSpPr txBox="1">
              <a:spLocks noChangeArrowheads="1"/>
            </p:cNvSpPr>
            <p:nvPr/>
          </p:nvSpPr>
          <p:spPr bwMode="auto">
            <a:xfrm>
              <a:off x="0" y="768"/>
              <a:ext cx="1968" cy="582"/>
            </a:xfrm>
            <a:prstGeom prst="rect">
              <a:avLst/>
            </a:prstGeom>
            <a:noFill/>
            <a:ln w="19050">
              <a:solidFill>
                <a:schemeClr val="tx1"/>
              </a:solidFill>
              <a:miter lim="800000"/>
              <a:headEnd/>
              <a:tailEnd/>
            </a:ln>
          </p:spPr>
          <p:txBody>
            <a:bodyPr>
              <a:spAutoFit/>
            </a:bodyPr>
            <a:lstStyle/>
            <a:p>
              <a:pPr eaLnBrk="1" hangingPunct="1"/>
              <a:r>
                <a:rPr lang="es-MX" altLang="es-MX" sz="1800"/>
                <a:t>Usted ha obtenido el viento de la ubicación del incendio en la ladera</a:t>
              </a:r>
              <a:endParaRPr lang="en-US" altLang="es-MX" sz="1800"/>
            </a:p>
          </p:txBody>
        </p:sp>
        <p:sp>
          <p:nvSpPr>
            <p:cNvPr id="59406" name="Line 24"/>
            <p:cNvSpPr>
              <a:spLocks noChangeShapeType="1"/>
            </p:cNvSpPr>
            <p:nvPr/>
          </p:nvSpPr>
          <p:spPr bwMode="auto">
            <a:xfrm>
              <a:off x="1440" y="1392"/>
              <a:ext cx="1008" cy="576"/>
            </a:xfrm>
            <a:prstGeom prst="line">
              <a:avLst/>
            </a:prstGeom>
            <a:noFill/>
            <a:ln w="28575">
              <a:solidFill>
                <a:schemeClr val="tx1"/>
              </a:solidFill>
              <a:round/>
              <a:headEnd/>
              <a:tailEnd type="triangle" w="med" len="med"/>
            </a:ln>
          </p:spPr>
          <p:txBody>
            <a:bodyPr/>
            <a:lstStyle/>
            <a:p>
              <a:endParaRPr lang="es-MX"/>
            </a:p>
          </p:txBody>
        </p:sp>
      </p:grpSp>
      <p:grpSp>
        <p:nvGrpSpPr>
          <p:cNvPr id="4" name="Group 27"/>
          <p:cNvGrpSpPr>
            <a:grpSpLocks/>
          </p:cNvGrpSpPr>
          <p:nvPr/>
        </p:nvGrpSpPr>
        <p:grpSpPr bwMode="auto">
          <a:xfrm>
            <a:off x="3657600" y="1219200"/>
            <a:ext cx="5181600" cy="1524000"/>
            <a:chOff x="2304" y="768"/>
            <a:chExt cx="3264" cy="960"/>
          </a:xfrm>
        </p:grpSpPr>
        <p:sp>
          <p:nvSpPr>
            <p:cNvPr id="59403" name="Text Box 12"/>
            <p:cNvSpPr txBox="1">
              <a:spLocks noChangeArrowheads="1"/>
            </p:cNvSpPr>
            <p:nvPr/>
          </p:nvSpPr>
          <p:spPr bwMode="auto">
            <a:xfrm>
              <a:off x="2304" y="768"/>
              <a:ext cx="3264" cy="582"/>
            </a:xfrm>
            <a:prstGeom prst="rect">
              <a:avLst/>
            </a:prstGeom>
            <a:noFill/>
            <a:ln w="19050">
              <a:solidFill>
                <a:schemeClr val="tx1"/>
              </a:solidFill>
              <a:miter lim="800000"/>
              <a:headEnd/>
              <a:tailEnd/>
            </a:ln>
          </p:spPr>
          <p:txBody>
            <a:bodyPr>
              <a:spAutoFit/>
            </a:bodyPr>
            <a:lstStyle/>
            <a:p>
              <a:pPr eaLnBrk="1" hangingPunct="1"/>
              <a:r>
                <a:rPr lang="es-MX" altLang="es-MX" sz="1800" dirty="0"/>
                <a:t>Si Usted ajustó un viento a 6 m para el terreno, esto es un viento a 6 m; Si ajustó el viento a nivel del ojo esto es a nivel del ojo</a:t>
              </a:r>
              <a:endParaRPr lang="en-US" altLang="es-MX" sz="1800" dirty="0"/>
            </a:p>
          </p:txBody>
        </p:sp>
        <p:sp>
          <p:nvSpPr>
            <p:cNvPr id="59404" name="Line 26"/>
            <p:cNvSpPr>
              <a:spLocks noChangeShapeType="1"/>
            </p:cNvSpPr>
            <p:nvPr/>
          </p:nvSpPr>
          <p:spPr bwMode="auto">
            <a:xfrm flipH="1">
              <a:off x="3168" y="1392"/>
              <a:ext cx="384" cy="336"/>
            </a:xfrm>
            <a:prstGeom prst="line">
              <a:avLst/>
            </a:prstGeom>
            <a:noFill/>
            <a:ln w="28575">
              <a:solidFill>
                <a:schemeClr val="tx1"/>
              </a:solidFill>
              <a:round/>
              <a:headEnd/>
              <a:tailEnd type="triangle" w="med" len="med"/>
            </a:ln>
          </p:spPr>
          <p:txBody>
            <a:bodyPr/>
            <a:lstStyle/>
            <a:p>
              <a:endParaRPr lang="es-MX"/>
            </a:p>
          </p:txBody>
        </p:sp>
      </p:grpSp>
      <p:sp>
        <p:nvSpPr>
          <p:cNvPr id="5940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4C1BA1C4-40C8-4820-A51A-EEFE1E72205F}" type="slidenum">
              <a:rPr lang="en-US" altLang="es-MX" sz="1000"/>
              <a:pPr algn="r" eaLnBrk="1" hangingPunct="1"/>
              <a:t>109</a:t>
            </a:fld>
            <a:r>
              <a:rPr lang="en-US" altLang="es-MX" sz="1000"/>
              <a:t>-S290-EP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177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Effect fuel type"/>
          <p:cNvPicPr>
            <a:picLocks noChangeAspect="1" noChangeArrowheads="1"/>
          </p:cNvPicPr>
          <p:nvPr/>
        </p:nvPicPr>
        <p:blipFill>
          <a:blip r:embed="rId3" cstate="print"/>
          <a:srcRect/>
          <a:stretch>
            <a:fillRect/>
          </a:stretch>
        </p:blipFill>
        <p:spPr bwMode="auto">
          <a:xfrm>
            <a:off x="-42863" y="0"/>
            <a:ext cx="9186863" cy="6892925"/>
          </a:xfrm>
          <a:prstGeom prst="rect">
            <a:avLst/>
          </a:prstGeom>
          <a:noFill/>
          <a:ln w="9525">
            <a:noFill/>
            <a:miter lim="800000"/>
            <a:headEnd/>
            <a:tailEnd/>
          </a:ln>
        </p:spPr>
      </p:pic>
      <p:sp>
        <p:nvSpPr>
          <p:cNvPr id="61443" name="Rectangle 3"/>
          <p:cNvSpPr>
            <a:spLocks noGrp="1" noChangeArrowheads="1"/>
          </p:cNvSpPr>
          <p:nvPr>
            <p:ph type="title"/>
          </p:nvPr>
        </p:nvSpPr>
        <p:spPr>
          <a:xfrm>
            <a:off x="595313" y="228600"/>
            <a:ext cx="7921625" cy="1258888"/>
          </a:xfrm>
        </p:spPr>
        <p:txBody>
          <a:bodyPr/>
          <a:lstStyle/>
          <a:p>
            <a:pPr eaLnBrk="1" hangingPunct="1">
              <a:lnSpc>
                <a:spcPct val="90000"/>
              </a:lnSpc>
            </a:pPr>
            <a:r>
              <a:rPr lang="es-MX" altLang="es-MX" sz="3200" dirty="0"/>
              <a:t>Viento a media llama que mejor se adapte al tipo de combustible</a:t>
            </a:r>
          </a:p>
        </p:txBody>
      </p:sp>
      <p:sp>
        <p:nvSpPr>
          <p:cNvPr id="61444" name="Text Box 75"/>
          <p:cNvSpPr txBox="1">
            <a:spLocks noChangeArrowheads="1"/>
          </p:cNvSpPr>
          <p:nvPr/>
        </p:nvSpPr>
        <p:spPr bwMode="auto">
          <a:xfrm>
            <a:off x="330200" y="4621960"/>
            <a:ext cx="2244525" cy="892552"/>
          </a:xfrm>
          <a:prstGeom prst="rect">
            <a:avLst/>
          </a:prstGeom>
          <a:noFill/>
          <a:ln w="9525">
            <a:noFill/>
            <a:miter lim="800000"/>
            <a:headEnd/>
            <a:tailEnd/>
          </a:ln>
        </p:spPr>
        <p:txBody>
          <a:bodyPr wrap="none">
            <a:spAutoFit/>
          </a:bodyPr>
          <a:lstStyle/>
          <a:p>
            <a:r>
              <a:rPr lang="en-US" altLang="es-MX" sz="2600" b="1" dirty="0" err="1"/>
              <a:t>Desechos</a:t>
            </a:r>
            <a:r>
              <a:rPr lang="en-US" altLang="es-MX" sz="2600" b="1" dirty="0"/>
              <a:t> de</a:t>
            </a:r>
          </a:p>
          <a:p>
            <a:r>
              <a:rPr lang="en-US" altLang="es-MX" sz="2600" b="1" dirty="0"/>
              <a:t>bosque</a:t>
            </a:r>
          </a:p>
        </p:txBody>
      </p:sp>
      <p:sp>
        <p:nvSpPr>
          <p:cNvPr id="61445" name="Text Box 76"/>
          <p:cNvSpPr txBox="1">
            <a:spLocks noChangeArrowheads="1"/>
          </p:cNvSpPr>
          <p:nvPr/>
        </p:nvSpPr>
        <p:spPr bwMode="auto">
          <a:xfrm>
            <a:off x="3394075" y="3886200"/>
            <a:ext cx="1204913" cy="492125"/>
          </a:xfrm>
          <a:prstGeom prst="rect">
            <a:avLst/>
          </a:prstGeom>
          <a:noFill/>
          <a:ln w="9525">
            <a:noFill/>
            <a:miter lim="800000"/>
            <a:headEnd/>
            <a:tailEnd/>
          </a:ln>
        </p:spPr>
        <p:txBody>
          <a:bodyPr wrap="none">
            <a:spAutoFit/>
          </a:bodyPr>
          <a:lstStyle/>
          <a:p>
            <a:r>
              <a:rPr lang="en-US" altLang="es-MX" sz="2600" b="1"/>
              <a:t>Copas</a:t>
            </a:r>
          </a:p>
        </p:txBody>
      </p:sp>
      <p:sp>
        <p:nvSpPr>
          <p:cNvPr id="61446" name="Text Box 77"/>
          <p:cNvSpPr txBox="1">
            <a:spLocks noChangeArrowheads="1"/>
          </p:cNvSpPr>
          <p:nvPr/>
        </p:nvSpPr>
        <p:spPr bwMode="auto">
          <a:xfrm>
            <a:off x="5638800" y="3124200"/>
            <a:ext cx="3578225" cy="492125"/>
          </a:xfrm>
          <a:prstGeom prst="rect">
            <a:avLst/>
          </a:prstGeom>
          <a:noFill/>
          <a:ln w="9525">
            <a:noFill/>
            <a:miter lim="800000"/>
            <a:headEnd/>
            <a:tailEnd/>
          </a:ln>
        </p:spPr>
        <p:txBody>
          <a:bodyPr wrap="none">
            <a:spAutoFit/>
          </a:bodyPr>
          <a:lstStyle/>
          <a:p>
            <a:r>
              <a:rPr lang="en-US" altLang="es-MX" sz="2600" b="1"/>
              <a:t>Pasto y arbusto bajo</a:t>
            </a:r>
          </a:p>
        </p:txBody>
      </p:sp>
      <p:grpSp>
        <p:nvGrpSpPr>
          <p:cNvPr id="2" name="Group 78"/>
          <p:cNvGrpSpPr>
            <a:grpSpLocks/>
          </p:cNvGrpSpPr>
          <p:nvPr/>
        </p:nvGrpSpPr>
        <p:grpSpPr bwMode="auto">
          <a:xfrm>
            <a:off x="6589713" y="1524000"/>
            <a:ext cx="2051050" cy="1022350"/>
            <a:chOff x="4077" y="1728"/>
            <a:chExt cx="1292" cy="644"/>
          </a:xfrm>
        </p:grpSpPr>
        <p:sp>
          <p:nvSpPr>
            <p:cNvPr id="61462" name="Freeform 79"/>
            <p:cNvSpPr>
              <a:spLocks/>
            </p:cNvSpPr>
            <p:nvPr/>
          </p:nvSpPr>
          <p:spPr bwMode="auto">
            <a:xfrm>
              <a:off x="5136" y="2016"/>
              <a:ext cx="233" cy="356"/>
            </a:xfrm>
            <a:custGeom>
              <a:avLst/>
              <a:gdLst>
                <a:gd name="T0" fmla="*/ 0 w 233"/>
                <a:gd name="T1" fmla="*/ 1081744 h 208"/>
                <a:gd name="T2" fmla="*/ 58 w 233"/>
                <a:gd name="T3" fmla="*/ 814569 h 208"/>
                <a:gd name="T4" fmla="*/ 99 w 233"/>
                <a:gd name="T5" fmla="*/ 504411 h 208"/>
                <a:gd name="T6" fmla="*/ 107 w 233"/>
                <a:gd name="T7" fmla="*/ 369276 h 208"/>
                <a:gd name="T8" fmla="*/ 124 w 233"/>
                <a:gd name="T9" fmla="*/ 281283 h 208"/>
                <a:gd name="T10" fmla="*/ 132 w 233"/>
                <a:gd name="T11" fmla="*/ 369276 h 208"/>
                <a:gd name="T12" fmla="*/ 156 w 233"/>
                <a:gd name="T13" fmla="*/ 234375 h 208"/>
                <a:gd name="T14" fmla="*/ 165 w 233"/>
                <a:gd name="T15" fmla="*/ 103764 h 208"/>
                <a:gd name="T16" fmla="*/ 181 w 233"/>
                <a:gd name="T17" fmla="*/ 369276 h 208"/>
                <a:gd name="T18" fmla="*/ 214 w 233"/>
                <a:gd name="T19" fmla="*/ 325259 h 208"/>
                <a:gd name="T20" fmla="*/ 206 w 233"/>
                <a:gd name="T21" fmla="*/ 907408 h 208"/>
                <a:gd name="T22" fmla="*/ 173 w 233"/>
                <a:gd name="T23" fmla="*/ 949544 h 208"/>
                <a:gd name="T24" fmla="*/ 50 w 233"/>
                <a:gd name="T25" fmla="*/ 1126889 h 208"/>
                <a:gd name="T26" fmla="*/ 0 w 233"/>
                <a:gd name="T27" fmla="*/ 1081744 h 2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3"/>
                <a:gd name="T43" fmla="*/ 0 h 208"/>
                <a:gd name="T44" fmla="*/ 233 w 233"/>
                <a:gd name="T45" fmla="*/ 208 h 20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3" h="208">
                  <a:moveTo>
                    <a:pt x="0" y="199"/>
                  </a:moveTo>
                  <a:cubicBezTo>
                    <a:pt x="31" y="189"/>
                    <a:pt x="36" y="172"/>
                    <a:pt x="58" y="150"/>
                  </a:cubicBezTo>
                  <a:cubicBezTo>
                    <a:pt x="67" y="123"/>
                    <a:pt x="78" y="112"/>
                    <a:pt x="99" y="93"/>
                  </a:cubicBezTo>
                  <a:cubicBezTo>
                    <a:pt x="102" y="85"/>
                    <a:pt x="102" y="75"/>
                    <a:pt x="107" y="68"/>
                  </a:cubicBezTo>
                  <a:cubicBezTo>
                    <a:pt x="111" y="61"/>
                    <a:pt x="121" y="45"/>
                    <a:pt x="124" y="52"/>
                  </a:cubicBezTo>
                  <a:cubicBezTo>
                    <a:pt x="133" y="70"/>
                    <a:pt x="93" y="107"/>
                    <a:pt x="132" y="68"/>
                  </a:cubicBezTo>
                  <a:cubicBezTo>
                    <a:pt x="140" y="60"/>
                    <a:pt x="148" y="51"/>
                    <a:pt x="156" y="43"/>
                  </a:cubicBezTo>
                  <a:cubicBezTo>
                    <a:pt x="159" y="35"/>
                    <a:pt x="159" y="13"/>
                    <a:pt x="165" y="19"/>
                  </a:cubicBezTo>
                  <a:cubicBezTo>
                    <a:pt x="177" y="31"/>
                    <a:pt x="181" y="68"/>
                    <a:pt x="181" y="68"/>
                  </a:cubicBezTo>
                  <a:cubicBezTo>
                    <a:pt x="196" y="53"/>
                    <a:pt x="233" y="0"/>
                    <a:pt x="214" y="60"/>
                  </a:cubicBezTo>
                  <a:cubicBezTo>
                    <a:pt x="211" y="96"/>
                    <a:pt x="218" y="133"/>
                    <a:pt x="206" y="167"/>
                  </a:cubicBezTo>
                  <a:cubicBezTo>
                    <a:pt x="202" y="178"/>
                    <a:pt x="184" y="172"/>
                    <a:pt x="173" y="175"/>
                  </a:cubicBezTo>
                  <a:cubicBezTo>
                    <a:pt x="129" y="188"/>
                    <a:pt x="95" y="200"/>
                    <a:pt x="50" y="208"/>
                  </a:cubicBezTo>
                  <a:cubicBezTo>
                    <a:pt x="33" y="205"/>
                    <a:pt x="0" y="199"/>
                    <a:pt x="0" y="199"/>
                  </a:cubicBezTo>
                  <a:close/>
                </a:path>
              </a:pathLst>
            </a:custGeom>
            <a:solidFill>
              <a:srgbClr val="FF3300"/>
            </a:solidFill>
            <a:ln w="9525">
              <a:solidFill>
                <a:schemeClr val="tx1"/>
              </a:solidFill>
              <a:round/>
              <a:headEnd/>
              <a:tailEnd/>
            </a:ln>
          </p:spPr>
          <p:txBody>
            <a:bodyPr wrap="none" anchor="ctr"/>
            <a:lstStyle/>
            <a:p>
              <a:endParaRPr lang="es-MX"/>
            </a:p>
          </p:txBody>
        </p:sp>
        <p:sp>
          <p:nvSpPr>
            <p:cNvPr id="61463" name="AutoShape 80"/>
            <p:cNvSpPr>
              <a:spLocks noChangeArrowheads="1"/>
            </p:cNvSpPr>
            <p:nvPr/>
          </p:nvSpPr>
          <p:spPr bwMode="auto">
            <a:xfrm>
              <a:off x="4464" y="2112"/>
              <a:ext cx="576" cy="240"/>
            </a:xfrm>
            <a:prstGeom prst="rightArrow">
              <a:avLst>
                <a:gd name="adj1" fmla="val 50000"/>
                <a:gd name="adj2" fmla="val 60000"/>
              </a:avLst>
            </a:prstGeom>
            <a:solidFill>
              <a:schemeClr val="accent2"/>
            </a:solidFill>
            <a:ln w="9525">
              <a:solidFill>
                <a:schemeClr val="tx1"/>
              </a:solidFill>
              <a:miter lim="800000"/>
              <a:headEnd/>
              <a:tailEnd/>
            </a:ln>
          </p:spPr>
          <p:txBody>
            <a:bodyPr wrap="none" anchor="ctr"/>
            <a:lstStyle/>
            <a:p>
              <a:endParaRPr lang="es-MX" altLang="es-MX"/>
            </a:p>
          </p:txBody>
        </p:sp>
        <p:sp>
          <p:nvSpPr>
            <p:cNvPr id="61464" name="Text Box 81"/>
            <p:cNvSpPr txBox="1">
              <a:spLocks noChangeArrowheads="1"/>
            </p:cNvSpPr>
            <p:nvPr/>
          </p:nvSpPr>
          <p:spPr bwMode="auto">
            <a:xfrm>
              <a:off x="4077" y="1728"/>
              <a:ext cx="1204" cy="446"/>
            </a:xfrm>
            <a:prstGeom prst="rect">
              <a:avLst/>
            </a:prstGeom>
            <a:noFill/>
            <a:ln w="9525">
              <a:noFill/>
              <a:miter lim="800000"/>
              <a:headEnd/>
              <a:tailEnd/>
            </a:ln>
          </p:spPr>
          <p:txBody>
            <a:bodyPr wrap="none">
              <a:spAutoFit/>
            </a:bodyPr>
            <a:lstStyle/>
            <a:p>
              <a:pPr algn="ctr"/>
              <a:r>
                <a:rPr lang="en-US" altLang="es-MX" sz="2000" b="1"/>
                <a:t>A nivel del ojo</a:t>
              </a:r>
            </a:p>
            <a:p>
              <a:pPr algn="ctr"/>
              <a:r>
                <a:rPr lang="en-US" altLang="es-MX" sz="2000" b="1"/>
                <a:t>¾ X</a:t>
              </a:r>
            </a:p>
          </p:txBody>
        </p:sp>
      </p:grpSp>
      <p:grpSp>
        <p:nvGrpSpPr>
          <p:cNvPr id="3" name="Group 82"/>
          <p:cNvGrpSpPr>
            <a:grpSpLocks/>
          </p:cNvGrpSpPr>
          <p:nvPr/>
        </p:nvGrpSpPr>
        <p:grpSpPr bwMode="auto">
          <a:xfrm>
            <a:off x="1987550" y="1905000"/>
            <a:ext cx="2108200" cy="2005013"/>
            <a:chOff x="1589" y="1823"/>
            <a:chExt cx="1328" cy="1263"/>
          </a:xfrm>
        </p:grpSpPr>
        <p:sp>
          <p:nvSpPr>
            <p:cNvPr id="61459" name="Freeform 83"/>
            <p:cNvSpPr>
              <a:spLocks/>
            </p:cNvSpPr>
            <p:nvPr/>
          </p:nvSpPr>
          <p:spPr bwMode="auto">
            <a:xfrm>
              <a:off x="2400" y="1968"/>
              <a:ext cx="517" cy="1118"/>
            </a:xfrm>
            <a:custGeom>
              <a:avLst/>
              <a:gdLst>
                <a:gd name="T0" fmla="*/ 0 w 517"/>
                <a:gd name="T1" fmla="*/ 1118 h 1118"/>
                <a:gd name="T2" fmla="*/ 16 w 517"/>
                <a:gd name="T3" fmla="*/ 1028 h 1118"/>
                <a:gd name="T4" fmla="*/ 65 w 517"/>
                <a:gd name="T5" fmla="*/ 971 h 1118"/>
                <a:gd name="T6" fmla="*/ 90 w 517"/>
                <a:gd name="T7" fmla="*/ 929 h 1118"/>
                <a:gd name="T8" fmla="*/ 115 w 517"/>
                <a:gd name="T9" fmla="*/ 880 h 1118"/>
                <a:gd name="T10" fmla="*/ 164 w 517"/>
                <a:gd name="T11" fmla="*/ 724 h 1118"/>
                <a:gd name="T12" fmla="*/ 205 w 517"/>
                <a:gd name="T13" fmla="*/ 543 h 1118"/>
                <a:gd name="T14" fmla="*/ 238 w 517"/>
                <a:gd name="T15" fmla="*/ 338 h 1118"/>
                <a:gd name="T16" fmla="*/ 271 w 517"/>
                <a:gd name="T17" fmla="*/ 206 h 1118"/>
                <a:gd name="T18" fmla="*/ 304 w 517"/>
                <a:gd name="T19" fmla="*/ 354 h 1118"/>
                <a:gd name="T20" fmla="*/ 337 w 517"/>
                <a:gd name="T21" fmla="*/ 231 h 1118"/>
                <a:gd name="T22" fmla="*/ 402 w 517"/>
                <a:gd name="T23" fmla="*/ 83 h 1118"/>
                <a:gd name="T24" fmla="*/ 435 w 517"/>
                <a:gd name="T25" fmla="*/ 1 h 1118"/>
                <a:gd name="T26" fmla="*/ 443 w 517"/>
                <a:gd name="T27" fmla="*/ 149 h 1118"/>
                <a:gd name="T28" fmla="*/ 452 w 517"/>
                <a:gd name="T29" fmla="*/ 116 h 1118"/>
                <a:gd name="T30" fmla="*/ 460 w 517"/>
                <a:gd name="T31" fmla="*/ 264 h 1118"/>
                <a:gd name="T32" fmla="*/ 501 w 517"/>
                <a:gd name="T33" fmla="*/ 198 h 1118"/>
                <a:gd name="T34" fmla="*/ 517 w 517"/>
                <a:gd name="T35" fmla="*/ 223 h 1118"/>
                <a:gd name="T36" fmla="*/ 493 w 517"/>
                <a:gd name="T37" fmla="*/ 297 h 1118"/>
                <a:gd name="T38" fmla="*/ 460 w 517"/>
                <a:gd name="T39" fmla="*/ 436 h 1118"/>
                <a:gd name="T40" fmla="*/ 468 w 517"/>
                <a:gd name="T41" fmla="*/ 519 h 1118"/>
                <a:gd name="T42" fmla="*/ 485 w 517"/>
                <a:gd name="T43" fmla="*/ 502 h 1118"/>
                <a:gd name="T44" fmla="*/ 493 w 517"/>
                <a:gd name="T45" fmla="*/ 535 h 1118"/>
                <a:gd name="T46" fmla="*/ 517 w 517"/>
                <a:gd name="T47" fmla="*/ 650 h 1118"/>
                <a:gd name="T48" fmla="*/ 493 w 517"/>
                <a:gd name="T49" fmla="*/ 946 h 11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7"/>
                <a:gd name="T76" fmla="*/ 0 h 1118"/>
                <a:gd name="T77" fmla="*/ 517 w 517"/>
                <a:gd name="T78" fmla="*/ 1118 h 11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7" h="1118">
                  <a:moveTo>
                    <a:pt x="0" y="1118"/>
                  </a:moveTo>
                  <a:cubicBezTo>
                    <a:pt x="1" y="1112"/>
                    <a:pt x="5" y="1047"/>
                    <a:pt x="16" y="1028"/>
                  </a:cubicBezTo>
                  <a:cubicBezTo>
                    <a:pt x="29" y="1006"/>
                    <a:pt x="53" y="995"/>
                    <a:pt x="65" y="971"/>
                  </a:cubicBezTo>
                  <a:cubicBezTo>
                    <a:pt x="87" y="927"/>
                    <a:pt x="59" y="962"/>
                    <a:pt x="90" y="929"/>
                  </a:cubicBezTo>
                  <a:cubicBezTo>
                    <a:pt x="124" y="827"/>
                    <a:pt x="66" y="993"/>
                    <a:pt x="115" y="880"/>
                  </a:cubicBezTo>
                  <a:cubicBezTo>
                    <a:pt x="134" y="837"/>
                    <a:pt x="155" y="770"/>
                    <a:pt x="164" y="724"/>
                  </a:cubicBezTo>
                  <a:cubicBezTo>
                    <a:pt x="176" y="663"/>
                    <a:pt x="192" y="603"/>
                    <a:pt x="205" y="543"/>
                  </a:cubicBezTo>
                  <a:cubicBezTo>
                    <a:pt x="220" y="476"/>
                    <a:pt x="222" y="405"/>
                    <a:pt x="238" y="338"/>
                  </a:cubicBezTo>
                  <a:cubicBezTo>
                    <a:pt x="249" y="293"/>
                    <a:pt x="262" y="252"/>
                    <a:pt x="271" y="206"/>
                  </a:cubicBezTo>
                  <a:cubicBezTo>
                    <a:pt x="288" y="379"/>
                    <a:pt x="248" y="410"/>
                    <a:pt x="304" y="354"/>
                  </a:cubicBezTo>
                  <a:cubicBezTo>
                    <a:pt x="317" y="314"/>
                    <a:pt x="319" y="269"/>
                    <a:pt x="337" y="231"/>
                  </a:cubicBezTo>
                  <a:cubicBezTo>
                    <a:pt x="360" y="182"/>
                    <a:pt x="384" y="134"/>
                    <a:pt x="402" y="83"/>
                  </a:cubicBezTo>
                  <a:cubicBezTo>
                    <a:pt x="432" y="0"/>
                    <a:pt x="403" y="49"/>
                    <a:pt x="435" y="1"/>
                  </a:cubicBezTo>
                  <a:cubicBezTo>
                    <a:pt x="438" y="50"/>
                    <a:pt x="436" y="100"/>
                    <a:pt x="443" y="149"/>
                  </a:cubicBezTo>
                  <a:cubicBezTo>
                    <a:pt x="445" y="160"/>
                    <a:pt x="450" y="105"/>
                    <a:pt x="452" y="116"/>
                  </a:cubicBezTo>
                  <a:cubicBezTo>
                    <a:pt x="459" y="165"/>
                    <a:pt x="457" y="215"/>
                    <a:pt x="460" y="264"/>
                  </a:cubicBezTo>
                  <a:cubicBezTo>
                    <a:pt x="479" y="205"/>
                    <a:pt x="461" y="223"/>
                    <a:pt x="501" y="198"/>
                  </a:cubicBezTo>
                  <a:cubicBezTo>
                    <a:pt x="506" y="206"/>
                    <a:pt x="517" y="213"/>
                    <a:pt x="517" y="223"/>
                  </a:cubicBezTo>
                  <a:cubicBezTo>
                    <a:pt x="517" y="249"/>
                    <a:pt x="501" y="272"/>
                    <a:pt x="493" y="297"/>
                  </a:cubicBezTo>
                  <a:cubicBezTo>
                    <a:pt x="477" y="345"/>
                    <a:pt x="467" y="385"/>
                    <a:pt x="460" y="436"/>
                  </a:cubicBezTo>
                  <a:cubicBezTo>
                    <a:pt x="463" y="464"/>
                    <a:pt x="458" y="493"/>
                    <a:pt x="468" y="519"/>
                  </a:cubicBezTo>
                  <a:cubicBezTo>
                    <a:pt x="471" y="526"/>
                    <a:pt x="478" y="498"/>
                    <a:pt x="485" y="502"/>
                  </a:cubicBezTo>
                  <a:cubicBezTo>
                    <a:pt x="495" y="508"/>
                    <a:pt x="491" y="524"/>
                    <a:pt x="493" y="535"/>
                  </a:cubicBezTo>
                  <a:cubicBezTo>
                    <a:pt x="515" y="647"/>
                    <a:pt x="498" y="592"/>
                    <a:pt x="517" y="650"/>
                  </a:cubicBezTo>
                  <a:cubicBezTo>
                    <a:pt x="512" y="748"/>
                    <a:pt x="493" y="848"/>
                    <a:pt x="493" y="946"/>
                  </a:cubicBezTo>
                </a:path>
              </a:pathLst>
            </a:custGeom>
            <a:solidFill>
              <a:srgbClr val="FF3300"/>
            </a:solidFill>
            <a:ln w="12700">
              <a:solidFill>
                <a:schemeClr val="tx1"/>
              </a:solidFill>
              <a:round/>
              <a:headEnd/>
              <a:tailEnd/>
            </a:ln>
          </p:spPr>
          <p:txBody>
            <a:bodyPr wrap="none" anchor="ctr"/>
            <a:lstStyle/>
            <a:p>
              <a:endParaRPr lang="es-MX"/>
            </a:p>
          </p:txBody>
        </p:sp>
        <p:sp>
          <p:nvSpPr>
            <p:cNvPr id="61460" name="AutoShape 84"/>
            <p:cNvSpPr>
              <a:spLocks noChangeArrowheads="1"/>
            </p:cNvSpPr>
            <p:nvPr/>
          </p:nvSpPr>
          <p:spPr bwMode="auto">
            <a:xfrm>
              <a:off x="1824" y="2304"/>
              <a:ext cx="768" cy="240"/>
            </a:xfrm>
            <a:prstGeom prst="rightArrow">
              <a:avLst>
                <a:gd name="adj1" fmla="val 50000"/>
                <a:gd name="adj2" fmla="val 80000"/>
              </a:avLst>
            </a:prstGeom>
            <a:solidFill>
              <a:schemeClr val="accent2"/>
            </a:solidFill>
            <a:ln w="9525">
              <a:solidFill>
                <a:schemeClr val="tx1"/>
              </a:solidFill>
              <a:miter lim="800000"/>
              <a:headEnd/>
              <a:tailEnd/>
            </a:ln>
          </p:spPr>
          <p:txBody>
            <a:bodyPr wrap="none" anchor="ctr"/>
            <a:lstStyle/>
            <a:p>
              <a:endParaRPr lang="es-MX" altLang="es-MX"/>
            </a:p>
          </p:txBody>
        </p:sp>
        <p:sp>
          <p:nvSpPr>
            <p:cNvPr id="61461" name="Text Box 85"/>
            <p:cNvSpPr txBox="1">
              <a:spLocks noChangeArrowheads="1"/>
            </p:cNvSpPr>
            <p:nvPr/>
          </p:nvSpPr>
          <p:spPr bwMode="auto">
            <a:xfrm>
              <a:off x="1589" y="1823"/>
              <a:ext cx="987" cy="446"/>
            </a:xfrm>
            <a:prstGeom prst="rect">
              <a:avLst/>
            </a:prstGeom>
            <a:noFill/>
            <a:ln w="9525">
              <a:noFill/>
              <a:miter lim="800000"/>
              <a:headEnd/>
              <a:tailEnd/>
            </a:ln>
          </p:spPr>
          <p:txBody>
            <a:bodyPr wrap="none">
              <a:spAutoFit/>
            </a:bodyPr>
            <a:lstStyle/>
            <a:p>
              <a:pPr algn="ctr"/>
              <a:r>
                <a:rPr lang="en-US" altLang="es-MX" sz="2000" b="1"/>
                <a:t>Copa ó 6 m</a:t>
              </a:r>
            </a:p>
            <a:p>
              <a:pPr algn="ctr"/>
              <a:r>
                <a:rPr lang="en-US" altLang="es-MX" sz="2000" b="1"/>
                <a:t>1X</a:t>
              </a:r>
            </a:p>
          </p:txBody>
        </p:sp>
      </p:grpSp>
      <p:grpSp>
        <p:nvGrpSpPr>
          <p:cNvPr id="4" name="Group 86"/>
          <p:cNvGrpSpPr>
            <a:grpSpLocks/>
          </p:cNvGrpSpPr>
          <p:nvPr/>
        </p:nvGrpSpPr>
        <p:grpSpPr bwMode="auto">
          <a:xfrm>
            <a:off x="-114302" y="3236913"/>
            <a:ext cx="1641478" cy="1219200"/>
            <a:chOff x="-163" y="2784"/>
            <a:chExt cx="1034" cy="768"/>
          </a:xfrm>
        </p:grpSpPr>
        <p:sp>
          <p:nvSpPr>
            <p:cNvPr id="61455" name="Freeform 87"/>
            <p:cNvSpPr>
              <a:spLocks/>
            </p:cNvSpPr>
            <p:nvPr/>
          </p:nvSpPr>
          <p:spPr bwMode="auto">
            <a:xfrm>
              <a:off x="672" y="3360"/>
              <a:ext cx="199" cy="159"/>
            </a:xfrm>
            <a:custGeom>
              <a:avLst/>
              <a:gdLst>
                <a:gd name="T0" fmla="*/ 0 w 199"/>
                <a:gd name="T1" fmla="*/ 159 h 159"/>
                <a:gd name="T2" fmla="*/ 24 w 199"/>
                <a:gd name="T3" fmla="*/ 150 h 159"/>
                <a:gd name="T4" fmla="*/ 41 w 199"/>
                <a:gd name="T5" fmla="*/ 101 h 159"/>
                <a:gd name="T6" fmla="*/ 74 w 199"/>
                <a:gd name="T7" fmla="*/ 60 h 159"/>
                <a:gd name="T8" fmla="*/ 82 w 199"/>
                <a:gd name="T9" fmla="*/ 85 h 159"/>
                <a:gd name="T10" fmla="*/ 123 w 199"/>
                <a:gd name="T11" fmla="*/ 19 h 159"/>
                <a:gd name="T12" fmla="*/ 139 w 199"/>
                <a:gd name="T13" fmla="*/ 2 h 159"/>
                <a:gd name="T14" fmla="*/ 148 w 199"/>
                <a:gd name="T15" fmla="*/ 68 h 159"/>
                <a:gd name="T16" fmla="*/ 164 w 199"/>
                <a:gd name="T17" fmla="*/ 43 h 159"/>
                <a:gd name="T18" fmla="*/ 181 w 199"/>
                <a:gd name="T19" fmla="*/ 101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9"/>
                <a:gd name="T31" fmla="*/ 0 h 159"/>
                <a:gd name="T32" fmla="*/ 199 w 199"/>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159">
                  <a:moveTo>
                    <a:pt x="0" y="159"/>
                  </a:moveTo>
                  <a:cubicBezTo>
                    <a:pt x="8" y="156"/>
                    <a:pt x="18" y="156"/>
                    <a:pt x="24" y="150"/>
                  </a:cubicBezTo>
                  <a:cubicBezTo>
                    <a:pt x="27" y="147"/>
                    <a:pt x="39" y="105"/>
                    <a:pt x="41" y="101"/>
                  </a:cubicBezTo>
                  <a:cubicBezTo>
                    <a:pt x="52" y="78"/>
                    <a:pt x="57" y="76"/>
                    <a:pt x="74" y="60"/>
                  </a:cubicBezTo>
                  <a:cubicBezTo>
                    <a:pt x="77" y="68"/>
                    <a:pt x="73" y="83"/>
                    <a:pt x="82" y="85"/>
                  </a:cubicBezTo>
                  <a:cubicBezTo>
                    <a:pt x="110" y="92"/>
                    <a:pt x="123" y="20"/>
                    <a:pt x="123" y="19"/>
                  </a:cubicBezTo>
                  <a:cubicBezTo>
                    <a:pt x="125" y="12"/>
                    <a:pt x="134" y="8"/>
                    <a:pt x="139" y="2"/>
                  </a:cubicBezTo>
                  <a:cubicBezTo>
                    <a:pt x="142" y="24"/>
                    <a:pt x="136" y="49"/>
                    <a:pt x="148" y="68"/>
                  </a:cubicBezTo>
                  <a:cubicBezTo>
                    <a:pt x="153" y="76"/>
                    <a:pt x="158" y="51"/>
                    <a:pt x="164" y="43"/>
                  </a:cubicBezTo>
                  <a:cubicBezTo>
                    <a:pt x="199" y="0"/>
                    <a:pt x="181" y="53"/>
                    <a:pt x="181" y="101"/>
                  </a:cubicBezTo>
                </a:path>
              </a:pathLst>
            </a:custGeom>
            <a:solidFill>
              <a:srgbClr val="FF3300"/>
            </a:solidFill>
            <a:ln w="12700">
              <a:solidFill>
                <a:schemeClr val="tx1"/>
              </a:solidFill>
              <a:round/>
              <a:headEnd/>
              <a:tailEnd/>
            </a:ln>
          </p:spPr>
          <p:txBody>
            <a:bodyPr wrap="none" anchor="ctr"/>
            <a:lstStyle/>
            <a:p>
              <a:endParaRPr lang="es-MX"/>
            </a:p>
          </p:txBody>
        </p:sp>
        <p:grpSp>
          <p:nvGrpSpPr>
            <p:cNvPr id="61456" name="Group 88"/>
            <p:cNvGrpSpPr>
              <a:grpSpLocks/>
            </p:cNvGrpSpPr>
            <p:nvPr/>
          </p:nvGrpSpPr>
          <p:grpSpPr bwMode="auto">
            <a:xfrm>
              <a:off x="-163" y="2784"/>
              <a:ext cx="843" cy="768"/>
              <a:chOff x="-163" y="2784"/>
              <a:chExt cx="843" cy="768"/>
            </a:xfrm>
          </p:grpSpPr>
          <p:sp>
            <p:nvSpPr>
              <p:cNvPr id="61457" name="AutoShape 89"/>
              <p:cNvSpPr>
                <a:spLocks noChangeArrowheads="1"/>
              </p:cNvSpPr>
              <p:nvPr/>
            </p:nvSpPr>
            <p:spPr bwMode="auto">
              <a:xfrm>
                <a:off x="432" y="3312"/>
                <a:ext cx="240" cy="240"/>
              </a:xfrm>
              <a:prstGeom prst="rightArrow">
                <a:avLst>
                  <a:gd name="adj1" fmla="val 50000"/>
                  <a:gd name="adj2" fmla="val 25000"/>
                </a:avLst>
              </a:prstGeom>
              <a:solidFill>
                <a:schemeClr val="accent2"/>
              </a:solidFill>
              <a:ln w="9525">
                <a:solidFill>
                  <a:schemeClr val="tx1"/>
                </a:solidFill>
                <a:miter lim="800000"/>
                <a:headEnd/>
                <a:tailEnd/>
              </a:ln>
            </p:spPr>
            <p:txBody>
              <a:bodyPr wrap="none" anchor="ctr"/>
              <a:lstStyle/>
              <a:p>
                <a:endParaRPr lang="es-MX" altLang="es-MX"/>
              </a:p>
            </p:txBody>
          </p:sp>
          <p:sp>
            <p:nvSpPr>
              <p:cNvPr id="61458" name="Text Box 90"/>
              <p:cNvSpPr txBox="1">
                <a:spLocks noChangeArrowheads="1"/>
              </p:cNvSpPr>
              <p:nvPr/>
            </p:nvSpPr>
            <p:spPr bwMode="auto">
              <a:xfrm>
                <a:off x="-163" y="2784"/>
                <a:ext cx="843" cy="582"/>
              </a:xfrm>
              <a:prstGeom prst="rect">
                <a:avLst/>
              </a:prstGeom>
              <a:noFill/>
              <a:ln w="9525">
                <a:noFill/>
                <a:miter lim="800000"/>
                <a:headEnd/>
                <a:tailEnd/>
              </a:ln>
            </p:spPr>
            <p:txBody>
              <a:bodyPr wrap="none">
                <a:spAutoFit/>
              </a:bodyPr>
              <a:lstStyle/>
              <a:p>
                <a:pPr algn="ctr"/>
                <a:r>
                  <a:rPr lang="en-US" altLang="es-MX" sz="1800" b="1" dirty="0" err="1"/>
                  <a:t>Desechos</a:t>
                </a:r>
                <a:endParaRPr lang="en-US" altLang="es-MX" sz="1800" b="1" dirty="0"/>
              </a:p>
              <a:p>
                <a:pPr algn="ctr"/>
                <a:r>
                  <a:rPr lang="en-US" altLang="es-MX" sz="1800" b="1" dirty="0"/>
                  <a:t>de bosque</a:t>
                </a:r>
              </a:p>
              <a:p>
                <a:pPr algn="ctr"/>
                <a:r>
                  <a:rPr lang="en-US" altLang="es-MX" sz="1800" b="1" dirty="0"/>
                  <a:t>¼ X </a:t>
                </a:r>
              </a:p>
            </p:txBody>
          </p:sp>
        </p:grpSp>
      </p:grpSp>
      <p:sp>
        <p:nvSpPr>
          <p:cNvPr id="61450" name="Text Box 94"/>
          <p:cNvSpPr txBox="1">
            <a:spLocks noChangeArrowheads="1"/>
          </p:cNvSpPr>
          <p:nvPr/>
        </p:nvSpPr>
        <p:spPr bwMode="auto">
          <a:xfrm>
            <a:off x="3124200" y="5562600"/>
            <a:ext cx="5737225" cy="461963"/>
          </a:xfrm>
          <a:prstGeom prst="rect">
            <a:avLst/>
          </a:prstGeom>
          <a:noFill/>
          <a:ln w="9525">
            <a:noFill/>
            <a:miter lim="800000"/>
            <a:headEnd/>
            <a:tailEnd/>
          </a:ln>
        </p:spPr>
        <p:txBody>
          <a:bodyPr wrap="none">
            <a:spAutoFit/>
          </a:bodyPr>
          <a:lstStyle/>
          <a:p>
            <a:pPr eaLnBrk="1" hangingPunct="1"/>
            <a:r>
              <a:rPr lang="en-US" altLang="es-MX" b="1"/>
              <a:t>Por ejemplo, viento a 6 m de 19.2 k</a:t>
            </a:r>
            <a:r>
              <a:rPr lang="en-US" altLang="es-MX" b="1" u="sng"/>
              <a:t>ph</a:t>
            </a:r>
            <a:r>
              <a:rPr lang="en-US" altLang="es-MX" b="1"/>
              <a:t> </a:t>
            </a:r>
          </a:p>
        </p:txBody>
      </p:sp>
      <p:sp>
        <p:nvSpPr>
          <p:cNvPr id="120927" name="Text Box 95"/>
          <p:cNvSpPr txBox="1">
            <a:spLocks noChangeArrowheads="1"/>
          </p:cNvSpPr>
          <p:nvPr/>
        </p:nvSpPr>
        <p:spPr bwMode="auto">
          <a:xfrm>
            <a:off x="3714750" y="4456113"/>
            <a:ext cx="2074863" cy="1016000"/>
          </a:xfrm>
          <a:prstGeom prst="rect">
            <a:avLst/>
          </a:prstGeom>
          <a:noFill/>
          <a:ln w="9525">
            <a:noFill/>
            <a:miter lim="800000"/>
            <a:headEnd/>
            <a:tailEnd/>
          </a:ln>
        </p:spPr>
        <p:txBody>
          <a:bodyPr wrap="none">
            <a:spAutoFit/>
          </a:bodyPr>
          <a:lstStyle/>
          <a:p>
            <a:pPr algn="ctr" eaLnBrk="1" hangingPunct="1"/>
            <a:r>
              <a:rPr lang="en-US" altLang="es-MX" sz="2000" b="1" u="sng"/>
              <a:t>19.2 kph</a:t>
            </a:r>
          </a:p>
          <a:p>
            <a:pPr algn="ctr" eaLnBrk="1" hangingPunct="1"/>
            <a:r>
              <a:rPr lang="en-US" altLang="es-MX" sz="2000" b="1"/>
              <a:t>a nivel de llama</a:t>
            </a:r>
          </a:p>
          <a:p>
            <a:pPr algn="ctr" eaLnBrk="1" hangingPunct="1"/>
            <a:r>
              <a:rPr lang="en-US" altLang="es-MX" sz="2000" b="1"/>
              <a:t> en copa</a:t>
            </a:r>
          </a:p>
        </p:txBody>
      </p:sp>
      <p:sp>
        <p:nvSpPr>
          <p:cNvPr id="120928" name="Text Box 96"/>
          <p:cNvSpPr txBox="1">
            <a:spLocks noChangeArrowheads="1"/>
          </p:cNvSpPr>
          <p:nvPr/>
        </p:nvSpPr>
        <p:spPr bwMode="auto">
          <a:xfrm>
            <a:off x="6565900" y="3733800"/>
            <a:ext cx="2109788" cy="1016000"/>
          </a:xfrm>
          <a:prstGeom prst="rect">
            <a:avLst/>
          </a:prstGeom>
          <a:noFill/>
          <a:ln w="9525">
            <a:noFill/>
            <a:miter lim="800000"/>
            <a:headEnd/>
            <a:tailEnd/>
          </a:ln>
        </p:spPr>
        <p:txBody>
          <a:bodyPr wrap="none">
            <a:spAutoFit/>
          </a:bodyPr>
          <a:lstStyle/>
          <a:p>
            <a:pPr algn="ctr" eaLnBrk="1" hangingPunct="1"/>
            <a:r>
              <a:rPr lang="en-US" altLang="es-MX" sz="2000" b="1" u="sng"/>
              <a:t>14.4 kph</a:t>
            </a:r>
          </a:p>
          <a:p>
            <a:pPr algn="ctr" eaLnBrk="1" hangingPunct="1"/>
            <a:r>
              <a:rPr lang="en-US" altLang="es-MX" sz="2000" b="1"/>
              <a:t>A nivel de llama</a:t>
            </a:r>
          </a:p>
          <a:p>
            <a:pPr algn="ctr" eaLnBrk="1" hangingPunct="1"/>
            <a:r>
              <a:rPr lang="en-US" altLang="es-MX" sz="2000" b="1"/>
              <a:t>en pasto</a:t>
            </a:r>
          </a:p>
        </p:txBody>
      </p:sp>
      <p:sp>
        <p:nvSpPr>
          <p:cNvPr id="120929" name="Text Box 97"/>
          <p:cNvSpPr txBox="1">
            <a:spLocks noChangeArrowheads="1"/>
          </p:cNvSpPr>
          <p:nvPr/>
        </p:nvSpPr>
        <p:spPr bwMode="auto">
          <a:xfrm>
            <a:off x="-15584" y="5515348"/>
            <a:ext cx="3094117" cy="1015663"/>
          </a:xfrm>
          <a:prstGeom prst="rect">
            <a:avLst/>
          </a:prstGeom>
          <a:noFill/>
          <a:ln w="9525">
            <a:noFill/>
            <a:miter lim="800000"/>
            <a:headEnd/>
            <a:tailEnd/>
          </a:ln>
        </p:spPr>
        <p:txBody>
          <a:bodyPr wrap="none">
            <a:spAutoFit/>
          </a:bodyPr>
          <a:lstStyle/>
          <a:p>
            <a:pPr algn="ctr" eaLnBrk="1" hangingPunct="1"/>
            <a:r>
              <a:rPr lang="en-US" altLang="es-MX" sz="2000" b="1" u="sng" dirty="0"/>
              <a:t>4.8 kph</a:t>
            </a:r>
          </a:p>
          <a:p>
            <a:pPr algn="ctr" eaLnBrk="1" hangingPunct="1"/>
            <a:r>
              <a:rPr lang="en-US" altLang="es-MX" sz="2000" b="1" dirty="0"/>
              <a:t>a </a:t>
            </a:r>
            <a:r>
              <a:rPr lang="en-US" altLang="es-MX" sz="2000" b="1" dirty="0" err="1"/>
              <a:t>nivel</a:t>
            </a:r>
            <a:r>
              <a:rPr lang="en-US" altLang="es-MX" sz="2000" b="1" dirty="0"/>
              <a:t> de la llama </a:t>
            </a:r>
          </a:p>
          <a:p>
            <a:pPr algn="ctr" eaLnBrk="1" hangingPunct="1"/>
            <a:r>
              <a:rPr lang="en-US" altLang="es-MX" sz="2000" b="1" dirty="0" err="1"/>
              <a:t>en</a:t>
            </a:r>
            <a:r>
              <a:rPr lang="en-US" altLang="es-MX" sz="2000" b="1" dirty="0"/>
              <a:t> </a:t>
            </a:r>
            <a:r>
              <a:rPr lang="en-US" altLang="es-MX" sz="2000" b="1" dirty="0" err="1"/>
              <a:t>desechos</a:t>
            </a:r>
            <a:r>
              <a:rPr lang="en-US" altLang="es-MX" sz="2000" b="1" dirty="0"/>
              <a:t> de bosque</a:t>
            </a:r>
          </a:p>
        </p:txBody>
      </p:sp>
      <p:sp>
        <p:nvSpPr>
          <p:cNvPr id="6145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C08622D8-7787-43FE-939D-F0154868C591}" type="slidenum">
              <a:rPr lang="en-US" altLang="es-MX" sz="1000"/>
              <a:pPr algn="r" eaLnBrk="1" hangingPunct="1"/>
              <a:t>110</a:t>
            </a:fld>
            <a:r>
              <a:rPr lang="en-US" altLang="es-MX" sz="1000"/>
              <a:t>-S290-EP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92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092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09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927" grpId="0"/>
      <p:bldP spid="120928" grpId="0"/>
      <p:bldP spid="1209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49238" y="533400"/>
            <a:ext cx="6523068" cy="369332"/>
          </a:xfrm>
          <a:prstGeom prst="rect">
            <a:avLst/>
          </a:prstGeom>
          <a:noFill/>
          <a:ln w="9525">
            <a:noFill/>
            <a:miter lim="800000"/>
            <a:headEnd/>
            <a:tailEnd/>
          </a:ln>
        </p:spPr>
        <p:txBody>
          <a:bodyPr wrap="none">
            <a:spAutoFit/>
          </a:bodyPr>
          <a:lstStyle/>
          <a:p>
            <a:r>
              <a:rPr lang="es-MX" altLang="es-MX" sz="1800" b="1" dirty="0">
                <a:solidFill>
                  <a:srgbClr val="000066"/>
                </a:solidFill>
                <a:latin typeface="Stimpson" pitchFamily="2" charset="0"/>
              </a:rPr>
              <a:t>Comparación de predicciones de  </a:t>
            </a:r>
            <a:r>
              <a:rPr lang="es-MX" altLang="es-MX" sz="1800" b="1" dirty="0" err="1">
                <a:solidFill>
                  <a:srgbClr val="002060"/>
                </a:solidFill>
                <a:latin typeface="Stimpson" pitchFamily="2" charset="0"/>
              </a:rPr>
              <a:t>FLAME</a:t>
            </a:r>
            <a:r>
              <a:rPr lang="es-MX" altLang="es-MX" sz="1800" b="1" dirty="0">
                <a:solidFill>
                  <a:srgbClr val="000066"/>
                </a:solidFill>
                <a:latin typeface="Stimpson" pitchFamily="2" charset="0"/>
              </a:rPr>
              <a:t> en fuegos con fatalidades</a:t>
            </a:r>
          </a:p>
        </p:txBody>
      </p:sp>
      <p:grpSp>
        <p:nvGrpSpPr>
          <p:cNvPr id="8195" name="Group 3"/>
          <p:cNvGrpSpPr>
            <a:grpSpLocks/>
          </p:cNvGrpSpPr>
          <p:nvPr/>
        </p:nvGrpSpPr>
        <p:grpSpPr bwMode="auto">
          <a:xfrm>
            <a:off x="914400" y="1143000"/>
            <a:ext cx="4800600" cy="4800600"/>
            <a:chOff x="1296" y="720"/>
            <a:chExt cx="3024" cy="3024"/>
          </a:xfrm>
        </p:grpSpPr>
        <p:sp>
          <p:nvSpPr>
            <p:cNvPr id="8230" name="Rectangle 4"/>
            <p:cNvSpPr>
              <a:spLocks noChangeArrowheads="1"/>
            </p:cNvSpPr>
            <p:nvPr/>
          </p:nvSpPr>
          <p:spPr bwMode="auto">
            <a:xfrm>
              <a:off x="1296" y="720"/>
              <a:ext cx="3024" cy="3024"/>
            </a:xfrm>
            <a:prstGeom prst="rect">
              <a:avLst/>
            </a:prstGeom>
            <a:solidFill>
              <a:schemeClr val="bg1"/>
            </a:solidFill>
            <a:ln w="9525">
              <a:solidFill>
                <a:schemeClr val="tx1"/>
              </a:solidFill>
              <a:miter lim="800000"/>
              <a:headEnd/>
              <a:tailEnd/>
            </a:ln>
          </p:spPr>
          <p:txBody>
            <a:bodyPr wrap="none" anchor="ctr"/>
            <a:lstStyle/>
            <a:p>
              <a:endParaRPr lang="es-MX" altLang="es-MX"/>
            </a:p>
          </p:txBody>
        </p:sp>
        <p:sp>
          <p:nvSpPr>
            <p:cNvPr id="8231" name="Line 5"/>
            <p:cNvSpPr>
              <a:spLocks noChangeShapeType="1"/>
            </p:cNvSpPr>
            <p:nvPr/>
          </p:nvSpPr>
          <p:spPr bwMode="auto">
            <a:xfrm>
              <a:off x="1296" y="3312"/>
              <a:ext cx="3024" cy="0"/>
            </a:xfrm>
            <a:prstGeom prst="line">
              <a:avLst/>
            </a:prstGeom>
            <a:noFill/>
            <a:ln w="9525">
              <a:solidFill>
                <a:schemeClr val="tx1"/>
              </a:solidFill>
              <a:round/>
              <a:headEnd/>
              <a:tailEnd/>
            </a:ln>
          </p:spPr>
          <p:txBody>
            <a:bodyPr/>
            <a:lstStyle/>
            <a:p>
              <a:endParaRPr lang="es-MX"/>
            </a:p>
          </p:txBody>
        </p:sp>
        <p:sp>
          <p:nvSpPr>
            <p:cNvPr id="8232" name="Line 6"/>
            <p:cNvSpPr>
              <a:spLocks noChangeShapeType="1"/>
            </p:cNvSpPr>
            <p:nvPr/>
          </p:nvSpPr>
          <p:spPr bwMode="auto">
            <a:xfrm>
              <a:off x="1296" y="2880"/>
              <a:ext cx="3024" cy="0"/>
            </a:xfrm>
            <a:prstGeom prst="line">
              <a:avLst/>
            </a:prstGeom>
            <a:noFill/>
            <a:ln w="9525">
              <a:solidFill>
                <a:schemeClr val="tx1"/>
              </a:solidFill>
              <a:round/>
              <a:headEnd/>
              <a:tailEnd/>
            </a:ln>
          </p:spPr>
          <p:txBody>
            <a:bodyPr/>
            <a:lstStyle/>
            <a:p>
              <a:endParaRPr lang="es-MX"/>
            </a:p>
          </p:txBody>
        </p:sp>
        <p:sp>
          <p:nvSpPr>
            <p:cNvPr id="8233" name="Line 7"/>
            <p:cNvSpPr>
              <a:spLocks noChangeShapeType="1"/>
            </p:cNvSpPr>
            <p:nvPr/>
          </p:nvSpPr>
          <p:spPr bwMode="auto">
            <a:xfrm>
              <a:off x="1296" y="2448"/>
              <a:ext cx="3024" cy="0"/>
            </a:xfrm>
            <a:prstGeom prst="line">
              <a:avLst/>
            </a:prstGeom>
            <a:noFill/>
            <a:ln w="9525">
              <a:solidFill>
                <a:schemeClr val="tx1"/>
              </a:solidFill>
              <a:round/>
              <a:headEnd/>
              <a:tailEnd/>
            </a:ln>
          </p:spPr>
          <p:txBody>
            <a:bodyPr/>
            <a:lstStyle/>
            <a:p>
              <a:endParaRPr lang="es-MX"/>
            </a:p>
          </p:txBody>
        </p:sp>
        <p:sp>
          <p:nvSpPr>
            <p:cNvPr id="8234" name="Line 8"/>
            <p:cNvSpPr>
              <a:spLocks noChangeShapeType="1"/>
            </p:cNvSpPr>
            <p:nvPr/>
          </p:nvSpPr>
          <p:spPr bwMode="auto">
            <a:xfrm>
              <a:off x="1296" y="2016"/>
              <a:ext cx="3024" cy="0"/>
            </a:xfrm>
            <a:prstGeom prst="line">
              <a:avLst/>
            </a:prstGeom>
            <a:noFill/>
            <a:ln w="9525">
              <a:solidFill>
                <a:schemeClr val="tx1"/>
              </a:solidFill>
              <a:round/>
              <a:headEnd/>
              <a:tailEnd/>
            </a:ln>
          </p:spPr>
          <p:txBody>
            <a:bodyPr/>
            <a:lstStyle/>
            <a:p>
              <a:endParaRPr lang="es-MX"/>
            </a:p>
          </p:txBody>
        </p:sp>
        <p:sp>
          <p:nvSpPr>
            <p:cNvPr id="8235" name="Line 9"/>
            <p:cNvSpPr>
              <a:spLocks noChangeShapeType="1"/>
            </p:cNvSpPr>
            <p:nvPr/>
          </p:nvSpPr>
          <p:spPr bwMode="auto">
            <a:xfrm>
              <a:off x="1296" y="1584"/>
              <a:ext cx="3024" cy="0"/>
            </a:xfrm>
            <a:prstGeom prst="line">
              <a:avLst/>
            </a:prstGeom>
            <a:noFill/>
            <a:ln w="9525">
              <a:solidFill>
                <a:schemeClr val="tx1"/>
              </a:solidFill>
              <a:round/>
              <a:headEnd/>
              <a:tailEnd/>
            </a:ln>
          </p:spPr>
          <p:txBody>
            <a:bodyPr/>
            <a:lstStyle/>
            <a:p>
              <a:endParaRPr lang="es-MX"/>
            </a:p>
          </p:txBody>
        </p:sp>
        <p:sp>
          <p:nvSpPr>
            <p:cNvPr id="8236" name="Line 10"/>
            <p:cNvSpPr>
              <a:spLocks noChangeShapeType="1"/>
            </p:cNvSpPr>
            <p:nvPr/>
          </p:nvSpPr>
          <p:spPr bwMode="auto">
            <a:xfrm>
              <a:off x="1296" y="1152"/>
              <a:ext cx="3024" cy="0"/>
            </a:xfrm>
            <a:prstGeom prst="line">
              <a:avLst/>
            </a:prstGeom>
            <a:noFill/>
            <a:ln w="9525">
              <a:solidFill>
                <a:schemeClr val="tx1"/>
              </a:solidFill>
              <a:round/>
              <a:headEnd/>
              <a:tailEnd/>
            </a:ln>
          </p:spPr>
          <p:txBody>
            <a:bodyPr/>
            <a:lstStyle/>
            <a:p>
              <a:endParaRPr lang="es-MX"/>
            </a:p>
          </p:txBody>
        </p:sp>
        <p:sp>
          <p:nvSpPr>
            <p:cNvPr id="8237" name="Line 11"/>
            <p:cNvSpPr>
              <a:spLocks noChangeShapeType="1"/>
            </p:cNvSpPr>
            <p:nvPr/>
          </p:nvSpPr>
          <p:spPr bwMode="auto">
            <a:xfrm>
              <a:off x="1728" y="720"/>
              <a:ext cx="0" cy="3024"/>
            </a:xfrm>
            <a:prstGeom prst="line">
              <a:avLst/>
            </a:prstGeom>
            <a:noFill/>
            <a:ln w="9525">
              <a:solidFill>
                <a:schemeClr val="tx1"/>
              </a:solidFill>
              <a:round/>
              <a:headEnd/>
              <a:tailEnd/>
            </a:ln>
          </p:spPr>
          <p:txBody>
            <a:bodyPr/>
            <a:lstStyle/>
            <a:p>
              <a:endParaRPr lang="es-MX"/>
            </a:p>
          </p:txBody>
        </p:sp>
        <p:sp>
          <p:nvSpPr>
            <p:cNvPr id="8238" name="Line 12"/>
            <p:cNvSpPr>
              <a:spLocks noChangeShapeType="1"/>
            </p:cNvSpPr>
            <p:nvPr/>
          </p:nvSpPr>
          <p:spPr bwMode="auto">
            <a:xfrm>
              <a:off x="2160" y="720"/>
              <a:ext cx="0" cy="3024"/>
            </a:xfrm>
            <a:prstGeom prst="line">
              <a:avLst/>
            </a:prstGeom>
            <a:noFill/>
            <a:ln w="9525">
              <a:solidFill>
                <a:schemeClr val="tx1"/>
              </a:solidFill>
              <a:round/>
              <a:headEnd/>
              <a:tailEnd/>
            </a:ln>
          </p:spPr>
          <p:txBody>
            <a:bodyPr/>
            <a:lstStyle/>
            <a:p>
              <a:endParaRPr lang="es-MX"/>
            </a:p>
          </p:txBody>
        </p:sp>
        <p:sp>
          <p:nvSpPr>
            <p:cNvPr id="8239" name="Line 13"/>
            <p:cNvSpPr>
              <a:spLocks noChangeShapeType="1"/>
            </p:cNvSpPr>
            <p:nvPr/>
          </p:nvSpPr>
          <p:spPr bwMode="auto">
            <a:xfrm>
              <a:off x="2592" y="720"/>
              <a:ext cx="0" cy="3024"/>
            </a:xfrm>
            <a:prstGeom prst="line">
              <a:avLst/>
            </a:prstGeom>
            <a:noFill/>
            <a:ln w="9525">
              <a:solidFill>
                <a:schemeClr val="tx1"/>
              </a:solidFill>
              <a:round/>
              <a:headEnd/>
              <a:tailEnd/>
            </a:ln>
          </p:spPr>
          <p:txBody>
            <a:bodyPr/>
            <a:lstStyle/>
            <a:p>
              <a:endParaRPr lang="es-MX"/>
            </a:p>
          </p:txBody>
        </p:sp>
        <p:sp>
          <p:nvSpPr>
            <p:cNvPr id="8240" name="Line 14"/>
            <p:cNvSpPr>
              <a:spLocks noChangeShapeType="1"/>
            </p:cNvSpPr>
            <p:nvPr/>
          </p:nvSpPr>
          <p:spPr bwMode="auto">
            <a:xfrm>
              <a:off x="3024" y="720"/>
              <a:ext cx="0" cy="3024"/>
            </a:xfrm>
            <a:prstGeom prst="line">
              <a:avLst/>
            </a:prstGeom>
            <a:noFill/>
            <a:ln w="9525">
              <a:solidFill>
                <a:schemeClr val="tx1"/>
              </a:solidFill>
              <a:round/>
              <a:headEnd/>
              <a:tailEnd/>
            </a:ln>
          </p:spPr>
          <p:txBody>
            <a:bodyPr/>
            <a:lstStyle/>
            <a:p>
              <a:endParaRPr lang="es-MX"/>
            </a:p>
          </p:txBody>
        </p:sp>
        <p:sp>
          <p:nvSpPr>
            <p:cNvPr id="8241" name="Line 15"/>
            <p:cNvSpPr>
              <a:spLocks noChangeShapeType="1"/>
            </p:cNvSpPr>
            <p:nvPr/>
          </p:nvSpPr>
          <p:spPr bwMode="auto">
            <a:xfrm>
              <a:off x="3456" y="720"/>
              <a:ext cx="0" cy="3024"/>
            </a:xfrm>
            <a:prstGeom prst="line">
              <a:avLst/>
            </a:prstGeom>
            <a:noFill/>
            <a:ln w="9525">
              <a:solidFill>
                <a:schemeClr val="tx1"/>
              </a:solidFill>
              <a:round/>
              <a:headEnd/>
              <a:tailEnd/>
            </a:ln>
          </p:spPr>
          <p:txBody>
            <a:bodyPr/>
            <a:lstStyle/>
            <a:p>
              <a:endParaRPr lang="es-MX"/>
            </a:p>
          </p:txBody>
        </p:sp>
        <p:sp>
          <p:nvSpPr>
            <p:cNvPr id="8242" name="Line 16"/>
            <p:cNvSpPr>
              <a:spLocks noChangeShapeType="1"/>
            </p:cNvSpPr>
            <p:nvPr/>
          </p:nvSpPr>
          <p:spPr bwMode="auto">
            <a:xfrm>
              <a:off x="3888" y="720"/>
              <a:ext cx="0" cy="3024"/>
            </a:xfrm>
            <a:prstGeom prst="line">
              <a:avLst/>
            </a:prstGeom>
            <a:noFill/>
            <a:ln w="9525">
              <a:solidFill>
                <a:schemeClr val="tx1"/>
              </a:solidFill>
              <a:round/>
              <a:headEnd/>
              <a:tailEnd/>
            </a:ln>
          </p:spPr>
          <p:txBody>
            <a:bodyPr/>
            <a:lstStyle/>
            <a:p>
              <a:endParaRPr lang="es-MX"/>
            </a:p>
          </p:txBody>
        </p:sp>
      </p:grpSp>
      <p:sp>
        <p:nvSpPr>
          <p:cNvPr id="8196" name="Text Box 17"/>
          <p:cNvSpPr txBox="1">
            <a:spLocks noChangeArrowheads="1"/>
          </p:cNvSpPr>
          <p:nvPr/>
        </p:nvSpPr>
        <p:spPr bwMode="auto">
          <a:xfrm>
            <a:off x="1371600" y="5943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100</a:t>
            </a:r>
          </a:p>
        </p:txBody>
      </p:sp>
      <p:sp>
        <p:nvSpPr>
          <p:cNvPr id="8197" name="Text Box 18"/>
          <p:cNvSpPr txBox="1">
            <a:spLocks noChangeArrowheads="1"/>
          </p:cNvSpPr>
          <p:nvPr/>
        </p:nvSpPr>
        <p:spPr bwMode="auto">
          <a:xfrm>
            <a:off x="2057400" y="5943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200</a:t>
            </a:r>
          </a:p>
        </p:txBody>
      </p:sp>
      <p:sp>
        <p:nvSpPr>
          <p:cNvPr id="8198" name="Text Box 19"/>
          <p:cNvSpPr txBox="1">
            <a:spLocks noChangeArrowheads="1"/>
          </p:cNvSpPr>
          <p:nvPr/>
        </p:nvSpPr>
        <p:spPr bwMode="auto">
          <a:xfrm>
            <a:off x="2743200" y="5943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300</a:t>
            </a:r>
          </a:p>
        </p:txBody>
      </p:sp>
      <p:sp>
        <p:nvSpPr>
          <p:cNvPr id="8199" name="Text Box 20"/>
          <p:cNvSpPr txBox="1">
            <a:spLocks noChangeArrowheads="1"/>
          </p:cNvSpPr>
          <p:nvPr/>
        </p:nvSpPr>
        <p:spPr bwMode="auto">
          <a:xfrm>
            <a:off x="3429000" y="5943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400</a:t>
            </a:r>
          </a:p>
        </p:txBody>
      </p:sp>
      <p:sp>
        <p:nvSpPr>
          <p:cNvPr id="8200" name="Text Box 21"/>
          <p:cNvSpPr txBox="1">
            <a:spLocks noChangeArrowheads="1"/>
          </p:cNvSpPr>
          <p:nvPr/>
        </p:nvSpPr>
        <p:spPr bwMode="auto">
          <a:xfrm>
            <a:off x="4114800" y="5943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500</a:t>
            </a:r>
          </a:p>
        </p:txBody>
      </p:sp>
      <p:sp>
        <p:nvSpPr>
          <p:cNvPr id="8201" name="Text Box 22"/>
          <p:cNvSpPr txBox="1">
            <a:spLocks noChangeArrowheads="1"/>
          </p:cNvSpPr>
          <p:nvPr/>
        </p:nvSpPr>
        <p:spPr bwMode="auto">
          <a:xfrm>
            <a:off x="4800600" y="5943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600</a:t>
            </a:r>
          </a:p>
        </p:txBody>
      </p:sp>
      <p:sp>
        <p:nvSpPr>
          <p:cNvPr id="8202" name="Text Box 23"/>
          <p:cNvSpPr txBox="1">
            <a:spLocks noChangeArrowheads="1"/>
          </p:cNvSpPr>
          <p:nvPr/>
        </p:nvSpPr>
        <p:spPr bwMode="auto">
          <a:xfrm>
            <a:off x="533400" y="51054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100</a:t>
            </a:r>
          </a:p>
        </p:txBody>
      </p:sp>
      <p:sp>
        <p:nvSpPr>
          <p:cNvPr id="8203" name="Text Box 24"/>
          <p:cNvSpPr txBox="1">
            <a:spLocks noChangeArrowheads="1"/>
          </p:cNvSpPr>
          <p:nvPr/>
        </p:nvSpPr>
        <p:spPr bwMode="auto">
          <a:xfrm>
            <a:off x="533400" y="44196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200</a:t>
            </a:r>
          </a:p>
        </p:txBody>
      </p:sp>
      <p:sp>
        <p:nvSpPr>
          <p:cNvPr id="8204" name="Text Box 25"/>
          <p:cNvSpPr txBox="1">
            <a:spLocks noChangeArrowheads="1"/>
          </p:cNvSpPr>
          <p:nvPr/>
        </p:nvSpPr>
        <p:spPr bwMode="auto">
          <a:xfrm>
            <a:off x="533400" y="37338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300</a:t>
            </a:r>
          </a:p>
        </p:txBody>
      </p:sp>
      <p:sp>
        <p:nvSpPr>
          <p:cNvPr id="8205" name="Text Box 26"/>
          <p:cNvSpPr txBox="1">
            <a:spLocks noChangeArrowheads="1"/>
          </p:cNvSpPr>
          <p:nvPr/>
        </p:nvSpPr>
        <p:spPr bwMode="auto">
          <a:xfrm>
            <a:off x="533400" y="30480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400</a:t>
            </a:r>
          </a:p>
        </p:txBody>
      </p:sp>
      <p:sp>
        <p:nvSpPr>
          <p:cNvPr id="8206" name="Text Box 27"/>
          <p:cNvSpPr txBox="1">
            <a:spLocks noChangeArrowheads="1"/>
          </p:cNvSpPr>
          <p:nvPr/>
        </p:nvSpPr>
        <p:spPr bwMode="auto">
          <a:xfrm>
            <a:off x="533400" y="23622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500</a:t>
            </a:r>
          </a:p>
        </p:txBody>
      </p:sp>
      <p:sp>
        <p:nvSpPr>
          <p:cNvPr id="8207" name="Text Box 28"/>
          <p:cNvSpPr txBox="1">
            <a:spLocks noChangeArrowheads="1"/>
          </p:cNvSpPr>
          <p:nvPr/>
        </p:nvSpPr>
        <p:spPr bwMode="auto">
          <a:xfrm>
            <a:off x="533400" y="1676400"/>
            <a:ext cx="374650" cy="244475"/>
          </a:xfrm>
          <a:prstGeom prst="rect">
            <a:avLst/>
          </a:prstGeom>
          <a:noFill/>
          <a:ln w="9525">
            <a:noFill/>
            <a:miter lim="800000"/>
            <a:headEnd/>
            <a:tailEnd/>
          </a:ln>
        </p:spPr>
        <p:txBody>
          <a:bodyPr wrap="none">
            <a:spAutoFit/>
          </a:bodyPr>
          <a:lstStyle/>
          <a:p>
            <a:pPr eaLnBrk="1" hangingPunct="1"/>
            <a:r>
              <a:rPr lang="en-US" altLang="es-MX" sz="1000" b="1">
                <a:latin typeface="Times New Roman" pitchFamily="18" charset="0"/>
              </a:rPr>
              <a:t>600</a:t>
            </a:r>
          </a:p>
        </p:txBody>
      </p:sp>
      <p:sp>
        <p:nvSpPr>
          <p:cNvPr id="8208" name="Text Box 29"/>
          <p:cNvSpPr txBox="1">
            <a:spLocks noChangeArrowheads="1"/>
          </p:cNvSpPr>
          <p:nvPr/>
        </p:nvSpPr>
        <p:spPr bwMode="auto">
          <a:xfrm>
            <a:off x="844550" y="6172200"/>
            <a:ext cx="5664884" cy="307777"/>
          </a:xfrm>
          <a:prstGeom prst="rect">
            <a:avLst/>
          </a:prstGeom>
          <a:noFill/>
          <a:ln w="9525">
            <a:noFill/>
            <a:miter lim="800000"/>
            <a:headEnd/>
            <a:tailEnd/>
          </a:ln>
        </p:spPr>
        <p:txBody>
          <a:bodyPr wrap="none">
            <a:spAutoFit/>
          </a:bodyPr>
          <a:lstStyle/>
          <a:p>
            <a:pPr eaLnBrk="1" hangingPunct="1"/>
            <a:r>
              <a:rPr lang="es-MX" altLang="es-MX" sz="1400" b="1">
                <a:latin typeface="Times New Roman" pitchFamily="18" charset="0"/>
              </a:rPr>
              <a:t>Promedio de VP medidas de reportes de investigaciones de fatalidades</a:t>
            </a:r>
          </a:p>
        </p:txBody>
      </p:sp>
      <p:sp>
        <p:nvSpPr>
          <p:cNvPr id="8209" name="Text Box 30"/>
          <p:cNvSpPr txBox="1">
            <a:spLocks noChangeArrowheads="1"/>
          </p:cNvSpPr>
          <p:nvPr/>
        </p:nvSpPr>
        <p:spPr bwMode="auto">
          <a:xfrm rot="16200000">
            <a:off x="-1977188" y="3533258"/>
            <a:ext cx="4778296" cy="369332"/>
          </a:xfrm>
          <a:prstGeom prst="rect">
            <a:avLst/>
          </a:prstGeom>
          <a:noFill/>
          <a:ln w="9525">
            <a:noFill/>
            <a:miter lim="800000"/>
            <a:headEnd/>
            <a:tailEnd/>
          </a:ln>
        </p:spPr>
        <p:txBody>
          <a:bodyPr wrap="none">
            <a:spAutoFit/>
          </a:bodyPr>
          <a:lstStyle/>
          <a:p>
            <a:pPr eaLnBrk="1" hangingPunct="1"/>
            <a:r>
              <a:rPr lang="es-MX" altLang="es-MX" sz="1800" b="1" dirty="0">
                <a:latin typeface="Times New Roman" pitchFamily="18" charset="0"/>
              </a:rPr>
              <a:t>Promedio</a:t>
            </a:r>
            <a:r>
              <a:rPr lang="en-US" altLang="es-MX" sz="1800" b="1" dirty="0">
                <a:latin typeface="Times New Roman" pitchFamily="18" charset="0"/>
              </a:rPr>
              <a:t> de VP </a:t>
            </a:r>
            <a:r>
              <a:rPr lang="es-MX" altLang="es-MX" sz="1800" b="1" dirty="0">
                <a:latin typeface="Times New Roman" pitchFamily="18" charset="0"/>
              </a:rPr>
              <a:t>pronosticadas</a:t>
            </a:r>
            <a:r>
              <a:rPr lang="en-US" altLang="es-MX" sz="1800" b="1" dirty="0">
                <a:latin typeface="Times New Roman" pitchFamily="18" charset="0"/>
              </a:rPr>
              <a:t>  por  </a:t>
            </a:r>
            <a:r>
              <a:rPr lang="en-US" altLang="es-MX" sz="1800" b="1" dirty="0">
                <a:solidFill>
                  <a:srgbClr val="002060"/>
                </a:solidFill>
                <a:latin typeface="Times New Roman" pitchFamily="18" charset="0"/>
              </a:rPr>
              <a:t>FLAME</a:t>
            </a:r>
          </a:p>
        </p:txBody>
      </p:sp>
      <p:sp>
        <p:nvSpPr>
          <p:cNvPr id="8210" name="Line 31"/>
          <p:cNvSpPr>
            <a:spLocks noChangeShapeType="1"/>
          </p:cNvSpPr>
          <p:nvPr/>
        </p:nvSpPr>
        <p:spPr bwMode="auto">
          <a:xfrm flipV="1">
            <a:off x="914400" y="1143000"/>
            <a:ext cx="4800600" cy="4800600"/>
          </a:xfrm>
          <a:prstGeom prst="line">
            <a:avLst/>
          </a:prstGeom>
          <a:noFill/>
          <a:ln w="9525">
            <a:solidFill>
              <a:schemeClr val="tx1"/>
            </a:solidFill>
            <a:round/>
            <a:headEnd/>
            <a:tailEnd/>
          </a:ln>
        </p:spPr>
        <p:txBody>
          <a:bodyPr/>
          <a:lstStyle/>
          <a:p>
            <a:endParaRPr lang="es-MX"/>
          </a:p>
        </p:txBody>
      </p:sp>
      <p:grpSp>
        <p:nvGrpSpPr>
          <p:cNvPr id="8211" name="Group 32"/>
          <p:cNvGrpSpPr>
            <a:grpSpLocks/>
          </p:cNvGrpSpPr>
          <p:nvPr/>
        </p:nvGrpSpPr>
        <p:grpSpPr bwMode="auto">
          <a:xfrm>
            <a:off x="1371600" y="4343400"/>
            <a:ext cx="873125" cy="533400"/>
            <a:chOff x="1296" y="3072"/>
            <a:chExt cx="550" cy="336"/>
          </a:xfrm>
        </p:grpSpPr>
        <p:sp>
          <p:nvSpPr>
            <p:cNvPr id="8228" name="AutoShape 33"/>
            <p:cNvSpPr>
              <a:spLocks noChangeArrowheads="1"/>
            </p:cNvSpPr>
            <p:nvPr/>
          </p:nvSpPr>
          <p:spPr bwMode="auto">
            <a:xfrm>
              <a:off x="1488" y="3312"/>
              <a:ext cx="96" cy="96"/>
            </a:xfrm>
            <a:prstGeom prst="star4">
              <a:avLst>
                <a:gd name="adj" fmla="val 20833"/>
              </a:avLst>
            </a:prstGeom>
            <a:solidFill>
              <a:srgbClr val="003366"/>
            </a:solidFill>
            <a:ln w="9525">
              <a:solidFill>
                <a:srgbClr val="FF3300"/>
              </a:solidFill>
              <a:miter lim="800000"/>
              <a:headEnd/>
              <a:tailEnd/>
            </a:ln>
          </p:spPr>
          <p:txBody>
            <a:bodyPr wrap="none" anchor="ctr"/>
            <a:lstStyle/>
            <a:p>
              <a:endParaRPr lang="es-MX" altLang="es-MX"/>
            </a:p>
          </p:txBody>
        </p:sp>
        <p:sp>
          <p:nvSpPr>
            <p:cNvPr id="8229" name="Text Box 34"/>
            <p:cNvSpPr txBox="1">
              <a:spLocks noChangeArrowheads="1"/>
            </p:cNvSpPr>
            <p:nvPr/>
          </p:nvSpPr>
          <p:spPr bwMode="auto">
            <a:xfrm>
              <a:off x="1296" y="3072"/>
              <a:ext cx="550" cy="212"/>
            </a:xfrm>
            <a:prstGeom prst="rect">
              <a:avLst/>
            </a:prstGeom>
            <a:noFill/>
            <a:ln w="9525">
              <a:noFill/>
              <a:miter lim="800000"/>
              <a:headEnd/>
              <a:tailEnd/>
            </a:ln>
          </p:spPr>
          <p:txBody>
            <a:bodyPr wrap="none">
              <a:spAutoFit/>
            </a:bodyPr>
            <a:lstStyle/>
            <a:p>
              <a:pPr eaLnBrk="1" hangingPunct="1"/>
              <a:r>
                <a:rPr lang="en-US" altLang="es-MX" sz="1600" b="1">
                  <a:latin typeface="Times New Roman" pitchFamily="18" charset="0"/>
                </a:rPr>
                <a:t>Cramer</a:t>
              </a:r>
            </a:p>
          </p:txBody>
        </p:sp>
      </p:grpSp>
      <p:grpSp>
        <p:nvGrpSpPr>
          <p:cNvPr id="8212" name="Group 35"/>
          <p:cNvGrpSpPr>
            <a:grpSpLocks/>
          </p:cNvGrpSpPr>
          <p:nvPr/>
        </p:nvGrpSpPr>
        <p:grpSpPr bwMode="auto">
          <a:xfrm>
            <a:off x="1524000" y="5181600"/>
            <a:ext cx="838200" cy="488950"/>
            <a:chOff x="1680" y="3264"/>
            <a:chExt cx="528" cy="308"/>
          </a:xfrm>
        </p:grpSpPr>
        <p:sp>
          <p:nvSpPr>
            <p:cNvPr id="8226" name="AutoShape 36"/>
            <p:cNvSpPr>
              <a:spLocks noChangeArrowheads="1"/>
            </p:cNvSpPr>
            <p:nvPr/>
          </p:nvSpPr>
          <p:spPr bwMode="auto">
            <a:xfrm>
              <a:off x="1680" y="3264"/>
              <a:ext cx="96" cy="96"/>
            </a:xfrm>
            <a:prstGeom prst="star4">
              <a:avLst>
                <a:gd name="adj" fmla="val 20833"/>
              </a:avLst>
            </a:prstGeom>
            <a:solidFill>
              <a:srgbClr val="003366"/>
            </a:solidFill>
            <a:ln w="9525">
              <a:solidFill>
                <a:srgbClr val="FF3300"/>
              </a:solidFill>
              <a:miter lim="800000"/>
              <a:headEnd/>
              <a:tailEnd/>
            </a:ln>
          </p:spPr>
          <p:txBody>
            <a:bodyPr wrap="none" anchor="ctr"/>
            <a:lstStyle/>
            <a:p>
              <a:endParaRPr lang="es-MX" altLang="es-MX"/>
            </a:p>
          </p:txBody>
        </p:sp>
        <p:sp>
          <p:nvSpPr>
            <p:cNvPr id="8227" name="Text Box 37"/>
            <p:cNvSpPr txBox="1">
              <a:spLocks noChangeArrowheads="1"/>
            </p:cNvSpPr>
            <p:nvPr/>
          </p:nvSpPr>
          <p:spPr bwMode="auto">
            <a:xfrm>
              <a:off x="1728" y="3360"/>
              <a:ext cx="480" cy="212"/>
            </a:xfrm>
            <a:prstGeom prst="rect">
              <a:avLst/>
            </a:prstGeom>
            <a:noFill/>
            <a:ln w="9525">
              <a:noFill/>
              <a:miter lim="800000"/>
              <a:headEnd/>
              <a:tailEnd/>
            </a:ln>
          </p:spPr>
          <p:txBody>
            <a:bodyPr wrap="none">
              <a:spAutoFit/>
            </a:bodyPr>
            <a:lstStyle/>
            <a:p>
              <a:pPr eaLnBrk="1" hangingPunct="1"/>
              <a:r>
                <a:rPr lang="en-US" altLang="es-MX" sz="1600" b="1">
                  <a:latin typeface="Times New Roman" pitchFamily="18" charset="0"/>
                </a:rPr>
                <a:t>30mile</a:t>
              </a:r>
            </a:p>
          </p:txBody>
        </p:sp>
      </p:grpSp>
      <p:grpSp>
        <p:nvGrpSpPr>
          <p:cNvPr id="8213" name="Group 38"/>
          <p:cNvGrpSpPr>
            <a:grpSpLocks/>
          </p:cNvGrpSpPr>
          <p:nvPr/>
        </p:nvGrpSpPr>
        <p:grpSpPr bwMode="auto">
          <a:xfrm>
            <a:off x="4191000" y="2209800"/>
            <a:ext cx="1647825" cy="381000"/>
            <a:chOff x="3408" y="1200"/>
            <a:chExt cx="1038" cy="240"/>
          </a:xfrm>
        </p:grpSpPr>
        <p:sp>
          <p:nvSpPr>
            <p:cNvPr id="8224" name="AutoShape 39"/>
            <p:cNvSpPr>
              <a:spLocks noChangeArrowheads="1"/>
            </p:cNvSpPr>
            <p:nvPr/>
          </p:nvSpPr>
          <p:spPr bwMode="auto">
            <a:xfrm>
              <a:off x="3408" y="1344"/>
              <a:ext cx="96" cy="96"/>
            </a:xfrm>
            <a:prstGeom prst="star4">
              <a:avLst>
                <a:gd name="adj" fmla="val 20833"/>
              </a:avLst>
            </a:prstGeom>
            <a:solidFill>
              <a:srgbClr val="FF3300"/>
            </a:solidFill>
            <a:ln w="9525">
              <a:solidFill>
                <a:srgbClr val="FF3300"/>
              </a:solidFill>
              <a:miter lim="800000"/>
              <a:headEnd/>
              <a:tailEnd/>
            </a:ln>
          </p:spPr>
          <p:txBody>
            <a:bodyPr wrap="none" anchor="ctr"/>
            <a:lstStyle/>
            <a:p>
              <a:endParaRPr lang="es-MX" altLang="es-MX"/>
            </a:p>
          </p:txBody>
        </p:sp>
        <p:sp>
          <p:nvSpPr>
            <p:cNvPr id="8225" name="Text Box 40"/>
            <p:cNvSpPr txBox="1">
              <a:spLocks noChangeArrowheads="1"/>
            </p:cNvSpPr>
            <p:nvPr/>
          </p:nvSpPr>
          <p:spPr bwMode="auto">
            <a:xfrm>
              <a:off x="3552" y="1200"/>
              <a:ext cx="894" cy="212"/>
            </a:xfrm>
            <a:prstGeom prst="rect">
              <a:avLst/>
            </a:prstGeom>
            <a:noFill/>
            <a:ln w="9525">
              <a:noFill/>
              <a:miter lim="800000"/>
              <a:headEnd/>
              <a:tailEnd/>
            </a:ln>
          </p:spPr>
          <p:txBody>
            <a:bodyPr wrap="none">
              <a:spAutoFit/>
            </a:bodyPr>
            <a:lstStyle/>
            <a:p>
              <a:pPr eaLnBrk="1" hangingPunct="1"/>
              <a:r>
                <a:rPr lang="en-US" altLang="es-MX" sz="1600" b="1">
                  <a:latin typeface="Times New Roman" pitchFamily="18" charset="0"/>
                </a:rPr>
                <a:t>South Canyon</a:t>
              </a:r>
            </a:p>
          </p:txBody>
        </p:sp>
      </p:grpSp>
      <p:grpSp>
        <p:nvGrpSpPr>
          <p:cNvPr id="8214" name="Group 41"/>
          <p:cNvGrpSpPr>
            <a:grpSpLocks/>
          </p:cNvGrpSpPr>
          <p:nvPr/>
        </p:nvGrpSpPr>
        <p:grpSpPr bwMode="auto">
          <a:xfrm>
            <a:off x="3810000" y="2209800"/>
            <a:ext cx="646113" cy="381000"/>
            <a:chOff x="3120" y="1200"/>
            <a:chExt cx="407" cy="240"/>
          </a:xfrm>
        </p:grpSpPr>
        <p:sp>
          <p:nvSpPr>
            <p:cNvPr id="8222" name="AutoShape 42"/>
            <p:cNvSpPr>
              <a:spLocks noChangeArrowheads="1"/>
            </p:cNvSpPr>
            <p:nvPr/>
          </p:nvSpPr>
          <p:spPr bwMode="auto">
            <a:xfrm>
              <a:off x="3360" y="1344"/>
              <a:ext cx="96" cy="96"/>
            </a:xfrm>
            <a:prstGeom prst="star4">
              <a:avLst>
                <a:gd name="adj" fmla="val 20833"/>
              </a:avLst>
            </a:prstGeom>
            <a:solidFill>
              <a:srgbClr val="003366"/>
            </a:solidFill>
            <a:ln w="9525">
              <a:solidFill>
                <a:srgbClr val="FF3300"/>
              </a:solidFill>
              <a:miter lim="800000"/>
              <a:headEnd/>
              <a:tailEnd/>
            </a:ln>
          </p:spPr>
          <p:txBody>
            <a:bodyPr wrap="none" anchor="ctr"/>
            <a:lstStyle/>
            <a:p>
              <a:endParaRPr lang="es-MX" altLang="es-MX"/>
            </a:p>
          </p:txBody>
        </p:sp>
        <p:sp>
          <p:nvSpPr>
            <p:cNvPr id="8223" name="Text Box 43"/>
            <p:cNvSpPr txBox="1">
              <a:spLocks noChangeArrowheads="1"/>
            </p:cNvSpPr>
            <p:nvPr/>
          </p:nvSpPr>
          <p:spPr bwMode="auto">
            <a:xfrm>
              <a:off x="3120" y="1200"/>
              <a:ext cx="407" cy="212"/>
            </a:xfrm>
            <a:prstGeom prst="rect">
              <a:avLst/>
            </a:prstGeom>
            <a:noFill/>
            <a:ln w="9525">
              <a:noFill/>
              <a:miter lim="800000"/>
              <a:headEnd/>
              <a:tailEnd/>
            </a:ln>
          </p:spPr>
          <p:txBody>
            <a:bodyPr wrap="none">
              <a:spAutoFit/>
            </a:bodyPr>
            <a:lstStyle/>
            <a:p>
              <a:pPr eaLnBrk="1" hangingPunct="1"/>
              <a:r>
                <a:rPr lang="en-US" altLang="es-MX" sz="1600" b="1">
                  <a:latin typeface="Times New Roman" pitchFamily="18" charset="0"/>
                </a:rPr>
                <a:t>Dude</a:t>
              </a:r>
            </a:p>
          </p:txBody>
        </p:sp>
      </p:grpSp>
      <p:sp>
        <p:nvSpPr>
          <p:cNvPr id="8215" name="AutoShape 44"/>
          <p:cNvSpPr>
            <a:spLocks noChangeArrowheads="1"/>
          </p:cNvSpPr>
          <p:nvPr/>
        </p:nvSpPr>
        <p:spPr bwMode="auto">
          <a:xfrm>
            <a:off x="5943600" y="1295400"/>
            <a:ext cx="2411413" cy="685800"/>
          </a:xfrm>
          <a:prstGeom prst="wedgeRectCallout">
            <a:avLst>
              <a:gd name="adj1" fmla="val -76231"/>
              <a:gd name="adj2" fmla="val -6417"/>
            </a:avLst>
          </a:prstGeom>
          <a:noFill/>
          <a:ln w="9525">
            <a:solidFill>
              <a:schemeClr val="tx1"/>
            </a:solidFill>
            <a:miter lim="800000"/>
            <a:headEnd/>
            <a:tailEnd/>
          </a:ln>
        </p:spPr>
        <p:txBody>
          <a:bodyPr/>
          <a:lstStyle/>
          <a:p>
            <a:pPr eaLnBrk="1" hangingPunct="1"/>
            <a:r>
              <a:rPr lang="en-US" altLang="es-MX" sz="1800" b="1" dirty="0"/>
              <a:t>Linea de </a:t>
            </a:r>
            <a:r>
              <a:rPr lang="es-MX" altLang="es-MX" sz="1800" b="1" dirty="0"/>
              <a:t>tendencia</a:t>
            </a:r>
            <a:r>
              <a:rPr lang="en-US" altLang="es-MX" sz="1800" b="1" dirty="0"/>
              <a:t> lineal</a:t>
            </a:r>
          </a:p>
        </p:txBody>
      </p:sp>
      <p:grpSp>
        <p:nvGrpSpPr>
          <p:cNvPr id="8216" name="Group 45"/>
          <p:cNvGrpSpPr>
            <a:grpSpLocks/>
          </p:cNvGrpSpPr>
          <p:nvPr/>
        </p:nvGrpSpPr>
        <p:grpSpPr bwMode="auto">
          <a:xfrm>
            <a:off x="914400" y="1143000"/>
            <a:ext cx="7189788" cy="4800600"/>
            <a:chOff x="1296" y="528"/>
            <a:chExt cx="4529" cy="3024"/>
          </a:xfrm>
        </p:grpSpPr>
        <p:grpSp>
          <p:nvGrpSpPr>
            <p:cNvPr id="8218" name="Group 46"/>
            <p:cNvGrpSpPr>
              <a:grpSpLocks/>
            </p:cNvGrpSpPr>
            <p:nvPr/>
          </p:nvGrpSpPr>
          <p:grpSpPr bwMode="auto">
            <a:xfrm>
              <a:off x="1296" y="528"/>
              <a:ext cx="3024" cy="3024"/>
              <a:chOff x="1296" y="528"/>
              <a:chExt cx="3024" cy="3024"/>
            </a:xfrm>
          </p:grpSpPr>
          <p:sp>
            <p:nvSpPr>
              <p:cNvPr id="8220" name="Line 47"/>
              <p:cNvSpPr>
                <a:spLocks noChangeShapeType="1"/>
              </p:cNvSpPr>
              <p:nvPr/>
            </p:nvSpPr>
            <p:spPr bwMode="auto">
              <a:xfrm flipV="1">
                <a:off x="1296" y="1104"/>
                <a:ext cx="3024" cy="2448"/>
              </a:xfrm>
              <a:prstGeom prst="line">
                <a:avLst/>
              </a:prstGeom>
              <a:noFill/>
              <a:ln w="9525">
                <a:solidFill>
                  <a:schemeClr val="tx1"/>
                </a:solidFill>
                <a:prstDash val="dash"/>
                <a:round/>
                <a:headEnd/>
                <a:tailEnd/>
              </a:ln>
            </p:spPr>
            <p:txBody>
              <a:bodyPr/>
              <a:lstStyle/>
              <a:p>
                <a:endParaRPr lang="es-MX" dirty="0"/>
              </a:p>
            </p:txBody>
          </p:sp>
          <p:sp>
            <p:nvSpPr>
              <p:cNvPr id="8221" name="Line 48"/>
              <p:cNvSpPr>
                <a:spLocks noChangeShapeType="1"/>
              </p:cNvSpPr>
              <p:nvPr/>
            </p:nvSpPr>
            <p:spPr bwMode="auto">
              <a:xfrm flipV="1">
                <a:off x="1296" y="528"/>
                <a:ext cx="2496" cy="3024"/>
              </a:xfrm>
              <a:prstGeom prst="line">
                <a:avLst/>
              </a:prstGeom>
              <a:noFill/>
              <a:ln w="9525">
                <a:solidFill>
                  <a:schemeClr val="tx1"/>
                </a:solidFill>
                <a:prstDash val="dash"/>
                <a:round/>
                <a:headEnd/>
                <a:tailEnd/>
              </a:ln>
            </p:spPr>
            <p:txBody>
              <a:bodyPr/>
              <a:lstStyle/>
              <a:p>
                <a:endParaRPr lang="es-MX" dirty="0"/>
              </a:p>
            </p:txBody>
          </p:sp>
        </p:grpSp>
        <p:sp>
          <p:nvSpPr>
            <p:cNvPr id="8219" name="AutoShape 49"/>
            <p:cNvSpPr>
              <a:spLocks noChangeArrowheads="1"/>
            </p:cNvSpPr>
            <p:nvPr/>
          </p:nvSpPr>
          <p:spPr bwMode="auto">
            <a:xfrm>
              <a:off x="4368" y="1632"/>
              <a:ext cx="1457" cy="240"/>
            </a:xfrm>
            <a:prstGeom prst="wedgeRectCallout">
              <a:avLst>
                <a:gd name="adj1" fmla="val -95625"/>
                <a:gd name="adj2" fmla="val -47463"/>
              </a:avLst>
            </a:prstGeom>
            <a:noFill/>
            <a:ln w="9525">
              <a:solidFill>
                <a:schemeClr val="tx1"/>
              </a:solidFill>
              <a:miter lim="800000"/>
              <a:headEnd/>
              <a:tailEnd/>
            </a:ln>
          </p:spPr>
          <p:txBody>
            <a:bodyPr/>
            <a:lstStyle/>
            <a:p>
              <a:pPr eaLnBrk="1" hangingPunct="1"/>
              <a:r>
                <a:rPr lang="es-MX" altLang="es-MX" sz="1800" b="1"/>
                <a:t>Diferencia de 20%</a:t>
              </a:r>
            </a:p>
            <a:p>
              <a:pPr algn="ctr" eaLnBrk="1" hangingPunct="1"/>
              <a:endParaRPr lang="es-MX" altLang="es-MX" sz="1800" b="1"/>
            </a:p>
          </p:txBody>
        </p:sp>
      </p:grpSp>
      <p:sp>
        <p:nvSpPr>
          <p:cNvPr id="406578" name="Text Box 50"/>
          <p:cNvSpPr txBox="1">
            <a:spLocks noChangeArrowheads="1"/>
          </p:cNvSpPr>
          <p:nvPr/>
        </p:nvSpPr>
        <p:spPr bwMode="auto">
          <a:xfrm>
            <a:off x="5867400" y="3413125"/>
            <a:ext cx="3048000" cy="2862322"/>
          </a:xfrm>
          <a:prstGeom prst="rect">
            <a:avLst/>
          </a:prstGeom>
          <a:noFill/>
          <a:ln w="9525">
            <a:noFill/>
            <a:miter lim="800000"/>
            <a:headEnd/>
            <a:tailEnd/>
          </a:ln>
        </p:spPr>
        <p:txBody>
          <a:bodyPr>
            <a:spAutoFit/>
          </a:bodyPr>
          <a:lstStyle/>
          <a:p>
            <a:pPr eaLnBrk="1" hangingPunct="1"/>
            <a:r>
              <a:rPr lang="es-MX" altLang="es-MX" sz="1800" dirty="0"/>
              <a:t>Los informes de fatalidades deben reconstruir una escena probable, y se hacen suposiciones comparando datos reportados con predicciones de </a:t>
            </a:r>
            <a:r>
              <a:rPr lang="es-MX" altLang="es-MX" sz="1800" dirty="0" err="1"/>
              <a:t>FLAME</a:t>
            </a:r>
            <a:r>
              <a:rPr lang="es-MX" altLang="es-MX" sz="1800" dirty="0"/>
              <a:t>, pero la línea de </a:t>
            </a:r>
            <a:r>
              <a:rPr lang="es-MX" altLang="es-MX" sz="1800"/>
              <a:t>tendencia sugiere </a:t>
            </a:r>
            <a:r>
              <a:rPr lang="es-MX" altLang="es-MX" sz="1800" dirty="0"/>
              <a:t>que las predicciones son realistas.</a:t>
            </a:r>
            <a:endParaRPr lang="en-US" altLang="es-MX" sz="1800" b="1"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65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7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4" descr="Wind background"/>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63491" name="Rectangle 2"/>
          <p:cNvSpPr>
            <a:spLocks noGrp="1" noChangeArrowheads="1"/>
          </p:cNvSpPr>
          <p:nvPr>
            <p:ph type="title"/>
          </p:nvPr>
        </p:nvSpPr>
        <p:spPr>
          <a:xfrm>
            <a:off x="685800" y="261938"/>
            <a:ext cx="7772400" cy="1143000"/>
          </a:xfrm>
        </p:spPr>
        <p:txBody>
          <a:bodyPr/>
          <a:lstStyle/>
          <a:p>
            <a:pPr eaLnBrk="1" hangingPunct="1"/>
            <a:r>
              <a:rPr lang="es-MX" altLang="es-MX" sz="3200" dirty="0">
                <a:solidFill>
                  <a:schemeClr val="tx1"/>
                </a:solidFill>
              </a:rPr>
              <a:t>Velocidad del viento a nivel de llama para diferentes tipos de combustible</a:t>
            </a:r>
          </a:p>
        </p:txBody>
      </p:sp>
      <p:sp>
        <p:nvSpPr>
          <p:cNvPr id="63492" name="Rectangle 5"/>
          <p:cNvSpPr>
            <a:spLocks noChangeArrowheads="1"/>
          </p:cNvSpPr>
          <p:nvPr/>
        </p:nvSpPr>
        <p:spPr bwMode="auto">
          <a:xfrm>
            <a:off x="330200" y="1752600"/>
            <a:ext cx="8458200" cy="4648200"/>
          </a:xfrm>
          <a:prstGeom prst="rect">
            <a:avLst/>
          </a:prstGeom>
          <a:solidFill>
            <a:schemeClr val="bg1"/>
          </a:solidFill>
          <a:ln w="19050">
            <a:solidFill>
              <a:schemeClr val="tx1"/>
            </a:solidFill>
            <a:miter lim="800000"/>
            <a:headEnd/>
            <a:tailEnd/>
          </a:ln>
        </p:spPr>
        <p:txBody>
          <a:bodyPr wrap="none" anchor="ctr"/>
          <a:lstStyle/>
          <a:p>
            <a:r>
              <a:rPr lang="es-MX" altLang="es-MX"/>
              <a:t> </a:t>
            </a:r>
          </a:p>
        </p:txBody>
      </p:sp>
      <p:sp>
        <p:nvSpPr>
          <p:cNvPr id="63493" name="Line 6"/>
          <p:cNvSpPr>
            <a:spLocks noChangeShapeType="1"/>
          </p:cNvSpPr>
          <p:nvPr/>
        </p:nvSpPr>
        <p:spPr bwMode="auto">
          <a:xfrm flipH="1">
            <a:off x="6784975" y="1752600"/>
            <a:ext cx="0" cy="4572000"/>
          </a:xfrm>
          <a:prstGeom prst="line">
            <a:avLst/>
          </a:prstGeom>
          <a:noFill/>
          <a:ln w="28575">
            <a:solidFill>
              <a:srgbClr val="000000"/>
            </a:solidFill>
            <a:round/>
            <a:headEnd/>
            <a:tailEnd/>
          </a:ln>
        </p:spPr>
        <p:txBody>
          <a:bodyPr wrap="none" anchor="ctr"/>
          <a:lstStyle/>
          <a:p>
            <a:endParaRPr lang="es-MX"/>
          </a:p>
        </p:txBody>
      </p:sp>
      <p:sp>
        <p:nvSpPr>
          <p:cNvPr id="63494" name="Line 7"/>
          <p:cNvSpPr>
            <a:spLocks noChangeShapeType="1"/>
          </p:cNvSpPr>
          <p:nvPr/>
        </p:nvSpPr>
        <p:spPr bwMode="auto">
          <a:xfrm flipH="1">
            <a:off x="6556375" y="4495800"/>
            <a:ext cx="228600" cy="0"/>
          </a:xfrm>
          <a:prstGeom prst="line">
            <a:avLst/>
          </a:prstGeom>
          <a:noFill/>
          <a:ln w="38100">
            <a:solidFill>
              <a:srgbClr val="000000"/>
            </a:solidFill>
            <a:round/>
            <a:headEnd/>
            <a:tailEnd/>
          </a:ln>
        </p:spPr>
        <p:txBody>
          <a:bodyPr wrap="none" anchor="ctr"/>
          <a:lstStyle/>
          <a:p>
            <a:endParaRPr lang="es-MX"/>
          </a:p>
        </p:txBody>
      </p:sp>
      <p:sp>
        <p:nvSpPr>
          <p:cNvPr id="63495" name="Line 9"/>
          <p:cNvSpPr>
            <a:spLocks noChangeShapeType="1"/>
          </p:cNvSpPr>
          <p:nvPr/>
        </p:nvSpPr>
        <p:spPr bwMode="auto">
          <a:xfrm flipH="1">
            <a:off x="6553200" y="5867400"/>
            <a:ext cx="228600" cy="0"/>
          </a:xfrm>
          <a:prstGeom prst="line">
            <a:avLst/>
          </a:prstGeom>
          <a:noFill/>
          <a:ln w="38100">
            <a:solidFill>
              <a:srgbClr val="000000"/>
            </a:solidFill>
            <a:round/>
            <a:headEnd/>
            <a:tailEnd/>
          </a:ln>
        </p:spPr>
        <p:txBody>
          <a:bodyPr wrap="none" anchor="ctr"/>
          <a:lstStyle/>
          <a:p>
            <a:endParaRPr lang="es-MX"/>
          </a:p>
        </p:txBody>
      </p:sp>
      <p:grpSp>
        <p:nvGrpSpPr>
          <p:cNvPr id="2" name="Group 10"/>
          <p:cNvGrpSpPr>
            <a:grpSpLocks/>
          </p:cNvGrpSpPr>
          <p:nvPr/>
        </p:nvGrpSpPr>
        <p:grpSpPr bwMode="auto">
          <a:xfrm>
            <a:off x="1600200" y="4191000"/>
            <a:ext cx="4570413" cy="646113"/>
            <a:chOff x="432" y="2544"/>
            <a:chExt cx="2879" cy="407"/>
          </a:xfrm>
        </p:grpSpPr>
        <p:sp>
          <p:nvSpPr>
            <p:cNvPr id="121867" name="Text Box 11"/>
            <p:cNvSpPr txBox="1">
              <a:spLocks noChangeArrowheads="1"/>
            </p:cNvSpPr>
            <p:nvPr/>
          </p:nvSpPr>
          <p:spPr bwMode="auto">
            <a:xfrm flipH="1">
              <a:off x="1981" y="2544"/>
              <a:ext cx="1330" cy="407"/>
            </a:xfrm>
            <a:prstGeom prst="rect">
              <a:avLst/>
            </a:prstGeom>
            <a:noFill/>
            <a:ln w="9525">
              <a:noFill/>
              <a:miter lim="800000"/>
              <a:headEnd/>
              <a:tailEnd/>
            </a:ln>
            <a:effec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s-MX" sz="1600" b="1" dirty="0" err="1">
                  <a:solidFill>
                    <a:schemeClr val="accent2"/>
                  </a:solidFill>
                  <a:effectLst>
                    <a:outerShdw blurRad="38100" dist="38100" dir="2700000" algn="tl">
                      <a:srgbClr val="C0C0C0"/>
                    </a:outerShdw>
                  </a:effectLst>
                </a:rPr>
                <a:t>Incendios</a:t>
              </a:r>
              <a:r>
                <a:rPr lang="en-US" altLang="es-MX" sz="1600" b="1" dirty="0">
                  <a:solidFill>
                    <a:schemeClr val="accent2"/>
                  </a:solidFill>
                  <a:effectLst>
                    <a:outerShdw blurRad="38100" dist="38100" dir="2700000" algn="tl">
                      <a:srgbClr val="C0C0C0"/>
                    </a:outerShdw>
                  </a:effectLst>
                </a:rPr>
                <a:t> de </a:t>
              </a:r>
              <a:r>
                <a:rPr lang="en-US" altLang="es-MX" sz="1600" b="1" dirty="0" err="1">
                  <a:solidFill>
                    <a:schemeClr val="accent2"/>
                  </a:solidFill>
                  <a:effectLst>
                    <a:outerShdw blurRad="38100" dist="38100" dir="2700000" algn="tl">
                      <a:srgbClr val="C0C0C0"/>
                    </a:outerShdw>
                  </a:effectLst>
                </a:rPr>
                <a:t>pasto</a:t>
              </a:r>
              <a:endParaRPr lang="en-US" altLang="es-MX" sz="1600" b="1" dirty="0">
                <a:solidFill>
                  <a:schemeClr val="accent2"/>
                </a:solidFill>
                <a:effectLst>
                  <a:outerShdw blurRad="38100" dist="38100" dir="2700000" algn="tl">
                    <a:srgbClr val="C0C0C0"/>
                  </a:outerShdw>
                </a:effectLst>
              </a:endParaRPr>
            </a:p>
            <a:p>
              <a:pPr algn="ctr">
                <a:defRPr/>
              </a:pPr>
              <a:r>
                <a:rPr lang="en-US" altLang="es-MX" sz="2000" b="1" dirty="0">
                  <a:effectLst>
                    <a:outerShdw blurRad="38100" dist="38100" dir="2700000" algn="tl">
                      <a:srgbClr val="C0C0C0"/>
                    </a:outerShdw>
                  </a:effectLst>
                </a:rPr>
                <a:t>(a </a:t>
              </a:r>
              <a:r>
                <a:rPr lang="en-US" altLang="es-MX" sz="2000" b="1" dirty="0" err="1">
                  <a:effectLst>
                    <a:outerShdw blurRad="38100" dist="38100" dir="2700000" algn="tl">
                      <a:srgbClr val="C0C0C0"/>
                    </a:outerShdw>
                  </a:effectLst>
                </a:rPr>
                <a:t>nivel</a:t>
              </a:r>
              <a:r>
                <a:rPr lang="en-US" altLang="es-MX" sz="2000" b="1" dirty="0">
                  <a:effectLst>
                    <a:outerShdw blurRad="38100" dist="38100" dir="2700000" algn="tl">
                      <a:srgbClr val="C0C0C0"/>
                    </a:outerShdw>
                  </a:effectLst>
                </a:rPr>
                <a:t> del </a:t>
              </a:r>
              <a:r>
                <a:rPr lang="en-US" altLang="es-MX" sz="2000" b="1" dirty="0" err="1">
                  <a:effectLst>
                    <a:outerShdw blurRad="38100" dist="38100" dir="2700000" algn="tl">
                      <a:srgbClr val="C0C0C0"/>
                    </a:outerShdw>
                  </a:effectLst>
                </a:rPr>
                <a:t>ojo</a:t>
              </a:r>
              <a:r>
                <a:rPr lang="en-US" altLang="es-MX" sz="2000" b="1" dirty="0">
                  <a:effectLst>
                    <a:outerShdw blurRad="38100" dist="38100" dir="2700000" algn="tl">
                      <a:srgbClr val="C0C0C0"/>
                    </a:outerShdw>
                  </a:effectLst>
                </a:rPr>
                <a:t>)</a:t>
              </a:r>
              <a:endParaRPr lang="en-US" altLang="es-MX" sz="2000" b="1" dirty="0">
                <a:solidFill>
                  <a:srgbClr val="FF0000"/>
                </a:solidFill>
                <a:effectLst>
                  <a:outerShdw blurRad="38100" dist="38100" dir="2700000" algn="tl">
                    <a:srgbClr val="C0C0C0"/>
                  </a:outerShdw>
                </a:effectLst>
              </a:endParaRPr>
            </a:p>
          </p:txBody>
        </p:sp>
        <p:sp>
          <p:nvSpPr>
            <p:cNvPr id="63512" name="AutoShape 12"/>
            <p:cNvSpPr>
              <a:spLocks noChangeArrowheads="1"/>
            </p:cNvSpPr>
            <p:nvPr/>
          </p:nvSpPr>
          <p:spPr bwMode="auto">
            <a:xfrm flipH="1">
              <a:off x="1056" y="2592"/>
              <a:ext cx="624" cy="288"/>
            </a:xfrm>
            <a:prstGeom prst="leftArrow">
              <a:avLst>
                <a:gd name="adj1" fmla="val 50000"/>
                <a:gd name="adj2" fmla="val 54167"/>
              </a:avLst>
            </a:prstGeom>
            <a:solidFill>
              <a:schemeClr val="accent2"/>
            </a:solidFill>
            <a:ln w="9525">
              <a:solidFill>
                <a:schemeClr val="tx1"/>
              </a:solidFill>
              <a:miter lim="800000"/>
              <a:headEnd/>
              <a:tailEnd/>
            </a:ln>
          </p:spPr>
          <p:txBody>
            <a:bodyPr wrap="none" anchor="ctr"/>
            <a:lstStyle/>
            <a:p>
              <a:endParaRPr lang="es-MX" altLang="es-MX"/>
            </a:p>
          </p:txBody>
        </p:sp>
        <p:sp>
          <p:nvSpPr>
            <p:cNvPr id="63513" name="Text Box 13"/>
            <p:cNvSpPr txBox="1">
              <a:spLocks noChangeArrowheads="1"/>
            </p:cNvSpPr>
            <p:nvPr/>
          </p:nvSpPr>
          <p:spPr bwMode="auto">
            <a:xfrm flipH="1">
              <a:off x="432" y="2592"/>
              <a:ext cx="486" cy="308"/>
            </a:xfrm>
            <a:prstGeom prst="rect">
              <a:avLst/>
            </a:prstGeom>
            <a:noFill/>
            <a:ln w="9525">
              <a:noFill/>
              <a:miter lim="800000"/>
              <a:headEnd/>
              <a:tailEnd/>
            </a:ln>
          </p:spPr>
          <p:txBody>
            <a:bodyPr wrap="none">
              <a:spAutoFit/>
            </a:bodyPr>
            <a:lstStyle/>
            <a:p>
              <a:r>
                <a:rPr lang="en-US" altLang="es-MX" sz="2600" b="1"/>
                <a:t>¾ X</a:t>
              </a:r>
            </a:p>
          </p:txBody>
        </p:sp>
      </p:grpSp>
      <p:sp>
        <p:nvSpPr>
          <p:cNvPr id="63497" name="Line 14"/>
          <p:cNvSpPr>
            <a:spLocks noChangeShapeType="1"/>
          </p:cNvSpPr>
          <p:nvPr/>
        </p:nvSpPr>
        <p:spPr bwMode="auto">
          <a:xfrm flipH="1">
            <a:off x="6557963" y="2514600"/>
            <a:ext cx="228600" cy="0"/>
          </a:xfrm>
          <a:prstGeom prst="line">
            <a:avLst/>
          </a:prstGeom>
          <a:noFill/>
          <a:ln w="38100">
            <a:solidFill>
              <a:srgbClr val="000000"/>
            </a:solidFill>
            <a:round/>
            <a:headEnd/>
            <a:tailEnd/>
          </a:ln>
        </p:spPr>
        <p:txBody>
          <a:bodyPr wrap="none" anchor="ctr"/>
          <a:lstStyle/>
          <a:p>
            <a:endParaRPr lang="es-MX"/>
          </a:p>
        </p:txBody>
      </p:sp>
      <p:grpSp>
        <p:nvGrpSpPr>
          <p:cNvPr id="63498" name="Group 15"/>
          <p:cNvGrpSpPr>
            <a:grpSpLocks/>
          </p:cNvGrpSpPr>
          <p:nvPr/>
        </p:nvGrpSpPr>
        <p:grpSpPr bwMode="auto">
          <a:xfrm>
            <a:off x="1527175" y="2286000"/>
            <a:ext cx="4951413" cy="609600"/>
            <a:chOff x="386" y="1344"/>
            <a:chExt cx="3119" cy="384"/>
          </a:xfrm>
        </p:grpSpPr>
        <p:sp>
          <p:nvSpPr>
            <p:cNvPr id="121872" name="Text Box 16"/>
            <p:cNvSpPr txBox="1">
              <a:spLocks noChangeArrowheads="1"/>
            </p:cNvSpPr>
            <p:nvPr/>
          </p:nvSpPr>
          <p:spPr bwMode="auto">
            <a:xfrm flipH="1">
              <a:off x="2063" y="1344"/>
              <a:ext cx="1442" cy="368"/>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r>
                <a:rPr lang="en-US" altLang="es-MX" sz="1600" b="1" dirty="0" err="1">
                  <a:solidFill>
                    <a:schemeClr val="accent2"/>
                  </a:solidFill>
                  <a:effectLst>
                    <a:outerShdw blurRad="38100" dist="38100" dir="2700000" algn="tl">
                      <a:srgbClr val="C0C0C0"/>
                    </a:outerShdw>
                  </a:effectLst>
                </a:rPr>
                <a:t>Incendio</a:t>
              </a:r>
              <a:r>
                <a:rPr lang="en-US" altLang="es-MX" sz="1600" b="1" dirty="0">
                  <a:solidFill>
                    <a:schemeClr val="accent2"/>
                  </a:solidFill>
                  <a:effectLst>
                    <a:outerShdw blurRad="38100" dist="38100" dir="2700000" algn="tl">
                      <a:srgbClr val="C0C0C0"/>
                    </a:outerShdw>
                  </a:effectLst>
                </a:rPr>
                <a:t> de </a:t>
              </a:r>
              <a:r>
                <a:rPr lang="en-US" altLang="es-MX" sz="1600" b="1" dirty="0" err="1">
                  <a:solidFill>
                    <a:schemeClr val="accent2"/>
                  </a:solidFill>
                  <a:effectLst>
                    <a:outerShdw blurRad="38100" dist="38100" dir="2700000" algn="tl">
                      <a:srgbClr val="C0C0C0"/>
                    </a:outerShdw>
                  </a:effectLst>
                </a:rPr>
                <a:t>copa</a:t>
              </a:r>
              <a:endParaRPr lang="en-US" altLang="es-MX" sz="1600" b="1" dirty="0">
                <a:solidFill>
                  <a:schemeClr val="accent2"/>
                </a:solidFill>
                <a:effectLst>
                  <a:outerShdw blurRad="38100" dist="38100" dir="2700000" algn="tl">
                    <a:srgbClr val="C0C0C0"/>
                  </a:outerShdw>
                </a:effectLst>
              </a:endParaRPr>
            </a:p>
            <a:p>
              <a:pPr algn="ctr">
                <a:defRPr/>
              </a:pPr>
              <a:r>
                <a:rPr lang="en-US" altLang="es-MX" sz="1600" b="1" dirty="0">
                  <a:effectLst>
                    <a:outerShdw blurRad="38100" dist="38100" dir="2700000" algn="tl">
                      <a:srgbClr val="C0C0C0"/>
                    </a:outerShdw>
                  </a:effectLst>
                </a:rPr>
                <a:t>(</a:t>
              </a:r>
              <a:r>
                <a:rPr lang="en-US" altLang="es-MX" sz="1600" b="1" dirty="0" err="1">
                  <a:effectLst>
                    <a:outerShdw blurRad="38100" dist="38100" dir="2700000" algn="tl">
                      <a:srgbClr val="C0C0C0"/>
                    </a:outerShdw>
                  </a:effectLst>
                </a:rPr>
                <a:t>vientos</a:t>
              </a:r>
              <a:r>
                <a:rPr lang="en-US" altLang="es-MX" sz="1600" b="1" dirty="0">
                  <a:effectLst>
                    <a:outerShdw blurRad="38100" dist="38100" dir="2700000" algn="tl">
                      <a:srgbClr val="C0C0C0"/>
                    </a:outerShdw>
                  </a:effectLst>
                </a:rPr>
                <a:t> a 6 m)</a:t>
              </a:r>
              <a:endParaRPr lang="en-US" altLang="es-MX" sz="1600" b="1" dirty="0">
                <a:solidFill>
                  <a:srgbClr val="FF0000"/>
                </a:solidFill>
                <a:effectLst>
                  <a:outerShdw blurRad="38100" dist="38100" dir="2700000" algn="tl">
                    <a:srgbClr val="C0C0C0"/>
                  </a:outerShdw>
                </a:effectLst>
              </a:endParaRPr>
            </a:p>
          </p:txBody>
        </p:sp>
        <p:grpSp>
          <p:nvGrpSpPr>
            <p:cNvPr id="63508" name="Group 17"/>
            <p:cNvGrpSpPr>
              <a:grpSpLocks/>
            </p:cNvGrpSpPr>
            <p:nvPr/>
          </p:nvGrpSpPr>
          <p:grpSpPr bwMode="auto">
            <a:xfrm>
              <a:off x="386" y="1392"/>
              <a:ext cx="1534" cy="336"/>
              <a:chOff x="386" y="1584"/>
              <a:chExt cx="1534" cy="336"/>
            </a:xfrm>
          </p:grpSpPr>
          <p:sp>
            <p:nvSpPr>
              <p:cNvPr id="63509" name="AutoShape 18"/>
              <p:cNvSpPr>
                <a:spLocks noChangeArrowheads="1"/>
              </p:cNvSpPr>
              <p:nvPr/>
            </p:nvSpPr>
            <p:spPr bwMode="auto">
              <a:xfrm flipH="1">
                <a:off x="1056" y="1632"/>
                <a:ext cx="864" cy="288"/>
              </a:xfrm>
              <a:prstGeom prst="leftArrow">
                <a:avLst>
                  <a:gd name="adj1" fmla="val 50000"/>
                  <a:gd name="adj2" fmla="val 75000"/>
                </a:avLst>
              </a:prstGeom>
              <a:solidFill>
                <a:schemeClr val="accent2"/>
              </a:solidFill>
              <a:ln w="9525">
                <a:solidFill>
                  <a:schemeClr val="tx1"/>
                </a:solidFill>
                <a:miter lim="800000"/>
                <a:headEnd/>
                <a:tailEnd/>
              </a:ln>
            </p:spPr>
            <p:txBody>
              <a:bodyPr wrap="none" anchor="ctr"/>
              <a:lstStyle/>
              <a:p>
                <a:endParaRPr lang="es-MX" altLang="es-MX"/>
              </a:p>
            </p:txBody>
          </p:sp>
          <p:sp>
            <p:nvSpPr>
              <p:cNvPr id="63510" name="Text Box 19"/>
              <p:cNvSpPr txBox="1">
                <a:spLocks noChangeArrowheads="1"/>
              </p:cNvSpPr>
              <p:nvPr/>
            </p:nvSpPr>
            <p:spPr bwMode="auto">
              <a:xfrm flipH="1">
                <a:off x="386" y="1584"/>
                <a:ext cx="428" cy="308"/>
              </a:xfrm>
              <a:prstGeom prst="rect">
                <a:avLst/>
              </a:prstGeom>
              <a:noFill/>
              <a:ln w="9525">
                <a:noFill/>
                <a:miter lim="800000"/>
                <a:headEnd/>
                <a:tailEnd/>
              </a:ln>
            </p:spPr>
            <p:txBody>
              <a:bodyPr wrap="none">
                <a:spAutoFit/>
              </a:bodyPr>
              <a:lstStyle/>
              <a:p>
                <a:r>
                  <a:rPr lang="en-US" altLang="es-MX" sz="2600" b="1"/>
                  <a:t>1 X</a:t>
                </a:r>
              </a:p>
            </p:txBody>
          </p:sp>
        </p:grpSp>
      </p:grpSp>
      <p:grpSp>
        <p:nvGrpSpPr>
          <p:cNvPr id="5" name="Group 20"/>
          <p:cNvGrpSpPr>
            <a:grpSpLocks/>
          </p:cNvGrpSpPr>
          <p:nvPr/>
        </p:nvGrpSpPr>
        <p:grpSpPr bwMode="auto">
          <a:xfrm>
            <a:off x="1524000" y="5475286"/>
            <a:ext cx="5202238" cy="892174"/>
            <a:chOff x="454" y="3401"/>
            <a:chExt cx="3277" cy="562"/>
          </a:xfrm>
        </p:grpSpPr>
        <p:sp>
          <p:nvSpPr>
            <p:cNvPr id="121877" name="Text Box 21"/>
            <p:cNvSpPr txBox="1">
              <a:spLocks noChangeArrowheads="1"/>
            </p:cNvSpPr>
            <p:nvPr/>
          </p:nvSpPr>
          <p:spPr bwMode="auto">
            <a:xfrm flipH="1">
              <a:off x="1873" y="3401"/>
              <a:ext cx="1858" cy="562"/>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r>
                <a:rPr lang="es-MX" altLang="es-MX" sz="1600" b="1">
                  <a:solidFill>
                    <a:schemeClr val="accent2"/>
                  </a:solidFill>
                  <a:effectLst>
                    <a:outerShdw blurRad="38100" dist="38100" dir="2700000" algn="tl">
                      <a:srgbClr val="C0C0C0"/>
                    </a:outerShdw>
                  </a:effectLst>
                </a:rPr>
                <a:t>Incendio de desechos de bosque</a:t>
              </a:r>
            </a:p>
            <a:p>
              <a:pPr>
                <a:defRPr/>
              </a:pPr>
              <a:r>
                <a:rPr lang="es-MX" altLang="es-MX" sz="1600" b="1">
                  <a:effectLst>
                    <a:outerShdw blurRad="38100" dist="38100" dir="2700000" algn="tl">
                      <a:srgbClr val="C0C0C0"/>
                    </a:outerShdw>
                  </a:effectLst>
                </a:rPr>
                <a:t>(bajo un rodal</a:t>
              </a:r>
              <a:r>
                <a:rPr lang="es-MX" altLang="es-MX" sz="2000" b="1">
                  <a:effectLst>
                    <a:outerShdw blurRad="38100" dist="38100" dir="2700000" algn="tl">
                      <a:srgbClr val="C0C0C0"/>
                    </a:outerShdw>
                  </a:effectLst>
                </a:rPr>
                <a:t>)</a:t>
              </a:r>
              <a:endParaRPr lang="es-MX" altLang="es-MX" sz="2000" b="1">
                <a:solidFill>
                  <a:srgbClr val="FF0000"/>
                </a:solidFill>
                <a:effectLst>
                  <a:outerShdw blurRad="38100" dist="38100" dir="2700000" algn="tl">
                    <a:srgbClr val="C0C0C0"/>
                  </a:outerShdw>
                </a:effectLst>
              </a:endParaRPr>
            </a:p>
          </p:txBody>
        </p:sp>
        <p:sp>
          <p:nvSpPr>
            <p:cNvPr id="63505" name="AutoShape 22"/>
            <p:cNvSpPr>
              <a:spLocks noChangeArrowheads="1"/>
            </p:cNvSpPr>
            <p:nvPr/>
          </p:nvSpPr>
          <p:spPr bwMode="auto">
            <a:xfrm flipH="1">
              <a:off x="1113" y="3504"/>
              <a:ext cx="135" cy="192"/>
            </a:xfrm>
            <a:prstGeom prst="leftArrow">
              <a:avLst>
                <a:gd name="adj1" fmla="val 50000"/>
                <a:gd name="adj2" fmla="val 25000"/>
              </a:avLst>
            </a:prstGeom>
            <a:solidFill>
              <a:schemeClr val="accent2"/>
            </a:solidFill>
            <a:ln w="9525">
              <a:solidFill>
                <a:schemeClr val="tx1"/>
              </a:solidFill>
              <a:miter lim="800000"/>
              <a:headEnd/>
              <a:tailEnd/>
            </a:ln>
          </p:spPr>
          <p:txBody>
            <a:bodyPr wrap="none" anchor="ctr"/>
            <a:lstStyle/>
            <a:p>
              <a:endParaRPr lang="es-MX" altLang="es-MX"/>
            </a:p>
          </p:txBody>
        </p:sp>
        <p:sp>
          <p:nvSpPr>
            <p:cNvPr id="63506" name="Text Box 23"/>
            <p:cNvSpPr txBox="1">
              <a:spLocks noChangeArrowheads="1"/>
            </p:cNvSpPr>
            <p:nvPr/>
          </p:nvSpPr>
          <p:spPr bwMode="auto">
            <a:xfrm flipH="1">
              <a:off x="454" y="3456"/>
              <a:ext cx="486" cy="308"/>
            </a:xfrm>
            <a:prstGeom prst="rect">
              <a:avLst/>
            </a:prstGeom>
            <a:noFill/>
            <a:ln w="9525">
              <a:noFill/>
              <a:miter lim="800000"/>
              <a:headEnd/>
              <a:tailEnd/>
            </a:ln>
          </p:spPr>
          <p:txBody>
            <a:bodyPr wrap="none">
              <a:spAutoFit/>
            </a:bodyPr>
            <a:lstStyle/>
            <a:p>
              <a:r>
                <a:rPr lang="es-MX" altLang="es-MX" sz="2600" b="1"/>
                <a:t>¼ X</a:t>
              </a:r>
            </a:p>
          </p:txBody>
        </p:sp>
      </p:grpSp>
      <p:pic>
        <p:nvPicPr>
          <p:cNvPr id="114714" name="Picture 26" descr="grass"/>
          <p:cNvPicPr>
            <a:picLocks noChangeAspect="1" noChangeArrowheads="1"/>
          </p:cNvPicPr>
          <p:nvPr/>
        </p:nvPicPr>
        <p:blipFill>
          <a:blip r:embed="rId4" cstate="print"/>
          <a:srcRect/>
          <a:stretch>
            <a:fillRect/>
          </a:stretch>
        </p:blipFill>
        <p:spPr bwMode="auto">
          <a:xfrm>
            <a:off x="6845300" y="3962400"/>
            <a:ext cx="1898650" cy="1009650"/>
          </a:xfrm>
          <a:prstGeom prst="rect">
            <a:avLst/>
          </a:prstGeom>
          <a:noFill/>
          <a:ln w="9525">
            <a:noFill/>
            <a:miter lim="800000"/>
            <a:headEnd/>
            <a:tailEnd/>
          </a:ln>
        </p:spPr>
      </p:pic>
      <p:pic>
        <p:nvPicPr>
          <p:cNvPr id="114715" name="Picture 27" descr="Litter1"/>
          <p:cNvPicPr>
            <a:picLocks noChangeAspect="1" noChangeArrowheads="1"/>
          </p:cNvPicPr>
          <p:nvPr/>
        </p:nvPicPr>
        <p:blipFill>
          <a:blip r:embed="rId5" cstate="print"/>
          <a:srcRect/>
          <a:stretch>
            <a:fillRect/>
          </a:stretch>
        </p:blipFill>
        <p:spPr bwMode="auto">
          <a:xfrm>
            <a:off x="6845300" y="5062538"/>
            <a:ext cx="1885950" cy="1235075"/>
          </a:xfrm>
          <a:prstGeom prst="rect">
            <a:avLst/>
          </a:prstGeom>
          <a:noFill/>
          <a:ln w="9525">
            <a:noFill/>
            <a:miter lim="800000"/>
            <a:headEnd/>
            <a:tailEnd/>
          </a:ln>
        </p:spPr>
      </p:pic>
      <p:pic>
        <p:nvPicPr>
          <p:cNvPr id="63502" name="Picture 28" descr="Crown3"/>
          <p:cNvPicPr>
            <a:picLocks noChangeAspect="1" noChangeArrowheads="1"/>
          </p:cNvPicPr>
          <p:nvPr/>
        </p:nvPicPr>
        <p:blipFill>
          <a:blip r:embed="rId6" cstate="print"/>
          <a:srcRect/>
          <a:stretch>
            <a:fillRect/>
          </a:stretch>
        </p:blipFill>
        <p:spPr bwMode="auto">
          <a:xfrm>
            <a:off x="6845300" y="1951038"/>
            <a:ext cx="1905000" cy="1266825"/>
          </a:xfrm>
          <a:prstGeom prst="rect">
            <a:avLst/>
          </a:prstGeom>
          <a:noFill/>
          <a:ln w="9525">
            <a:noFill/>
            <a:miter lim="800000"/>
            <a:headEnd/>
            <a:tailEnd/>
          </a:ln>
        </p:spPr>
      </p:pic>
      <p:sp>
        <p:nvSpPr>
          <p:cNvPr id="63503"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0765B760-3504-433D-9BCF-2528FA26A97A}" type="slidenum">
              <a:rPr lang="en-US" altLang="es-MX" sz="1000"/>
              <a:pPr algn="r" eaLnBrk="1" hangingPunct="1"/>
              <a:t>111</a:t>
            </a:fld>
            <a:r>
              <a:rPr lang="en-US" altLang="es-MX" sz="1000"/>
              <a:t>-S290-EP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471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47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Wind background"/>
          <p:cNvPicPr>
            <a:picLocks noChangeAspect="1" noChangeArrowheads="1"/>
          </p:cNvPicPr>
          <p:nvPr/>
        </p:nvPicPr>
        <p:blipFill>
          <a:blip r:embed="rId3" cstate="print"/>
          <a:srcRect/>
          <a:stretch>
            <a:fillRect/>
          </a:stretch>
        </p:blipFill>
        <p:spPr bwMode="auto">
          <a:xfrm>
            <a:off x="-26988" y="387350"/>
            <a:ext cx="9197976" cy="6861175"/>
          </a:xfrm>
          <a:prstGeom prst="rect">
            <a:avLst/>
          </a:prstGeom>
          <a:noFill/>
          <a:ln w="9525">
            <a:noFill/>
            <a:miter lim="800000"/>
            <a:headEnd/>
            <a:tailEnd/>
          </a:ln>
        </p:spPr>
      </p:pic>
      <p:sp>
        <p:nvSpPr>
          <p:cNvPr id="65539" name="Rectangle 3"/>
          <p:cNvSpPr>
            <a:spLocks noGrp="1" noChangeArrowheads="1"/>
          </p:cNvSpPr>
          <p:nvPr>
            <p:ph type="title"/>
          </p:nvPr>
        </p:nvSpPr>
        <p:spPr>
          <a:xfrm>
            <a:off x="685800" y="233363"/>
            <a:ext cx="7772400" cy="1143000"/>
          </a:xfrm>
        </p:spPr>
        <p:txBody>
          <a:bodyPr/>
          <a:lstStyle/>
          <a:p>
            <a:pPr eaLnBrk="1" hangingPunct="1"/>
            <a:r>
              <a:rPr lang="es-MX" altLang="es-MX" sz="3200" dirty="0">
                <a:solidFill>
                  <a:schemeClr val="tx1"/>
                </a:solidFill>
              </a:rPr>
              <a:t>La tabla de conversión hará el ajuste</a:t>
            </a:r>
          </a:p>
        </p:txBody>
      </p:sp>
      <p:sp>
        <p:nvSpPr>
          <p:cNvPr id="65540" name="Text Box 239"/>
          <p:cNvSpPr txBox="1">
            <a:spLocks noChangeArrowheads="1"/>
          </p:cNvSpPr>
          <p:nvPr/>
        </p:nvSpPr>
        <p:spPr bwMode="auto">
          <a:xfrm>
            <a:off x="-76200" y="6084888"/>
            <a:ext cx="9220200" cy="519112"/>
          </a:xfrm>
          <a:prstGeom prst="rect">
            <a:avLst/>
          </a:prstGeom>
          <a:noFill/>
          <a:ln w="9525">
            <a:noFill/>
            <a:miter lim="800000"/>
            <a:headEnd/>
            <a:tailEnd/>
          </a:ln>
        </p:spPr>
        <p:txBody>
          <a:bodyPr>
            <a:spAutoFit/>
          </a:bodyPr>
          <a:lstStyle/>
          <a:p>
            <a:pPr algn="ctr"/>
            <a:r>
              <a:rPr lang="es-MX" altLang="es-MX" sz="2800" b="1"/>
              <a:t>o usted puede hacer la aritmética</a:t>
            </a:r>
            <a:endParaRPr lang="en-US" altLang="es-MX" sz="2800" b="1"/>
          </a:p>
        </p:txBody>
      </p:sp>
      <p:sp>
        <p:nvSpPr>
          <p:cNvPr id="6554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245ACF7E-2352-445A-BAFB-672F9EE801C8}" type="slidenum">
              <a:rPr lang="en-US" altLang="es-MX" sz="1000"/>
              <a:pPr algn="r" eaLnBrk="1" hangingPunct="1"/>
              <a:t>112</a:t>
            </a:fld>
            <a:r>
              <a:rPr lang="en-US" altLang="es-MX" sz="1000"/>
              <a:t>-S290-EP</a:t>
            </a:r>
          </a:p>
        </p:txBody>
      </p:sp>
      <p:pic>
        <p:nvPicPr>
          <p:cNvPr id="65542" name="Imagen 1"/>
          <p:cNvPicPr>
            <a:picLocks noChangeAspect="1"/>
          </p:cNvPicPr>
          <p:nvPr/>
        </p:nvPicPr>
        <p:blipFill>
          <a:blip r:embed="rId4" cstate="print"/>
          <a:srcRect/>
          <a:stretch>
            <a:fillRect/>
          </a:stretch>
        </p:blipFill>
        <p:spPr bwMode="auto">
          <a:xfrm>
            <a:off x="600075" y="1301750"/>
            <a:ext cx="7996238" cy="4757738"/>
          </a:xfrm>
          <a:prstGeom prst="rect">
            <a:avLst/>
          </a:prstGeom>
          <a:noFill/>
          <a:ln w="9525">
            <a:noFill/>
            <a:miter lim="800000"/>
            <a:headEnd/>
            <a:tailEnd/>
          </a:ln>
        </p:spPr>
      </p:pic>
      <p:sp>
        <p:nvSpPr>
          <p:cNvPr id="20" name="Oval 231"/>
          <p:cNvSpPr>
            <a:spLocks noChangeArrowheads="1"/>
          </p:cNvSpPr>
          <p:nvPr/>
        </p:nvSpPr>
        <p:spPr bwMode="auto">
          <a:xfrm>
            <a:off x="4703763" y="1735138"/>
            <a:ext cx="436562" cy="365125"/>
          </a:xfrm>
          <a:prstGeom prst="ellipse">
            <a:avLst/>
          </a:prstGeom>
          <a:noFill/>
          <a:ln w="28575">
            <a:solidFill>
              <a:srgbClr val="0066FF"/>
            </a:solidFill>
            <a:round/>
            <a:headEnd/>
            <a:tailEnd/>
          </a:ln>
        </p:spPr>
        <p:txBody>
          <a:bodyPr wrap="none" anchor="ctr"/>
          <a:lstStyle/>
          <a:p>
            <a:endParaRPr lang="es-MX" altLang="es-MX" b="1"/>
          </a:p>
        </p:txBody>
      </p:sp>
      <p:sp>
        <p:nvSpPr>
          <p:cNvPr id="23" name="Oval 233"/>
          <p:cNvSpPr>
            <a:spLocks noChangeArrowheads="1"/>
          </p:cNvSpPr>
          <p:nvPr/>
        </p:nvSpPr>
        <p:spPr bwMode="auto">
          <a:xfrm>
            <a:off x="892175" y="3725863"/>
            <a:ext cx="958850" cy="276225"/>
          </a:xfrm>
          <a:prstGeom prst="ellipse">
            <a:avLst/>
          </a:prstGeom>
          <a:noFill/>
          <a:ln w="28575">
            <a:solidFill>
              <a:srgbClr val="0066FF"/>
            </a:solidFill>
            <a:round/>
            <a:headEnd/>
            <a:tailEnd/>
          </a:ln>
        </p:spPr>
        <p:txBody>
          <a:bodyPr wrap="none" anchor="ctr"/>
          <a:lstStyle/>
          <a:p>
            <a:endParaRPr lang="es-MX" altLang="es-MX" b="1"/>
          </a:p>
        </p:txBody>
      </p:sp>
      <p:sp>
        <p:nvSpPr>
          <p:cNvPr id="24" name="Oval 232"/>
          <p:cNvSpPr>
            <a:spLocks noChangeArrowheads="1"/>
          </p:cNvSpPr>
          <p:nvPr/>
        </p:nvSpPr>
        <p:spPr bwMode="auto">
          <a:xfrm>
            <a:off x="4691063" y="3686175"/>
            <a:ext cx="436562" cy="365125"/>
          </a:xfrm>
          <a:prstGeom prst="ellipse">
            <a:avLst/>
          </a:prstGeom>
          <a:noFill/>
          <a:ln w="28575" algn="ctr">
            <a:solidFill>
              <a:srgbClr val="0066FF"/>
            </a:solidFill>
            <a:round/>
            <a:headEnd/>
            <a:tailEnd/>
          </a:ln>
          <a:effectLst/>
        </p:spPr>
        <p:txBody>
          <a:bodyPr wrap="none" anchor="ctr"/>
          <a:lstStyle/>
          <a:p>
            <a:endParaRPr lang="es-MX" altLang="es-MX" b="1"/>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animBg="1"/>
      <p:bldP spid="2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Wind background"/>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24931" name="Rectangle 3"/>
          <p:cNvSpPr>
            <a:spLocks noChangeArrowheads="1"/>
          </p:cNvSpPr>
          <p:nvPr/>
        </p:nvSpPr>
        <p:spPr bwMode="auto">
          <a:xfrm>
            <a:off x="1447800" y="304800"/>
            <a:ext cx="6661150" cy="1143000"/>
          </a:xfrm>
          <a:prstGeom prst="rect">
            <a:avLst/>
          </a:prstGeom>
          <a:noFill/>
          <a:ln w="9525">
            <a:noFill/>
            <a:miter lim="800000"/>
            <a:headEnd/>
            <a:tailEnd/>
          </a:ln>
          <a:effectLst/>
        </p:spPr>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s-MX" altLang="es-MX" sz="3200" b="1" dirty="0"/>
              <a:t>Para un fuego en retroceso, la VEV siempre se toma de 0.8 kph</a:t>
            </a:r>
            <a:endParaRPr lang="en-US" altLang="es-MX" sz="3200" b="1" dirty="0">
              <a:effectLst>
                <a:outerShdw blurRad="38100" dist="38100" dir="2700000" algn="tl">
                  <a:srgbClr val="C0C0C0"/>
                </a:outerShdw>
              </a:effectLst>
            </a:endParaRPr>
          </a:p>
        </p:txBody>
      </p:sp>
      <p:sp>
        <p:nvSpPr>
          <p:cNvPr id="67588" name="Rectangle 7"/>
          <p:cNvSpPr>
            <a:spLocks noChangeArrowheads="1"/>
          </p:cNvSpPr>
          <p:nvPr/>
        </p:nvSpPr>
        <p:spPr bwMode="auto">
          <a:xfrm>
            <a:off x="457200" y="1676400"/>
            <a:ext cx="8229600" cy="4724400"/>
          </a:xfrm>
          <a:prstGeom prst="rect">
            <a:avLst/>
          </a:prstGeom>
          <a:solidFill>
            <a:schemeClr val="bg1"/>
          </a:solidFill>
          <a:ln w="19050">
            <a:solidFill>
              <a:schemeClr val="tx1"/>
            </a:solidFill>
            <a:miter lim="800000"/>
            <a:headEnd/>
            <a:tailEnd/>
          </a:ln>
        </p:spPr>
        <p:txBody>
          <a:bodyPr wrap="none" anchor="ctr"/>
          <a:lstStyle/>
          <a:p>
            <a:pPr algn="ctr"/>
            <a:endParaRPr lang="es-MX" altLang="es-MX"/>
          </a:p>
        </p:txBody>
      </p:sp>
      <p:grpSp>
        <p:nvGrpSpPr>
          <p:cNvPr id="67589" name="Group 9"/>
          <p:cNvGrpSpPr>
            <a:grpSpLocks/>
          </p:cNvGrpSpPr>
          <p:nvPr/>
        </p:nvGrpSpPr>
        <p:grpSpPr bwMode="auto">
          <a:xfrm>
            <a:off x="1371600" y="2314575"/>
            <a:ext cx="6400800" cy="884238"/>
            <a:chOff x="930" y="1200"/>
            <a:chExt cx="4032" cy="557"/>
          </a:xfrm>
        </p:grpSpPr>
        <p:sp>
          <p:nvSpPr>
            <p:cNvPr id="67608" name="Line 10"/>
            <p:cNvSpPr>
              <a:spLocks noChangeShapeType="1"/>
            </p:cNvSpPr>
            <p:nvPr/>
          </p:nvSpPr>
          <p:spPr bwMode="auto">
            <a:xfrm>
              <a:off x="930" y="1744"/>
              <a:ext cx="4032" cy="0"/>
            </a:xfrm>
            <a:prstGeom prst="line">
              <a:avLst/>
            </a:prstGeom>
            <a:noFill/>
            <a:ln w="38100">
              <a:solidFill>
                <a:srgbClr val="000000"/>
              </a:solidFill>
              <a:round/>
              <a:headEnd/>
              <a:tailEnd/>
            </a:ln>
          </p:spPr>
          <p:txBody>
            <a:bodyPr wrap="none" anchor="ctr"/>
            <a:lstStyle/>
            <a:p>
              <a:endParaRPr lang="es-MX"/>
            </a:p>
          </p:txBody>
        </p:sp>
        <p:sp>
          <p:nvSpPr>
            <p:cNvPr id="67609" name="Freeform 11"/>
            <p:cNvSpPr>
              <a:spLocks/>
            </p:cNvSpPr>
            <p:nvPr/>
          </p:nvSpPr>
          <p:spPr bwMode="auto">
            <a:xfrm>
              <a:off x="2448" y="1200"/>
              <a:ext cx="919" cy="557"/>
            </a:xfrm>
            <a:custGeom>
              <a:avLst/>
              <a:gdLst>
                <a:gd name="T0" fmla="*/ 0 w 919"/>
                <a:gd name="T1" fmla="*/ 557 h 557"/>
                <a:gd name="T2" fmla="*/ 74 w 919"/>
                <a:gd name="T3" fmla="*/ 502 h 557"/>
                <a:gd name="T4" fmla="*/ 138 w 919"/>
                <a:gd name="T5" fmla="*/ 447 h 557"/>
                <a:gd name="T6" fmla="*/ 184 w 919"/>
                <a:gd name="T7" fmla="*/ 410 h 557"/>
                <a:gd name="T8" fmla="*/ 221 w 919"/>
                <a:gd name="T9" fmla="*/ 363 h 557"/>
                <a:gd name="T10" fmla="*/ 277 w 919"/>
                <a:gd name="T11" fmla="*/ 317 h 557"/>
                <a:gd name="T12" fmla="*/ 378 w 919"/>
                <a:gd name="T13" fmla="*/ 225 h 557"/>
                <a:gd name="T14" fmla="*/ 424 w 919"/>
                <a:gd name="T15" fmla="*/ 170 h 557"/>
                <a:gd name="T16" fmla="*/ 434 w 919"/>
                <a:gd name="T17" fmla="*/ 197 h 557"/>
                <a:gd name="T18" fmla="*/ 397 w 919"/>
                <a:gd name="T19" fmla="*/ 290 h 557"/>
                <a:gd name="T20" fmla="*/ 387 w 919"/>
                <a:gd name="T21" fmla="*/ 317 h 557"/>
                <a:gd name="T22" fmla="*/ 461 w 919"/>
                <a:gd name="T23" fmla="*/ 271 h 557"/>
                <a:gd name="T24" fmla="*/ 544 w 919"/>
                <a:gd name="T25" fmla="*/ 197 h 557"/>
                <a:gd name="T26" fmla="*/ 627 w 919"/>
                <a:gd name="T27" fmla="*/ 96 h 557"/>
                <a:gd name="T28" fmla="*/ 664 w 919"/>
                <a:gd name="T29" fmla="*/ 40 h 557"/>
                <a:gd name="T30" fmla="*/ 674 w 919"/>
                <a:gd name="T31" fmla="*/ 68 h 557"/>
                <a:gd name="T32" fmla="*/ 701 w 919"/>
                <a:gd name="T33" fmla="*/ 123 h 557"/>
                <a:gd name="T34" fmla="*/ 729 w 919"/>
                <a:gd name="T35" fmla="*/ 105 h 557"/>
                <a:gd name="T36" fmla="*/ 757 w 919"/>
                <a:gd name="T37" fmla="*/ 96 h 557"/>
                <a:gd name="T38" fmla="*/ 775 w 919"/>
                <a:gd name="T39" fmla="*/ 77 h 557"/>
                <a:gd name="T40" fmla="*/ 831 w 919"/>
                <a:gd name="T41" fmla="*/ 59 h 557"/>
                <a:gd name="T42" fmla="*/ 914 w 919"/>
                <a:gd name="T43" fmla="*/ 31 h 557"/>
                <a:gd name="T44" fmla="*/ 867 w 919"/>
                <a:gd name="T45" fmla="*/ 77 h 557"/>
                <a:gd name="T46" fmla="*/ 831 w 919"/>
                <a:gd name="T47" fmla="*/ 133 h 557"/>
                <a:gd name="T48" fmla="*/ 812 w 919"/>
                <a:gd name="T49" fmla="*/ 160 h 557"/>
                <a:gd name="T50" fmla="*/ 794 w 919"/>
                <a:gd name="T51" fmla="*/ 216 h 557"/>
                <a:gd name="T52" fmla="*/ 784 w 919"/>
                <a:gd name="T53" fmla="*/ 243 h 557"/>
                <a:gd name="T54" fmla="*/ 775 w 919"/>
                <a:gd name="T55" fmla="*/ 271 h 557"/>
                <a:gd name="T56" fmla="*/ 831 w 919"/>
                <a:gd name="T57" fmla="*/ 253 h 557"/>
                <a:gd name="T58" fmla="*/ 784 w 919"/>
                <a:gd name="T59" fmla="*/ 419 h 557"/>
                <a:gd name="T60" fmla="*/ 812 w 919"/>
                <a:gd name="T61" fmla="*/ 428 h 557"/>
                <a:gd name="T62" fmla="*/ 757 w 919"/>
                <a:gd name="T63" fmla="*/ 557 h 55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9"/>
                <a:gd name="T97" fmla="*/ 0 h 557"/>
                <a:gd name="T98" fmla="*/ 919 w 919"/>
                <a:gd name="T99" fmla="*/ 557 h 55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9" h="557">
                  <a:moveTo>
                    <a:pt x="0" y="557"/>
                  </a:moveTo>
                  <a:cubicBezTo>
                    <a:pt x="48" y="525"/>
                    <a:pt x="45" y="531"/>
                    <a:pt x="74" y="502"/>
                  </a:cubicBezTo>
                  <a:cubicBezTo>
                    <a:pt x="99" y="477"/>
                    <a:pt x="103" y="458"/>
                    <a:pt x="138" y="447"/>
                  </a:cubicBezTo>
                  <a:cubicBezTo>
                    <a:pt x="185" y="400"/>
                    <a:pt x="125" y="457"/>
                    <a:pt x="184" y="410"/>
                  </a:cubicBezTo>
                  <a:cubicBezTo>
                    <a:pt x="214" y="386"/>
                    <a:pt x="194" y="396"/>
                    <a:pt x="221" y="363"/>
                  </a:cubicBezTo>
                  <a:cubicBezTo>
                    <a:pt x="259" y="318"/>
                    <a:pt x="237" y="352"/>
                    <a:pt x="277" y="317"/>
                  </a:cubicBezTo>
                  <a:cubicBezTo>
                    <a:pt x="313" y="285"/>
                    <a:pt x="338" y="251"/>
                    <a:pt x="378" y="225"/>
                  </a:cubicBezTo>
                  <a:cubicBezTo>
                    <a:pt x="383" y="217"/>
                    <a:pt x="413" y="170"/>
                    <a:pt x="424" y="170"/>
                  </a:cubicBezTo>
                  <a:cubicBezTo>
                    <a:pt x="434" y="170"/>
                    <a:pt x="431" y="188"/>
                    <a:pt x="434" y="197"/>
                  </a:cubicBezTo>
                  <a:cubicBezTo>
                    <a:pt x="424" y="234"/>
                    <a:pt x="414" y="257"/>
                    <a:pt x="397" y="290"/>
                  </a:cubicBezTo>
                  <a:cubicBezTo>
                    <a:pt x="393" y="299"/>
                    <a:pt x="380" y="310"/>
                    <a:pt x="387" y="317"/>
                  </a:cubicBezTo>
                  <a:cubicBezTo>
                    <a:pt x="399" y="329"/>
                    <a:pt x="453" y="279"/>
                    <a:pt x="461" y="271"/>
                  </a:cubicBezTo>
                  <a:cubicBezTo>
                    <a:pt x="488" y="244"/>
                    <a:pt x="520" y="227"/>
                    <a:pt x="544" y="197"/>
                  </a:cubicBezTo>
                  <a:cubicBezTo>
                    <a:pt x="571" y="164"/>
                    <a:pt x="602" y="130"/>
                    <a:pt x="627" y="96"/>
                  </a:cubicBezTo>
                  <a:cubicBezTo>
                    <a:pt x="688" y="11"/>
                    <a:pt x="613" y="94"/>
                    <a:pt x="664" y="40"/>
                  </a:cubicBezTo>
                  <a:cubicBezTo>
                    <a:pt x="667" y="49"/>
                    <a:pt x="674" y="58"/>
                    <a:pt x="674" y="68"/>
                  </a:cubicBezTo>
                  <a:cubicBezTo>
                    <a:pt x="674" y="142"/>
                    <a:pt x="636" y="141"/>
                    <a:pt x="701" y="123"/>
                  </a:cubicBezTo>
                  <a:cubicBezTo>
                    <a:pt x="710" y="117"/>
                    <a:pt x="719" y="110"/>
                    <a:pt x="729" y="105"/>
                  </a:cubicBezTo>
                  <a:cubicBezTo>
                    <a:pt x="738" y="101"/>
                    <a:pt x="749" y="101"/>
                    <a:pt x="757" y="96"/>
                  </a:cubicBezTo>
                  <a:cubicBezTo>
                    <a:pt x="764" y="91"/>
                    <a:pt x="767" y="81"/>
                    <a:pt x="775" y="77"/>
                  </a:cubicBezTo>
                  <a:cubicBezTo>
                    <a:pt x="793" y="68"/>
                    <a:pt x="831" y="59"/>
                    <a:pt x="831" y="59"/>
                  </a:cubicBezTo>
                  <a:cubicBezTo>
                    <a:pt x="839" y="53"/>
                    <a:pt x="906" y="0"/>
                    <a:pt x="914" y="31"/>
                  </a:cubicBezTo>
                  <a:cubicBezTo>
                    <a:pt x="919" y="52"/>
                    <a:pt x="879" y="59"/>
                    <a:pt x="867" y="77"/>
                  </a:cubicBezTo>
                  <a:cubicBezTo>
                    <a:pt x="855" y="96"/>
                    <a:pt x="843" y="115"/>
                    <a:pt x="831" y="133"/>
                  </a:cubicBezTo>
                  <a:cubicBezTo>
                    <a:pt x="825" y="142"/>
                    <a:pt x="812" y="160"/>
                    <a:pt x="812" y="160"/>
                  </a:cubicBezTo>
                  <a:cubicBezTo>
                    <a:pt x="806" y="179"/>
                    <a:pt x="801" y="198"/>
                    <a:pt x="794" y="216"/>
                  </a:cubicBezTo>
                  <a:cubicBezTo>
                    <a:pt x="791" y="225"/>
                    <a:pt x="787" y="234"/>
                    <a:pt x="784" y="243"/>
                  </a:cubicBezTo>
                  <a:cubicBezTo>
                    <a:pt x="781" y="252"/>
                    <a:pt x="765" y="269"/>
                    <a:pt x="775" y="271"/>
                  </a:cubicBezTo>
                  <a:cubicBezTo>
                    <a:pt x="794" y="275"/>
                    <a:pt x="831" y="253"/>
                    <a:pt x="831" y="253"/>
                  </a:cubicBezTo>
                  <a:cubicBezTo>
                    <a:pt x="819" y="308"/>
                    <a:pt x="803" y="366"/>
                    <a:pt x="784" y="419"/>
                  </a:cubicBezTo>
                  <a:cubicBezTo>
                    <a:pt x="793" y="422"/>
                    <a:pt x="805" y="421"/>
                    <a:pt x="812" y="428"/>
                  </a:cubicBezTo>
                  <a:cubicBezTo>
                    <a:pt x="845" y="461"/>
                    <a:pt x="780" y="534"/>
                    <a:pt x="757" y="557"/>
                  </a:cubicBezTo>
                </a:path>
              </a:pathLst>
            </a:custGeom>
            <a:solidFill>
              <a:srgbClr val="FF0000"/>
            </a:solidFill>
            <a:ln w="9525">
              <a:solidFill>
                <a:srgbClr val="000000"/>
              </a:solidFill>
              <a:round/>
              <a:headEnd/>
              <a:tailEnd/>
            </a:ln>
          </p:spPr>
          <p:txBody>
            <a:bodyPr wrap="none" anchor="ctr"/>
            <a:lstStyle/>
            <a:p>
              <a:endParaRPr lang="es-MX"/>
            </a:p>
          </p:txBody>
        </p:sp>
      </p:grpSp>
      <p:sp>
        <p:nvSpPr>
          <p:cNvPr id="67590" name="AutoShape 12"/>
          <p:cNvSpPr>
            <a:spLocks noChangeArrowheads="1"/>
          </p:cNvSpPr>
          <p:nvPr/>
        </p:nvSpPr>
        <p:spPr bwMode="auto">
          <a:xfrm>
            <a:off x="5229225" y="2619375"/>
            <a:ext cx="747713" cy="304800"/>
          </a:xfrm>
          <a:prstGeom prst="leftArrow">
            <a:avLst>
              <a:gd name="adj1" fmla="val 50000"/>
              <a:gd name="adj2" fmla="val 61328"/>
            </a:avLst>
          </a:prstGeom>
          <a:solidFill>
            <a:srgbClr val="FF0000"/>
          </a:solidFill>
          <a:ln w="9525">
            <a:solidFill>
              <a:srgbClr val="000000"/>
            </a:solidFill>
            <a:miter lim="800000"/>
            <a:headEnd/>
            <a:tailEnd/>
          </a:ln>
        </p:spPr>
        <p:txBody>
          <a:bodyPr wrap="none" anchor="ctr"/>
          <a:lstStyle/>
          <a:p>
            <a:endParaRPr lang="es-MX" altLang="es-MX"/>
          </a:p>
        </p:txBody>
      </p:sp>
      <p:sp>
        <p:nvSpPr>
          <p:cNvPr id="67591" name="AutoShape 13"/>
          <p:cNvSpPr>
            <a:spLocks noChangeArrowheads="1"/>
          </p:cNvSpPr>
          <p:nvPr/>
        </p:nvSpPr>
        <p:spPr bwMode="auto">
          <a:xfrm>
            <a:off x="1724025" y="2619375"/>
            <a:ext cx="838200" cy="304800"/>
          </a:xfrm>
          <a:prstGeom prst="rightArrow">
            <a:avLst>
              <a:gd name="adj1" fmla="val 50000"/>
              <a:gd name="adj2" fmla="val 68750"/>
            </a:avLst>
          </a:prstGeom>
          <a:solidFill>
            <a:schemeClr val="accent2"/>
          </a:solidFill>
          <a:ln w="9525">
            <a:solidFill>
              <a:srgbClr val="000000"/>
            </a:solidFill>
            <a:miter lim="800000"/>
            <a:headEnd/>
            <a:tailEnd/>
          </a:ln>
        </p:spPr>
        <p:txBody>
          <a:bodyPr wrap="none" anchor="ctr"/>
          <a:lstStyle/>
          <a:p>
            <a:endParaRPr lang="es-MX" altLang="es-MX"/>
          </a:p>
        </p:txBody>
      </p:sp>
      <p:grpSp>
        <p:nvGrpSpPr>
          <p:cNvPr id="3" name="Group 17"/>
          <p:cNvGrpSpPr>
            <a:grpSpLocks/>
          </p:cNvGrpSpPr>
          <p:nvPr/>
        </p:nvGrpSpPr>
        <p:grpSpPr bwMode="auto">
          <a:xfrm>
            <a:off x="3781425" y="1704975"/>
            <a:ext cx="609600" cy="1447800"/>
            <a:chOff x="2448" y="816"/>
            <a:chExt cx="384" cy="912"/>
          </a:xfrm>
        </p:grpSpPr>
        <p:sp>
          <p:nvSpPr>
            <p:cNvPr id="67606" name="Line 18"/>
            <p:cNvSpPr>
              <a:spLocks noChangeShapeType="1"/>
            </p:cNvSpPr>
            <p:nvPr/>
          </p:nvSpPr>
          <p:spPr bwMode="auto">
            <a:xfrm flipV="1">
              <a:off x="2448" y="816"/>
              <a:ext cx="0" cy="912"/>
            </a:xfrm>
            <a:prstGeom prst="line">
              <a:avLst/>
            </a:prstGeom>
            <a:noFill/>
            <a:ln w="28575">
              <a:solidFill>
                <a:srgbClr val="000000"/>
              </a:solidFill>
              <a:round/>
              <a:headEnd/>
              <a:tailEnd/>
            </a:ln>
          </p:spPr>
          <p:txBody>
            <a:bodyPr wrap="none" anchor="ctr"/>
            <a:lstStyle/>
            <a:p>
              <a:endParaRPr lang="es-MX"/>
            </a:p>
          </p:txBody>
        </p:sp>
        <p:sp>
          <p:nvSpPr>
            <p:cNvPr id="67607" name="AutoShape 19"/>
            <p:cNvSpPr>
              <a:spLocks noChangeArrowheads="1"/>
            </p:cNvSpPr>
            <p:nvPr/>
          </p:nvSpPr>
          <p:spPr bwMode="auto">
            <a:xfrm rot="2467187">
              <a:off x="2496" y="1200"/>
              <a:ext cx="336" cy="2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07 w 21600"/>
                <a:gd name="T13" fmla="*/ 2925 h 21600"/>
                <a:gd name="T14" fmla="*/ 18257 w 21600"/>
                <a:gd name="T15" fmla="*/ 9225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rgbClr val="000000"/>
              </a:solidFill>
              <a:miter lim="800000"/>
              <a:headEnd/>
              <a:tailEnd/>
            </a:ln>
          </p:spPr>
          <p:txBody>
            <a:bodyPr wrap="none" anchor="ctr"/>
            <a:lstStyle/>
            <a:p>
              <a:endParaRPr lang="es-MX"/>
            </a:p>
          </p:txBody>
        </p:sp>
      </p:grpSp>
      <p:grpSp>
        <p:nvGrpSpPr>
          <p:cNvPr id="4" name="Group 30"/>
          <p:cNvGrpSpPr>
            <a:grpSpLocks/>
          </p:cNvGrpSpPr>
          <p:nvPr/>
        </p:nvGrpSpPr>
        <p:grpSpPr bwMode="auto">
          <a:xfrm>
            <a:off x="3149600" y="3762375"/>
            <a:ext cx="4495800" cy="1447800"/>
            <a:chOff x="1984" y="2370"/>
            <a:chExt cx="2832" cy="912"/>
          </a:xfrm>
        </p:grpSpPr>
        <p:grpSp>
          <p:nvGrpSpPr>
            <p:cNvPr id="67600" name="Group 14"/>
            <p:cNvGrpSpPr>
              <a:grpSpLocks/>
            </p:cNvGrpSpPr>
            <p:nvPr/>
          </p:nvGrpSpPr>
          <p:grpSpPr bwMode="auto">
            <a:xfrm>
              <a:off x="2094" y="2466"/>
              <a:ext cx="624" cy="816"/>
              <a:chOff x="2160" y="2208"/>
              <a:chExt cx="624" cy="816"/>
            </a:xfrm>
          </p:grpSpPr>
          <p:sp>
            <p:nvSpPr>
              <p:cNvPr id="67604" name="Line 15"/>
              <p:cNvSpPr>
                <a:spLocks noChangeShapeType="1"/>
              </p:cNvSpPr>
              <p:nvPr/>
            </p:nvSpPr>
            <p:spPr bwMode="auto">
              <a:xfrm flipH="1" flipV="1">
                <a:off x="2160" y="2208"/>
                <a:ext cx="480" cy="816"/>
              </a:xfrm>
              <a:prstGeom prst="line">
                <a:avLst/>
              </a:prstGeom>
              <a:noFill/>
              <a:ln w="38100">
                <a:solidFill>
                  <a:srgbClr val="000000"/>
                </a:solidFill>
                <a:round/>
                <a:headEnd/>
                <a:tailEnd/>
              </a:ln>
            </p:spPr>
            <p:txBody>
              <a:bodyPr wrap="none" anchor="ctr"/>
              <a:lstStyle/>
              <a:p>
                <a:endParaRPr lang="es-MX"/>
              </a:p>
            </p:txBody>
          </p:sp>
          <p:sp>
            <p:nvSpPr>
              <p:cNvPr id="67605" name="AutoShape 16"/>
              <p:cNvSpPr>
                <a:spLocks noChangeArrowheads="1"/>
              </p:cNvSpPr>
              <p:nvPr/>
            </p:nvSpPr>
            <p:spPr bwMode="auto">
              <a:xfrm rot="2467187">
                <a:off x="2448" y="2400"/>
                <a:ext cx="336" cy="2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07 w 21600"/>
                  <a:gd name="T13" fmla="*/ 2925 h 21600"/>
                  <a:gd name="T14" fmla="*/ 18257 w 21600"/>
                  <a:gd name="T15" fmla="*/ 9225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rgbClr val="000000"/>
                </a:solidFill>
                <a:miter lim="800000"/>
                <a:headEnd/>
                <a:tailEnd/>
              </a:ln>
            </p:spPr>
            <p:txBody>
              <a:bodyPr wrap="none" anchor="ctr"/>
              <a:lstStyle/>
              <a:p>
                <a:endParaRPr lang="es-MX"/>
              </a:p>
            </p:txBody>
          </p:sp>
        </p:grpSp>
        <p:sp>
          <p:nvSpPr>
            <p:cNvPr id="67601" name="Line 21"/>
            <p:cNvSpPr>
              <a:spLocks noChangeShapeType="1"/>
            </p:cNvSpPr>
            <p:nvPr/>
          </p:nvSpPr>
          <p:spPr bwMode="auto">
            <a:xfrm rot="19770252" flipV="1">
              <a:off x="1984" y="2801"/>
              <a:ext cx="2832" cy="13"/>
            </a:xfrm>
            <a:prstGeom prst="line">
              <a:avLst/>
            </a:prstGeom>
            <a:noFill/>
            <a:ln w="38100">
              <a:solidFill>
                <a:srgbClr val="000000"/>
              </a:solidFill>
              <a:round/>
              <a:headEnd/>
              <a:tailEnd/>
            </a:ln>
          </p:spPr>
          <p:txBody>
            <a:bodyPr wrap="none" anchor="ctr"/>
            <a:lstStyle/>
            <a:p>
              <a:endParaRPr lang="es-MX"/>
            </a:p>
          </p:txBody>
        </p:sp>
        <p:sp>
          <p:nvSpPr>
            <p:cNvPr id="67602" name="Freeform 22"/>
            <p:cNvSpPr>
              <a:spLocks/>
            </p:cNvSpPr>
            <p:nvPr/>
          </p:nvSpPr>
          <p:spPr bwMode="auto">
            <a:xfrm rot="-1833627">
              <a:off x="2448" y="2496"/>
              <a:ext cx="919" cy="557"/>
            </a:xfrm>
            <a:custGeom>
              <a:avLst/>
              <a:gdLst>
                <a:gd name="T0" fmla="*/ 0 w 919"/>
                <a:gd name="T1" fmla="*/ 557 h 557"/>
                <a:gd name="T2" fmla="*/ 74 w 919"/>
                <a:gd name="T3" fmla="*/ 502 h 557"/>
                <a:gd name="T4" fmla="*/ 138 w 919"/>
                <a:gd name="T5" fmla="*/ 447 h 557"/>
                <a:gd name="T6" fmla="*/ 184 w 919"/>
                <a:gd name="T7" fmla="*/ 410 h 557"/>
                <a:gd name="T8" fmla="*/ 221 w 919"/>
                <a:gd name="T9" fmla="*/ 363 h 557"/>
                <a:gd name="T10" fmla="*/ 277 w 919"/>
                <a:gd name="T11" fmla="*/ 317 h 557"/>
                <a:gd name="T12" fmla="*/ 378 w 919"/>
                <a:gd name="T13" fmla="*/ 225 h 557"/>
                <a:gd name="T14" fmla="*/ 424 w 919"/>
                <a:gd name="T15" fmla="*/ 170 h 557"/>
                <a:gd name="T16" fmla="*/ 434 w 919"/>
                <a:gd name="T17" fmla="*/ 197 h 557"/>
                <a:gd name="T18" fmla="*/ 397 w 919"/>
                <a:gd name="T19" fmla="*/ 290 h 557"/>
                <a:gd name="T20" fmla="*/ 387 w 919"/>
                <a:gd name="T21" fmla="*/ 317 h 557"/>
                <a:gd name="T22" fmla="*/ 461 w 919"/>
                <a:gd name="T23" fmla="*/ 271 h 557"/>
                <a:gd name="T24" fmla="*/ 544 w 919"/>
                <a:gd name="T25" fmla="*/ 197 h 557"/>
                <a:gd name="T26" fmla="*/ 627 w 919"/>
                <a:gd name="T27" fmla="*/ 96 h 557"/>
                <a:gd name="T28" fmla="*/ 664 w 919"/>
                <a:gd name="T29" fmla="*/ 40 h 557"/>
                <a:gd name="T30" fmla="*/ 674 w 919"/>
                <a:gd name="T31" fmla="*/ 68 h 557"/>
                <a:gd name="T32" fmla="*/ 701 w 919"/>
                <a:gd name="T33" fmla="*/ 123 h 557"/>
                <a:gd name="T34" fmla="*/ 729 w 919"/>
                <a:gd name="T35" fmla="*/ 105 h 557"/>
                <a:gd name="T36" fmla="*/ 757 w 919"/>
                <a:gd name="T37" fmla="*/ 96 h 557"/>
                <a:gd name="T38" fmla="*/ 775 w 919"/>
                <a:gd name="T39" fmla="*/ 77 h 557"/>
                <a:gd name="T40" fmla="*/ 831 w 919"/>
                <a:gd name="T41" fmla="*/ 59 h 557"/>
                <a:gd name="T42" fmla="*/ 914 w 919"/>
                <a:gd name="T43" fmla="*/ 31 h 557"/>
                <a:gd name="T44" fmla="*/ 867 w 919"/>
                <a:gd name="T45" fmla="*/ 77 h 557"/>
                <a:gd name="T46" fmla="*/ 831 w 919"/>
                <a:gd name="T47" fmla="*/ 133 h 557"/>
                <a:gd name="T48" fmla="*/ 812 w 919"/>
                <a:gd name="T49" fmla="*/ 160 h 557"/>
                <a:gd name="T50" fmla="*/ 794 w 919"/>
                <a:gd name="T51" fmla="*/ 216 h 557"/>
                <a:gd name="T52" fmla="*/ 784 w 919"/>
                <a:gd name="T53" fmla="*/ 243 h 557"/>
                <a:gd name="T54" fmla="*/ 775 w 919"/>
                <a:gd name="T55" fmla="*/ 271 h 557"/>
                <a:gd name="T56" fmla="*/ 831 w 919"/>
                <a:gd name="T57" fmla="*/ 253 h 557"/>
                <a:gd name="T58" fmla="*/ 784 w 919"/>
                <a:gd name="T59" fmla="*/ 419 h 557"/>
                <a:gd name="T60" fmla="*/ 812 w 919"/>
                <a:gd name="T61" fmla="*/ 428 h 557"/>
                <a:gd name="T62" fmla="*/ 757 w 919"/>
                <a:gd name="T63" fmla="*/ 557 h 55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9"/>
                <a:gd name="T97" fmla="*/ 0 h 557"/>
                <a:gd name="T98" fmla="*/ 919 w 919"/>
                <a:gd name="T99" fmla="*/ 557 h 55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9" h="557">
                  <a:moveTo>
                    <a:pt x="0" y="557"/>
                  </a:moveTo>
                  <a:cubicBezTo>
                    <a:pt x="48" y="525"/>
                    <a:pt x="45" y="531"/>
                    <a:pt x="74" y="502"/>
                  </a:cubicBezTo>
                  <a:cubicBezTo>
                    <a:pt x="99" y="477"/>
                    <a:pt x="103" y="458"/>
                    <a:pt x="138" y="447"/>
                  </a:cubicBezTo>
                  <a:cubicBezTo>
                    <a:pt x="185" y="400"/>
                    <a:pt x="125" y="457"/>
                    <a:pt x="184" y="410"/>
                  </a:cubicBezTo>
                  <a:cubicBezTo>
                    <a:pt x="214" y="386"/>
                    <a:pt x="194" y="396"/>
                    <a:pt x="221" y="363"/>
                  </a:cubicBezTo>
                  <a:cubicBezTo>
                    <a:pt x="259" y="318"/>
                    <a:pt x="237" y="352"/>
                    <a:pt x="277" y="317"/>
                  </a:cubicBezTo>
                  <a:cubicBezTo>
                    <a:pt x="313" y="285"/>
                    <a:pt x="338" y="251"/>
                    <a:pt x="378" y="225"/>
                  </a:cubicBezTo>
                  <a:cubicBezTo>
                    <a:pt x="383" y="217"/>
                    <a:pt x="413" y="170"/>
                    <a:pt x="424" y="170"/>
                  </a:cubicBezTo>
                  <a:cubicBezTo>
                    <a:pt x="434" y="170"/>
                    <a:pt x="431" y="188"/>
                    <a:pt x="434" y="197"/>
                  </a:cubicBezTo>
                  <a:cubicBezTo>
                    <a:pt x="424" y="234"/>
                    <a:pt x="414" y="257"/>
                    <a:pt x="397" y="290"/>
                  </a:cubicBezTo>
                  <a:cubicBezTo>
                    <a:pt x="393" y="299"/>
                    <a:pt x="380" y="310"/>
                    <a:pt x="387" y="317"/>
                  </a:cubicBezTo>
                  <a:cubicBezTo>
                    <a:pt x="399" y="329"/>
                    <a:pt x="453" y="279"/>
                    <a:pt x="461" y="271"/>
                  </a:cubicBezTo>
                  <a:cubicBezTo>
                    <a:pt x="488" y="244"/>
                    <a:pt x="520" y="227"/>
                    <a:pt x="544" y="197"/>
                  </a:cubicBezTo>
                  <a:cubicBezTo>
                    <a:pt x="571" y="164"/>
                    <a:pt x="602" y="130"/>
                    <a:pt x="627" y="96"/>
                  </a:cubicBezTo>
                  <a:cubicBezTo>
                    <a:pt x="688" y="11"/>
                    <a:pt x="613" y="94"/>
                    <a:pt x="664" y="40"/>
                  </a:cubicBezTo>
                  <a:cubicBezTo>
                    <a:pt x="667" y="49"/>
                    <a:pt x="674" y="58"/>
                    <a:pt x="674" y="68"/>
                  </a:cubicBezTo>
                  <a:cubicBezTo>
                    <a:pt x="674" y="142"/>
                    <a:pt x="636" y="141"/>
                    <a:pt x="701" y="123"/>
                  </a:cubicBezTo>
                  <a:cubicBezTo>
                    <a:pt x="710" y="117"/>
                    <a:pt x="719" y="110"/>
                    <a:pt x="729" y="105"/>
                  </a:cubicBezTo>
                  <a:cubicBezTo>
                    <a:pt x="738" y="101"/>
                    <a:pt x="749" y="101"/>
                    <a:pt x="757" y="96"/>
                  </a:cubicBezTo>
                  <a:cubicBezTo>
                    <a:pt x="764" y="91"/>
                    <a:pt x="767" y="81"/>
                    <a:pt x="775" y="77"/>
                  </a:cubicBezTo>
                  <a:cubicBezTo>
                    <a:pt x="793" y="68"/>
                    <a:pt x="831" y="59"/>
                    <a:pt x="831" y="59"/>
                  </a:cubicBezTo>
                  <a:cubicBezTo>
                    <a:pt x="839" y="53"/>
                    <a:pt x="906" y="0"/>
                    <a:pt x="914" y="31"/>
                  </a:cubicBezTo>
                  <a:cubicBezTo>
                    <a:pt x="919" y="52"/>
                    <a:pt x="879" y="59"/>
                    <a:pt x="867" y="77"/>
                  </a:cubicBezTo>
                  <a:cubicBezTo>
                    <a:pt x="855" y="96"/>
                    <a:pt x="843" y="115"/>
                    <a:pt x="831" y="133"/>
                  </a:cubicBezTo>
                  <a:cubicBezTo>
                    <a:pt x="825" y="142"/>
                    <a:pt x="812" y="160"/>
                    <a:pt x="812" y="160"/>
                  </a:cubicBezTo>
                  <a:cubicBezTo>
                    <a:pt x="806" y="179"/>
                    <a:pt x="801" y="198"/>
                    <a:pt x="794" y="216"/>
                  </a:cubicBezTo>
                  <a:cubicBezTo>
                    <a:pt x="791" y="225"/>
                    <a:pt x="787" y="234"/>
                    <a:pt x="784" y="243"/>
                  </a:cubicBezTo>
                  <a:cubicBezTo>
                    <a:pt x="781" y="252"/>
                    <a:pt x="765" y="269"/>
                    <a:pt x="775" y="271"/>
                  </a:cubicBezTo>
                  <a:cubicBezTo>
                    <a:pt x="794" y="275"/>
                    <a:pt x="831" y="253"/>
                    <a:pt x="831" y="253"/>
                  </a:cubicBezTo>
                  <a:cubicBezTo>
                    <a:pt x="819" y="308"/>
                    <a:pt x="803" y="366"/>
                    <a:pt x="784" y="419"/>
                  </a:cubicBezTo>
                  <a:cubicBezTo>
                    <a:pt x="793" y="422"/>
                    <a:pt x="805" y="421"/>
                    <a:pt x="812" y="428"/>
                  </a:cubicBezTo>
                  <a:cubicBezTo>
                    <a:pt x="845" y="461"/>
                    <a:pt x="780" y="534"/>
                    <a:pt x="757" y="557"/>
                  </a:cubicBezTo>
                </a:path>
              </a:pathLst>
            </a:custGeom>
            <a:solidFill>
              <a:srgbClr val="FF0000"/>
            </a:solidFill>
            <a:ln w="9525">
              <a:solidFill>
                <a:srgbClr val="000000"/>
              </a:solidFill>
              <a:round/>
              <a:headEnd/>
              <a:tailEnd/>
            </a:ln>
          </p:spPr>
          <p:txBody>
            <a:bodyPr wrap="none" anchor="ctr"/>
            <a:lstStyle/>
            <a:p>
              <a:endParaRPr lang="es-MX"/>
            </a:p>
          </p:txBody>
        </p:sp>
        <p:sp>
          <p:nvSpPr>
            <p:cNvPr id="67603" name="AutoShape 23"/>
            <p:cNvSpPr>
              <a:spLocks noChangeArrowheads="1"/>
            </p:cNvSpPr>
            <p:nvPr/>
          </p:nvSpPr>
          <p:spPr bwMode="auto">
            <a:xfrm rot="-2018742">
              <a:off x="3246" y="2370"/>
              <a:ext cx="471" cy="192"/>
            </a:xfrm>
            <a:prstGeom prst="leftArrow">
              <a:avLst>
                <a:gd name="adj1" fmla="val 50000"/>
                <a:gd name="adj2" fmla="val 61328"/>
              </a:avLst>
            </a:prstGeom>
            <a:solidFill>
              <a:srgbClr val="FF0000"/>
            </a:solidFill>
            <a:ln w="9525">
              <a:solidFill>
                <a:srgbClr val="000000"/>
              </a:solidFill>
              <a:miter lim="800000"/>
              <a:headEnd/>
              <a:tailEnd/>
            </a:ln>
          </p:spPr>
          <p:txBody>
            <a:bodyPr wrap="none" anchor="ctr"/>
            <a:lstStyle/>
            <a:p>
              <a:endParaRPr lang="es-MX" altLang="es-MX"/>
            </a:p>
          </p:txBody>
        </p:sp>
      </p:grpSp>
      <p:sp>
        <p:nvSpPr>
          <p:cNvPr id="124952" name="Text Box 24"/>
          <p:cNvSpPr txBox="1">
            <a:spLocks noChangeArrowheads="1"/>
          </p:cNvSpPr>
          <p:nvPr/>
        </p:nvSpPr>
        <p:spPr bwMode="auto">
          <a:xfrm>
            <a:off x="4419600" y="5057775"/>
            <a:ext cx="4191000" cy="584200"/>
          </a:xfrm>
          <a:prstGeom prst="rect">
            <a:avLst/>
          </a:prstGeom>
          <a:noFill/>
          <a:ln w="9525">
            <a:noFill/>
            <a:miter lim="800000"/>
            <a:headEnd/>
            <a:tailEnd/>
          </a:ln>
        </p:spPr>
        <p:txBody>
          <a:bodyPr>
            <a:spAutoFit/>
          </a:bodyPr>
          <a:lstStyle/>
          <a:p>
            <a:pPr eaLnBrk="1" hangingPunct="1"/>
            <a:r>
              <a:rPr lang="es-MX" altLang="es-MX" sz="1600" b="1"/>
              <a:t>En la pendiente-llamas se inclinan hacia atrás perpendicular a la pendiente</a:t>
            </a:r>
            <a:endParaRPr lang="en-US" altLang="es-MX" sz="1600" b="1"/>
          </a:p>
        </p:txBody>
      </p:sp>
      <p:sp>
        <p:nvSpPr>
          <p:cNvPr id="67595" name="Text Box 25"/>
          <p:cNvSpPr txBox="1">
            <a:spLocks noChangeArrowheads="1"/>
          </p:cNvSpPr>
          <p:nvPr/>
        </p:nvSpPr>
        <p:spPr bwMode="auto">
          <a:xfrm>
            <a:off x="3962400" y="1768475"/>
            <a:ext cx="4602163" cy="523875"/>
          </a:xfrm>
          <a:prstGeom prst="rect">
            <a:avLst/>
          </a:prstGeom>
          <a:noFill/>
          <a:ln w="9525">
            <a:noFill/>
            <a:miter lim="800000"/>
            <a:headEnd/>
            <a:tailEnd/>
          </a:ln>
        </p:spPr>
        <p:txBody>
          <a:bodyPr>
            <a:spAutoFit/>
          </a:bodyPr>
          <a:lstStyle/>
          <a:p>
            <a:pPr eaLnBrk="1" hangingPunct="1"/>
            <a:r>
              <a:rPr lang="es-MX" altLang="es-MX" sz="1400" b="1"/>
              <a:t>En viento- las llamas se inclinan hacia  atrás respecto a la vertical</a:t>
            </a:r>
            <a:endParaRPr lang="en-US" altLang="es-MX" sz="1400" b="1"/>
          </a:p>
        </p:txBody>
      </p:sp>
      <p:sp>
        <p:nvSpPr>
          <p:cNvPr id="67596" name="Rectangle 28"/>
          <p:cNvSpPr>
            <a:spLocks noChangeArrowheads="1"/>
          </p:cNvSpPr>
          <p:nvPr/>
        </p:nvSpPr>
        <p:spPr bwMode="auto">
          <a:xfrm>
            <a:off x="1524000" y="5638800"/>
            <a:ext cx="2057400" cy="685800"/>
          </a:xfrm>
          <a:prstGeom prst="rect">
            <a:avLst/>
          </a:prstGeom>
          <a:solidFill>
            <a:schemeClr val="bg1"/>
          </a:solidFill>
          <a:ln w="9525">
            <a:noFill/>
            <a:miter lim="800000"/>
            <a:headEnd/>
            <a:tailEnd/>
          </a:ln>
        </p:spPr>
        <p:txBody>
          <a:bodyPr wrap="none" anchor="ctr"/>
          <a:lstStyle/>
          <a:p>
            <a:endParaRPr lang="es-MX" altLang="es-MX"/>
          </a:p>
        </p:txBody>
      </p:sp>
      <p:sp>
        <p:nvSpPr>
          <p:cNvPr id="124954" name="Text Box 26"/>
          <p:cNvSpPr txBox="1">
            <a:spLocks noChangeArrowheads="1"/>
          </p:cNvSpPr>
          <p:nvPr/>
        </p:nvSpPr>
        <p:spPr bwMode="auto">
          <a:xfrm>
            <a:off x="533400" y="5670550"/>
            <a:ext cx="8077200" cy="739775"/>
          </a:xfrm>
          <a:prstGeom prst="rect">
            <a:avLst/>
          </a:prstGeom>
          <a:noFill/>
          <a:ln w="9525">
            <a:noFill/>
            <a:miter lim="800000"/>
            <a:headEnd/>
            <a:tailEnd/>
          </a:ln>
        </p:spPr>
        <p:txBody>
          <a:bodyPr>
            <a:spAutoFit/>
          </a:bodyPr>
          <a:lstStyle/>
          <a:p>
            <a:r>
              <a:rPr lang="es-MX" altLang="es-MX" sz="1400" b="1"/>
              <a:t>La propagación del fuego en fuego en retroceso es en gran medida por convección / radiación dentro de la cama de combustible  y es relativamente insensible al viento o a la pendiente. Teniendo a ser ½ es una buena aproximación.</a:t>
            </a:r>
            <a:endParaRPr lang="en-US" altLang="es-MX" sz="1400" b="1"/>
          </a:p>
        </p:txBody>
      </p:sp>
      <p:sp>
        <p:nvSpPr>
          <p:cNvPr id="67598" name="Text Box 32"/>
          <p:cNvSpPr txBox="1">
            <a:spLocks noChangeArrowheads="1"/>
          </p:cNvSpPr>
          <p:nvPr/>
        </p:nvSpPr>
        <p:spPr bwMode="auto">
          <a:xfrm>
            <a:off x="950913" y="1981200"/>
            <a:ext cx="2619375" cy="400050"/>
          </a:xfrm>
          <a:prstGeom prst="rect">
            <a:avLst/>
          </a:prstGeom>
          <a:noFill/>
          <a:ln w="9525">
            <a:noFill/>
            <a:miter lim="800000"/>
            <a:headEnd/>
            <a:tailEnd/>
          </a:ln>
        </p:spPr>
        <p:txBody>
          <a:bodyPr wrap="none">
            <a:spAutoFit/>
          </a:bodyPr>
          <a:lstStyle/>
          <a:p>
            <a:r>
              <a:rPr lang="en-US" altLang="es-MX" sz="2000" b="1"/>
              <a:t>Dirección del viento</a:t>
            </a:r>
          </a:p>
        </p:txBody>
      </p:sp>
      <p:sp>
        <p:nvSpPr>
          <p:cNvPr id="6759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6B0DD034-A25B-435B-A2CF-3C611F2C3050}" type="slidenum">
              <a:rPr lang="en-US" altLang="es-MX" sz="1000"/>
              <a:pPr algn="r" eaLnBrk="1" hangingPunct="1"/>
              <a:t>113</a:t>
            </a:fld>
            <a:r>
              <a:rPr lang="en-US" altLang="es-MX" sz="1000"/>
              <a:t>-S290-EP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495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9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52" grpId="0"/>
      <p:bldP spid="12495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Wind background"/>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25955" name="Rectangle 3"/>
          <p:cNvSpPr>
            <a:spLocks noChangeArrowheads="1"/>
          </p:cNvSpPr>
          <p:nvPr/>
        </p:nvSpPr>
        <p:spPr bwMode="auto">
          <a:xfrm>
            <a:off x="685800" y="228600"/>
            <a:ext cx="7772400" cy="1143000"/>
          </a:xfrm>
          <a:prstGeom prst="rect">
            <a:avLst/>
          </a:prstGeom>
          <a:noFill/>
          <a:ln w="9525">
            <a:noFill/>
            <a:miter lim="800000"/>
            <a:headEnd/>
            <a:tailEnd/>
          </a:ln>
          <a:effectLst/>
        </p:spPr>
        <p:txBody>
          <a:bodyPr anchor="ctr"/>
          <a:lstStyle/>
          <a:p>
            <a:pPr algn="ctr" eaLnBrk="1" hangingPunct="1">
              <a:lnSpc>
                <a:spcPct val="90000"/>
              </a:lnSpc>
              <a:defRPr/>
            </a:pPr>
            <a:r>
              <a:rPr lang="es-MX" sz="3600" b="1" dirty="0">
                <a:ea typeface="ＭＳ Ｐゴシック" pitchFamily="-16" charset="-128"/>
              </a:rPr>
              <a:t>Para un fuego que flanquea, la VEV se toma como 1.6 kph</a:t>
            </a:r>
            <a:endParaRPr lang="en-US" sz="3600" b="1" dirty="0">
              <a:effectLst>
                <a:outerShdw blurRad="38100" dist="38100" dir="2700000" algn="tl">
                  <a:srgbClr val="C0C0C0"/>
                </a:outerShdw>
              </a:effectLst>
              <a:ea typeface="ＭＳ Ｐゴシック" pitchFamily="-16" charset="-128"/>
            </a:endParaRPr>
          </a:p>
        </p:txBody>
      </p:sp>
      <p:sp>
        <p:nvSpPr>
          <p:cNvPr id="125976" name="Text Box 24"/>
          <p:cNvSpPr txBox="1">
            <a:spLocks noChangeArrowheads="1"/>
          </p:cNvSpPr>
          <p:nvPr/>
        </p:nvSpPr>
        <p:spPr bwMode="auto">
          <a:xfrm>
            <a:off x="685800" y="5334000"/>
            <a:ext cx="7848600" cy="1200150"/>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a:defRPr/>
            </a:pPr>
            <a:r>
              <a:rPr lang="es-MX" altLang="es-MX" dirty="0"/>
              <a:t>El viento tiene poco efecto neto sobre la propagación del fuego por el viento y/o pendiente; las llamas no se inclinan hacia el exterior de cualquier manera.</a:t>
            </a:r>
            <a:endParaRPr lang="en-US" altLang="es-MX" dirty="0">
              <a:solidFill>
                <a:srgbClr val="CC0000"/>
              </a:solidFill>
              <a:effectLst>
                <a:outerShdw blurRad="38100" dist="38100" dir="2700000" algn="tl">
                  <a:srgbClr val="C0C0C0"/>
                </a:outerShdw>
              </a:effectLst>
            </a:endParaRPr>
          </a:p>
        </p:txBody>
      </p:sp>
      <p:grpSp>
        <p:nvGrpSpPr>
          <p:cNvPr id="69637" name="Group 29"/>
          <p:cNvGrpSpPr>
            <a:grpSpLocks/>
          </p:cNvGrpSpPr>
          <p:nvPr/>
        </p:nvGrpSpPr>
        <p:grpSpPr bwMode="auto">
          <a:xfrm>
            <a:off x="609600" y="1676400"/>
            <a:ext cx="7924800" cy="3581400"/>
            <a:chOff x="384" y="1104"/>
            <a:chExt cx="4992" cy="2625"/>
          </a:xfrm>
        </p:grpSpPr>
        <p:pic>
          <p:nvPicPr>
            <p:cNvPr id="69643" name="Picture 26" descr="flank fire wind"/>
            <p:cNvPicPr>
              <a:picLocks noChangeAspect="1" noChangeArrowheads="1"/>
            </p:cNvPicPr>
            <p:nvPr/>
          </p:nvPicPr>
          <p:blipFill>
            <a:blip r:embed="rId4" cstate="print"/>
            <a:srcRect/>
            <a:stretch>
              <a:fillRect/>
            </a:stretch>
          </p:blipFill>
          <p:spPr bwMode="auto">
            <a:xfrm>
              <a:off x="384" y="1104"/>
              <a:ext cx="4992" cy="2622"/>
            </a:xfrm>
            <a:prstGeom prst="rect">
              <a:avLst/>
            </a:prstGeom>
            <a:noFill/>
            <a:ln w="9525">
              <a:noFill/>
              <a:miter lim="800000"/>
              <a:headEnd/>
              <a:tailEnd/>
            </a:ln>
          </p:spPr>
        </p:pic>
        <p:sp>
          <p:nvSpPr>
            <p:cNvPr id="69644" name="Rectangle 27"/>
            <p:cNvSpPr>
              <a:spLocks noChangeArrowheads="1"/>
            </p:cNvSpPr>
            <p:nvPr/>
          </p:nvSpPr>
          <p:spPr bwMode="auto">
            <a:xfrm>
              <a:off x="384" y="1104"/>
              <a:ext cx="4992" cy="2625"/>
            </a:xfrm>
            <a:prstGeom prst="rect">
              <a:avLst/>
            </a:prstGeom>
            <a:noFill/>
            <a:ln w="25400">
              <a:solidFill>
                <a:schemeClr val="tx1"/>
              </a:solidFill>
              <a:miter lim="800000"/>
              <a:headEnd/>
              <a:tailEnd/>
            </a:ln>
          </p:spPr>
          <p:txBody>
            <a:bodyPr wrap="none" anchor="ctr"/>
            <a:lstStyle/>
            <a:p>
              <a:endParaRPr lang="es-MX" altLang="es-MX"/>
            </a:p>
          </p:txBody>
        </p:sp>
      </p:grpSp>
      <p:grpSp>
        <p:nvGrpSpPr>
          <p:cNvPr id="3" name="Group 31"/>
          <p:cNvGrpSpPr>
            <a:grpSpLocks/>
          </p:cNvGrpSpPr>
          <p:nvPr/>
        </p:nvGrpSpPr>
        <p:grpSpPr bwMode="auto">
          <a:xfrm>
            <a:off x="1524000" y="3200400"/>
            <a:ext cx="5334000" cy="461963"/>
            <a:chOff x="960" y="2016"/>
            <a:chExt cx="3360" cy="291"/>
          </a:xfrm>
        </p:grpSpPr>
        <p:sp>
          <p:nvSpPr>
            <p:cNvPr id="69641" name="Line 28"/>
            <p:cNvSpPr>
              <a:spLocks noChangeShapeType="1"/>
            </p:cNvSpPr>
            <p:nvPr/>
          </p:nvSpPr>
          <p:spPr bwMode="auto">
            <a:xfrm>
              <a:off x="960" y="2160"/>
              <a:ext cx="3360" cy="0"/>
            </a:xfrm>
            <a:prstGeom prst="line">
              <a:avLst/>
            </a:prstGeom>
            <a:noFill/>
            <a:ln w="644525">
              <a:solidFill>
                <a:srgbClr val="99CCFF">
                  <a:alpha val="72156"/>
                </a:srgbClr>
              </a:solidFill>
              <a:round/>
              <a:headEnd/>
              <a:tailEnd type="triangle" w="med" len="med"/>
            </a:ln>
          </p:spPr>
          <p:txBody>
            <a:bodyPr wrap="none" anchor="ctr"/>
            <a:lstStyle/>
            <a:p>
              <a:endParaRPr lang="es-MX"/>
            </a:p>
          </p:txBody>
        </p:sp>
        <p:sp>
          <p:nvSpPr>
            <p:cNvPr id="69642" name="Text Box 30"/>
            <p:cNvSpPr txBox="1">
              <a:spLocks noChangeArrowheads="1"/>
            </p:cNvSpPr>
            <p:nvPr/>
          </p:nvSpPr>
          <p:spPr bwMode="auto">
            <a:xfrm>
              <a:off x="1174" y="2016"/>
              <a:ext cx="834" cy="291"/>
            </a:xfrm>
            <a:prstGeom prst="rect">
              <a:avLst/>
            </a:prstGeom>
            <a:noFill/>
            <a:ln w="9525">
              <a:noFill/>
              <a:miter lim="800000"/>
              <a:headEnd/>
              <a:tailEnd/>
            </a:ln>
          </p:spPr>
          <p:txBody>
            <a:bodyPr wrap="none">
              <a:spAutoFit/>
            </a:bodyPr>
            <a:lstStyle/>
            <a:p>
              <a:r>
                <a:rPr lang="en-US" altLang="es-MX" b="1">
                  <a:solidFill>
                    <a:schemeClr val="bg1"/>
                  </a:solidFill>
                </a:rPr>
                <a:t>VIENTO</a:t>
              </a:r>
              <a:endParaRPr lang="en-US" altLang="es-MX"/>
            </a:p>
          </p:txBody>
        </p:sp>
      </p:grpSp>
      <p:sp>
        <p:nvSpPr>
          <p:cNvPr id="125985" name="AutoShape 33"/>
          <p:cNvSpPr>
            <a:spLocks noChangeArrowheads="1"/>
          </p:cNvSpPr>
          <p:nvPr/>
        </p:nvSpPr>
        <p:spPr bwMode="auto">
          <a:xfrm>
            <a:off x="3527425" y="2667000"/>
            <a:ext cx="1806575" cy="1524000"/>
          </a:xfrm>
          <a:prstGeom prst="upDownArrowCallout">
            <a:avLst>
              <a:gd name="adj1" fmla="val 25004"/>
              <a:gd name="adj2" fmla="val 24998"/>
              <a:gd name="adj3" fmla="val 13157"/>
              <a:gd name="adj4" fmla="val 50000"/>
            </a:avLst>
          </a:prstGeom>
          <a:solidFill>
            <a:srgbClr val="98CEE7"/>
          </a:solidFill>
          <a:ln w="9525">
            <a:noFill/>
            <a:miter lim="800000"/>
            <a:headEnd/>
            <a:tailEnd/>
          </a:ln>
        </p:spPr>
        <p:txBody>
          <a:bodyPr wrap="none" anchor="ctr"/>
          <a:lstStyle/>
          <a:p>
            <a:pPr algn="ctr"/>
            <a:r>
              <a:rPr lang="en-US" altLang="es-MX" sz="1200"/>
              <a:t>PROPAGACIÓN OBLICUA</a:t>
            </a:r>
          </a:p>
          <a:p>
            <a:pPr algn="ctr"/>
            <a:r>
              <a:rPr lang="en-US" altLang="es-MX" sz="1200"/>
              <a:t>NO CONDUCIDA </a:t>
            </a:r>
          </a:p>
          <a:p>
            <a:pPr algn="ctr"/>
            <a:r>
              <a:rPr lang="en-US" altLang="es-MX" sz="1200"/>
              <a:t>POR EL VIENTO</a:t>
            </a:r>
          </a:p>
        </p:txBody>
      </p:sp>
      <p:sp>
        <p:nvSpPr>
          <p:cNvPr id="6964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054D5372-7DF1-45D8-9C04-26F156C06177}" type="slidenum">
              <a:rPr lang="en-US" altLang="es-MX" sz="1000"/>
              <a:pPr algn="r" eaLnBrk="1" hangingPunct="1"/>
              <a:t>114</a:t>
            </a:fld>
            <a:r>
              <a:rPr lang="en-US" altLang="es-MX" sz="1000"/>
              <a:t>-S290-EP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5976"/>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59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76" grpId="0"/>
      <p:bldP spid="12598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EWS table"/>
          <p:cNvPicPr>
            <a:picLocks noChangeAspect="1" noChangeArrowheads="1"/>
          </p:cNvPicPr>
          <p:nvPr/>
        </p:nvPicPr>
        <p:blipFill>
          <a:blip r:embed="rId3" cstate="print"/>
          <a:srcRect/>
          <a:stretch>
            <a:fillRect/>
          </a:stretch>
        </p:blipFill>
        <p:spPr bwMode="auto">
          <a:xfrm>
            <a:off x="-52388" y="-39688"/>
            <a:ext cx="9196388" cy="6861176"/>
          </a:xfrm>
          <a:prstGeom prst="rect">
            <a:avLst/>
          </a:prstGeom>
          <a:noFill/>
          <a:ln w="9525">
            <a:noFill/>
            <a:miter lim="800000"/>
            <a:headEnd/>
            <a:tailEnd/>
          </a:ln>
        </p:spPr>
      </p:pic>
      <p:sp>
        <p:nvSpPr>
          <p:cNvPr id="71683" name="Rectangle 3"/>
          <p:cNvSpPr>
            <a:spLocks noChangeArrowheads="1"/>
          </p:cNvSpPr>
          <p:nvPr/>
        </p:nvSpPr>
        <p:spPr bwMode="auto">
          <a:xfrm>
            <a:off x="685800" y="381000"/>
            <a:ext cx="7772400" cy="457200"/>
          </a:xfrm>
          <a:prstGeom prst="rect">
            <a:avLst/>
          </a:prstGeom>
          <a:noFill/>
          <a:ln w="9525">
            <a:noFill/>
            <a:miter lim="800000"/>
            <a:headEnd/>
            <a:tailEnd/>
          </a:ln>
        </p:spPr>
        <p:txBody>
          <a:bodyPr anchor="ctr"/>
          <a:lstStyle/>
          <a:p>
            <a:pPr algn="ctr" eaLnBrk="1" hangingPunct="1"/>
            <a:r>
              <a:rPr lang="en-US" altLang="es-MX" sz="3600" b="1" dirty="0" err="1">
                <a:solidFill>
                  <a:srgbClr val="FF0000"/>
                </a:solidFill>
              </a:rPr>
              <a:t>Calculando</a:t>
            </a:r>
            <a:r>
              <a:rPr lang="en-US" altLang="es-MX" sz="3600" b="1" dirty="0">
                <a:solidFill>
                  <a:srgbClr val="FF0000"/>
                </a:solidFill>
              </a:rPr>
              <a:t> </a:t>
            </a:r>
            <a:r>
              <a:rPr lang="en-US" altLang="es-MX" sz="3600" b="1" dirty="0" err="1">
                <a:solidFill>
                  <a:srgbClr val="FF0000"/>
                </a:solidFill>
              </a:rPr>
              <a:t>índice</a:t>
            </a:r>
            <a:r>
              <a:rPr lang="en-US" altLang="es-MX" sz="3600" b="1" dirty="0">
                <a:solidFill>
                  <a:srgbClr val="FF0000"/>
                </a:solidFill>
              </a:rPr>
              <a:t> </a:t>
            </a:r>
            <a:r>
              <a:rPr lang="en-US" altLang="es-MX" sz="3600" b="1" dirty="0" err="1">
                <a:solidFill>
                  <a:srgbClr val="FF0000"/>
                </a:solidFill>
              </a:rPr>
              <a:t>VEV</a:t>
            </a:r>
            <a:endParaRPr lang="en-US" altLang="es-MX" sz="3600" b="1" dirty="0">
              <a:solidFill>
                <a:srgbClr val="FF0000"/>
              </a:solidFill>
            </a:endParaRPr>
          </a:p>
        </p:txBody>
      </p:sp>
      <p:sp>
        <p:nvSpPr>
          <p:cNvPr id="71684" name="Text Box 5"/>
          <p:cNvSpPr txBox="1">
            <a:spLocks noChangeArrowheads="1"/>
          </p:cNvSpPr>
          <p:nvPr/>
        </p:nvSpPr>
        <p:spPr bwMode="auto">
          <a:xfrm>
            <a:off x="3789363" y="1038225"/>
            <a:ext cx="1706562" cy="369888"/>
          </a:xfrm>
          <a:prstGeom prst="rect">
            <a:avLst/>
          </a:prstGeom>
          <a:noFill/>
          <a:ln w="9525">
            <a:noFill/>
            <a:miter lim="800000"/>
            <a:headEnd/>
            <a:tailEnd/>
          </a:ln>
        </p:spPr>
        <p:txBody>
          <a:bodyPr wrap="none">
            <a:spAutoFit/>
          </a:bodyPr>
          <a:lstStyle/>
          <a:p>
            <a:pPr eaLnBrk="1" hangingPunct="1"/>
            <a:r>
              <a:rPr lang="en-US" altLang="es-MX" sz="1800" b="1"/>
              <a:t>VEV menor </a:t>
            </a:r>
            <a:r>
              <a:rPr lang="en-US" altLang="es-MX" sz="1800" b="1">
                <a:sym typeface="Wingdings" pitchFamily="2" charset="2"/>
              </a:rPr>
              <a:t></a:t>
            </a:r>
            <a:endParaRPr lang="en-US" altLang="es-MX" sz="1800" b="1"/>
          </a:p>
        </p:txBody>
      </p:sp>
      <p:sp>
        <p:nvSpPr>
          <p:cNvPr id="71685" name="Text Box 6"/>
          <p:cNvSpPr txBox="1">
            <a:spLocks noChangeArrowheads="1"/>
          </p:cNvSpPr>
          <p:nvPr/>
        </p:nvSpPr>
        <p:spPr bwMode="auto">
          <a:xfrm rot="-5400000">
            <a:off x="-646113" y="3651251"/>
            <a:ext cx="1692275" cy="368300"/>
          </a:xfrm>
          <a:prstGeom prst="rect">
            <a:avLst/>
          </a:prstGeom>
          <a:noFill/>
          <a:ln w="9525">
            <a:noFill/>
            <a:miter lim="800000"/>
            <a:headEnd/>
            <a:tailEnd/>
          </a:ln>
        </p:spPr>
        <p:txBody>
          <a:bodyPr wrap="none">
            <a:spAutoFit/>
          </a:bodyPr>
          <a:lstStyle/>
          <a:p>
            <a:pPr eaLnBrk="1" hangingPunct="1"/>
            <a:r>
              <a:rPr lang="en-US" altLang="es-MX" sz="1800" b="1"/>
              <a:t>VEV mayor </a:t>
            </a:r>
            <a:r>
              <a:rPr lang="en-US" altLang="es-MX" sz="1800" b="1">
                <a:sym typeface="Wingdings" pitchFamily="2" charset="2"/>
              </a:rPr>
              <a:t></a:t>
            </a:r>
            <a:endParaRPr lang="en-US" altLang="es-MX" sz="1800" b="1"/>
          </a:p>
        </p:txBody>
      </p:sp>
      <p:sp>
        <p:nvSpPr>
          <p:cNvPr id="71686"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53F8E039-C9C3-42A4-A640-770B0A3546E6}" type="slidenum">
              <a:rPr lang="en-US" altLang="es-MX" sz="1000"/>
              <a:pPr algn="r"/>
              <a:t>115</a:t>
            </a:fld>
            <a:r>
              <a:rPr lang="en-US" altLang="es-MX" sz="1000"/>
              <a:t>-S290-EP</a:t>
            </a:r>
          </a:p>
        </p:txBody>
      </p:sp>
      <p:pic>
        <p:nvPicPr>
          <p:cNvPr id="71687" name="Imagen 1"/>
          <p:cNvPicPr>
            <a:picLocks noChangeAspect="1"/>
          </p:cNvPicPr>
          <p:nvPr/>
        </p:nvPicPr>
        <p:blipFill>
          <a:blip r:embed="rId4" cstate="print"/>
          <a:srcRect/>
          <a:stretch>
            <a:fillRect/>
          </a:stretch>
        </p:blipFill>
        <p:spPr bwMode="auto">
          <a:xfrm>
            <a:off x="347663" y="1519238"/>
            <a:ext cx="8709025" cy="4603750"/>
          </a:xfrm>
          <a:prstGeom prst="rect">
            <a:avLst/>
          </a:prstGeom>
          <a:noFill/>
          <a:ln w="9525">
            <a:noFill/>
            <a:miter lim="800000"/>
            <a:headEnd/>
            <a:tailEnd/>
          </a:ln>
        </p:spPr>
      </p:pic>
      <p:sp>
        <p:nvSpPr>
          <p:cNvPr id="12" name="Text Box 10"/>
          <p:cNvSpPr txBox="1">
            <a:spLocks noChangeArrowheads="1"/>
          </p:cNvSpPr>
          <p:nvPr/>
        </p:nvSpPr>
        <p:spPr bwMode="auto">
          <a:xfrm>
            <a:off x="5495925" y="4502150"/>
            <a:ext cx="33528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defRPr/>
            </a:pPr>
            <a:r>
              <a:rPr lang="es-MX" altLang="es-MX" sz="1600" b="1" dirty="0">
                <a:solidFill>
                  <a:srgbClr val="FFFF00"/>
                </a:solidFill>
                <a:effectLst>
                  <a:outerShdw blurRad="38100" dist="38100" dir="2700000" algn="tl">
                    <a:srgbClr val="000000">
                      <a:alpha val="43137"/>
                    </a:srgbClr>
                  </a:outerShdw>
                </a:effectLst>
              </a:rPr>
              <a:t>La columna marcada “</a:t>
            </a:r>
            <a:r>
              <a:rPr lang="es-MX" altLang="es-MX" sz="1600" b="1" dirty="0" err="1">
                <a:solidFill>
                  <a:srgbClr val="FFFF00"/>
                </a:solidFill>
                <a:effectLst>
                  <a:outerShdw blurRad="38100" dist="38100" dir="2700000" algn="tl">
                    <a:srgbClr val="000000">
                      <a:alpha val="43137"/>
                    </a:srgbClr>
                  </a:outerShdw>
                </a:effectLst>
              </a:rPr>
              <a:t>Ret</a:t>
            </a:r>
            <a:r>
              <a:rPr lang="es-MX" altLang="es-MX" sz="1600" b="1" dirty="0">
                <a:solidFill>
                  <a:srgbClr val="FFFF00"/>
                </a:solidFill>
                <a:effectLst>
                  <a:outerShdw blurRad="38100" dist="38100" dir="2700000" algn="tl">
                    <a:srgbClr val="000000">
                      <a:alpha val="43137"/>
                    </a:srgbClr>
                  </a:outerShdw>
                </a:effectLst>
              </a:rPr>
              <a:t>" es para fuego en retroceso </a:t>
            </a:r>
          </a:p>
          <a:p>
            <a:pPr eaLnBrk="1" hangingPunct="1">
              <a:spcBef>
                <a:spcPct val="0"/>
              </a:spcBef>
              <a:buFontTx/>
              <a:buNone/>
              <a:defRPr/>
            </a:pPr>
            <a:r>
              <a:rPr lang="es-MX" altLang="es-MX" sz="1600" b="1" dirty="0">
                <a:solidFill>
                  <a:srgbClr val="FFFF00"/>
                </a:solidFill>
                <a:effectLst>
                  <a:outerShdw blurRad="38100" dist="38100" dir="2700000" algn="tl">
                    <a:srgbClr val="000000">
                      <a:alpha val="43137"/>
                    </a:srgbClr>
                  </a:outerShdw>
                </a:effectLst>
              </a:rPr>
              <a:t>VEV </a:t>
            </a:r>
            <a:r>
              <a:rPr lang="en-US" altLang="es-MX" sz="1600" b="1" dirty="0">
                <a:solidFill>
                  <a:srgbClr val="FFFF00"/>
                </a:solidFill>
                <a:effectLst>
                  <a:outerShdw blurRad="38100" dist="38100" dir="2700000" algn="tl">
                    <a:srgbClr val="000000">
                      <a:alpha val="43137"/>
                    </a:srgbClr>
                  </a:outerShdw>
                </a:effectLst>
              </a:rPr>
              <a:t>= ½ </a:t>
            </a:r>
          </a:p>
          <a:p>
            <a:pPr eaLnBrk="1" hangingPunct="1">
              <a:spcBef>
                <a:spcPct val="0"/>
              </a:spcBef>
              <a:buFontTx/>
              <a:buNone/>
              <a:defRPr/>
            </a:pPr>
            <a:r>
              <a:rPr lang="es-MX" altLang="es-MX" sz="1600" b="1" dirty="0">
                <a:solidFill>
                  <a:srgbClr val="FFFF00"/>
                </a:solidFill>
                <a:effectLst>
                  <a:outerShdw blurRad="38100" dist="38100" dir="2700000" algn="tl">
                    <a:srgbClr val="000000">
                      <a:alpha val="43137"/>
                    </a:srgbClr>
                  </a:outerShdw>
                </a:effectLst>
              </a:rPr>
              <a:t>La columna marcada "flanco“ es para fuego de flanco</a:t>
            </a:r>
          </a:p>
          <a:p>
            <a:pPr eaLnBrk="1" hangingPunct="1">
              <a:spcBef>
                <a:spcPct val="0"/>
              </a:spcBef>
              <a:buFontTx/>
              <a:buNone/>
              <a:defRPr/>
            </a:pPr>
            <a:r>
              <a:rPr lang="en-US" altLang="es-MX" sz="1600" b="1" dirty="0">
                <a:solidFill>
                  <a:srgbClr val="FFFF00"/>
                </a:solidFill>
                <a:effectLst>
                  <a:outerShdw blurRad="38100" dist="38100" dir="2700000" algn="tl">
                    <a:srgbClr val="000000">
                      <a:alpha val="43137"/>
                    </a:srgbClr>
                  </a:outerShdw>
                </a:effectLst>
              </a:rPr>
              <a:t>VEV = 1</a:t>
            </a:r>
          </a:p>
        </p:txBody>
      </p:sp>
      <p:sp>
        <p:nvSpPr>
          <p:cNvPr id="13" name="Oval 8"/>
          <p:cNvSpPr>
            <a:spLocks noChangeArrowheads="1"/>
          </p:cNvSpPr>
          <p:nvPr/>
        </p:nvSpPr>
        <p:spPr bwMode="auto">
          <a:xfrm>
            <a:off x="1503363" y="1519238"/>
            <a:ext cx="533400" cy="304800"/>
          </a:xfrm>
          <a:prstGeom prst="ellipse">
            <a:avLst/>
          </a:prstGeom>
          <a:noFill/>
          <a:ln w="28575">
            <a:solidFill>
              <a:schemeClr val="accent2"/>
            </a:solidFill>
            <a:round/>
            <a:headEnd/>
            <a:tailEnd/>
          </a:ln>
        </p:spPr>
        <p:txBody>
          <a:bodyPr wrap="none" anchor="ctr"/>
          <a:lstStyle/>
          <a:p>
            <a:endParaRPr lang="es-MX" altLang="es-MX"/>
          </a:p>
        </p:txBody>
      </p:sp>
      <p:sp>
        <p:nvSpPr>
          <p:cNvPr id="14" name="Oval 11"/>
          <p:cNvSpPr>
            <a:spLocks noChangeArrowheads="1"/>
          </p:cNvSpPr>
          <p:nvPr/>
        </p:nvSpPr>
        <p:spPr bwMode="auto">
          <a:xfrm>
            <a:off x="949325" y="1538288"/>
            <a:ext cx="533400" cy="304800"/>
          </a:xfrm>
          <a:prstGeom prst="ellipse">
            <a:avLst/>
          </a:prstGeom>
          <a:noFill/>
          <a:ln w="28575">
            <a:solidFill>
              <a:schemeClr val="accent2"/>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worksheet blank"/>
          <p:cNvPicPr>
            <a:picLocks noChangeAspect="1" noChangeArrowheads="1"/>
          </p:cNvPicPr>
          <p:nvPr/>
        </p:nvPicPr>
        <p:blipFill>
          <a:blip r:embed="rId5" cstate="print"/>
          <a:srcRect/>
          <a:stretch>
            <a:fillRect/>
          </a:stretch>
        </p:blipFill>
        <p:spPr bwMode="auto">
          <a:xfrm>
            <a:off x="0" y="0"/>
            <a:ext cx="9196388" cy="6861175"/>
          </a:xfrm>
          <a:prstGeom prst="rect">
            <a:avLst/>
          </a:prstGeom>
          <a:noFill/>
          <a:ln w="9525">
            <a:noFill/>
            <a:miter lim="800000"/>
            <a:headEnd/>
            <a:tailEnd/>
          </a:ln>
        </p:spPr>
      </p:pic>
      <p:sp>
        <p:nvSpPr>
          <p:cNvPr id="73731" name="Text Box 11"/>
          <p:cNvSpPr txBox="1">
            <a:spLocks noChangeArrowheads="1"/>
          </p:cNvSpPr>
          <p:nvPr/>
        </p:nvSpPr>
        <p:spPr bwMode="auto">
          <a:xfrm>
            <a:off x="0" y="3886200"/>
            <a:ext cx="2514600" cy="1846263"/>
          </a:xfrm>
          <a:prstGeom prst="rect">
            <a:avLst/>
          </a:prstGeom>
          <a:noFill/>
          <a:ln w="9525">
            <a:noFill/>
            <a:miter lim="800000"/>
            <a:headEnd/>
            <a:tailEnd/>
          </a:ln>
        </p:spPr>
        <p:txBody>
          <a:bodyPr>
            <a:spAutoFit/>
          </a:bodyPr>
          <a:lstStyle/>
          <a:p>
            <a:pPr eaLnBrk="1" hangingPunct="1"/>
            <a:r>
              <a:rPr lang="es-MX" altLang="es-MX" sz="1200" b="1" u="sng" dirty="0"/>
              <a:t>condiciones observadas:</a:t>
            </a:r>
          </a:p>
          <a:p>
            <a:pPr eaLnBrk="1" hangingPunct="1"/>
            <a:r>
              <a:rPr lang="es-MX" altLang="es-MX" sz="1200" b="1" dirty="0"/>
              <a:t>Incendio de pasto en planicie abajo de cadena montañosa; se mueve </a:t>
            </a:r>
            <a:r>
              <a:rPr lang="es-MX" altLang="es-MX" sz="1200" b="1" dirty="0">
                <a:solidFill>
                  <a:srgbClr val="FF0000"/>
                </a:solidFill>
              </a:rPr>
              <a:t>5 m cada 8 minutos</a:t>
            </a:r>
            <a:endParaRPr lang="en-US" altLang="es-MX" sz="1200" b="1" dirty="0">
              <a:solidFill>
                <a:srgbClr val="FF0000"/>
              </a:solidFill>
            </a:endParaRPr>
          </a:p>
          <a:p>
            <a:pPr eaLnBrk="1" hangingPunct="1"/>
            <a:r>
              <a:rPr lang="en-US" altLang="es-MX" sz="1200" b="1" dirty="0" err="1"/>
              <a:t>Velocidad</a:t>
            </a:r>
            <a:r>
              <a:rPr lang="en-US" altLang="es-MX" sz="1200" b="1" dirty="0"/>
              <a:t> del </a:t>
            </a:r>
            <a:r>
              <a:rPr lang="en-US" altLang="es-MX" sz="1200" b="1" dirty="0" err="1"/>
              <a:t>viento</a:t>
            </a:r>
            <a:r>
              <a:rPr lang="en-US" altLang="es-MX" sz="1200" b="1" dirty="0"/>
              <a:t> 8 </a:t>
            </a:r>
            <a:r>
              <a:rPr lang="en-US" altLang="es-MX" sz="1200" b="1" dirty="0" err="1"/>
              <a:t>kph</a:t>
            </a:r>
            <a:r>
              <a:rPr lang="en-US" altLang="es-MX" sz="1200" b="1" dirty="0"/>
              <a:t>; HR 30%</a:t>
            </a:r>
          </a:p>
          <a:p>
            <a:pPr eaLnBrk="1" hangingPunct="1">
              <a:lnSpc>
                <a:spcPct val="50000"/>
              </a:lnSpc>
            </a:pPr>
            <a:endParaRPr lang="en-US" altLang="es-MX" sz="1200" b="1" dirty="0"/>
          </a:p>
          <a:p>
            <a:pPr eaLnBrk="1" hangingPunct="1"/>
            <a:r>
              <a:rPr lang="en-US" altLang="es-MX" sz="1200" b="1" dirty="0" err="1"/>
              <a:t>Construyendo</a:t>
            </a:r>
            <a:r>
              <a:rPr lang="en-US" altLang="es-MX" sz="1200" b="1" dirty="0"/>
              <a:t> </a:t>
            </a:r>
            <a:r>
              <a:rPr lang="en-US" altLang="es-MX" sz="1200" b="1" dirty="0">
                <a:solidFill>
                  <a:srgbClr val="FF0000"/>
                </a:solidFill>
              </a:rPr>
              <a:t>50 m de </a:t>
            </a:r>
            <a:r>
              <a:rPr lang="en-US" altLang="es-MX" sz="1200" b="1" dirty="0" err="1">
                <a:solidFill>
                  <a:srgbClr val="FF0000"/>
                </a:solidFill>
              </a:rPr>
              <a:t>línea</a:t>
            </a:r>
            <a:r>
              <a:rPr lang="en-US" altLang="es-MX" sz="1200" b="1" dirty="0">
                <a:solidFill>
                  <a:srgbClr val="FF0000"/>
                </a:solidFill>
              </a:rPr>
              <a:t> </a:t>
            </a:r>
            <a:r>
              <a:rPr lang="en-US" altLang="es-MX" sz="1200" b="1" dirty="0"/>
              <a:t>al </a:t>
            </a:r>
            <a:r>
              <a:rPr lang="en-US" altLang="es-MX" sz="1200" b="1" dirty="0" err="1"/>
              <a:t>este</a:t>
            </a:r>
            <a:r>
              <a:rPr lang="en-US" altLang="es-MX" sz="1200" b="1" dirty="0"/>
              <a:t> del </a:t>
            </a:r>
            <a:r>
              <a:rPr lang="en-US" altLang="es-MX" sz="1200" b="1" dirty="0" err="1"/>
              <a:t>incendio</a:t>
            </a:r>
            <a:r>
              <a:rPr lang="en-US" altLang="es-MX" sz="1200" b="1" dirty="0"/>
              <a:t>; el </a:t>
            </a:r>
            <a:r>
              <a:rPr lang="en-US" altLang="es-MX" sz="1200" b="1" dirty="0" err="1"/>
              <a:t>tiempo</a:t>
            </a:r>
            <a:r>
              <a:rPr lang="en-US" altLang="es-MX" sz="1200" b="1" dirty="0"/>
              <a:t> de escape </a:t>
            </a:r>
            <a:r>
              <a:rPr lang="en-US" altLang="es-MX" sz="1200" b="1" dirty="0" err="1"/>
              <a:t>será</a:t>
            </a:r>
            <a:r>
              <a:rPr lang="en-US" altLang="es-MX" sz="1200" b="1" dirty="0"/>
              <a:t> de 5 min.  </a:t>
            </a:r>
            <a:endParaRPr lang="en-US" altLang="es-MX" sz="1000" b="1" dirty="0"/>
          </a:p>
        </p:txBody>
      </p:sp>
      <p:sp>
        <p:nvSpPr>
          <p:cNvPr id="73732" name="Text Box 79"/>
          <p:cNvSpPr txBox="1">
            <a:spLocks noChangeArrowheads="1"/>
          </p:cNvSpPr>
          <p:nvPr/>
        </p:nvSpPr>
        <p:spPr bwMode="auto">
          <a:xfrm>
            <a:off x="0" y="0"/>
            <a:ext cx="4876800" cy="646113"/>
          </a:xfrm>
          <a:prstGeom prst="rect">
            <a:avLst/>
          </a:prstGeom>
          <a:noFill/>
          <a:ln w="9525">
            <a:noFill/>
            <a:miter lim="800000"/>
            <a:headEnd/>
            <a:tailEnd/>
          </a:ln>
        </p:spPr>
        <p:txBody>
          <a:bodyPr>
            <a:spAutoFit/>
          </a:bodyPr>
          <a:lstStyle/>
          <a:p>
            <a:pPr eaLnBrk="1" hangingPunct="1">
              <a:lnSpc>
                <a:spcPct val="90000"/>
              </a:lnSpc>
            </a:pPr>
            <a:r>
              <a:rPr lang="es-MX" altLang="es-MX" sz="2000" b="1"/>
              <a:t>Ilustración # 2: Cambio de viento superficial con ondas de montaña</a:t>
            </a:r>
            <a:endParaRPr lang="en-US" altLang="es-MX" sz="2000" b="1"/>
          </a:p>
        </p:txBody>
      </p:sp>
      <p:sp>
        <p:nvSpPr>
          <p:cNvPr id="155765" name="Text Box 117"/>
          <p:cNvSpPr txBox="1">
            <a:spLocks noChangeArrowheads="1"/>
          </p:cNvSpPr>
          <p:nvPr/>
        </p:nvSpPr>
        <p:spPr bwMode="auto">
          <a:xfrm>
            <a:off x="152400" y="6069013"/>
            <a:ext cx="4648200" cy="738187"/>
          </a:xfrm>
          <a:prstGeom prst="rect">
            <a:avLst/>
          </a:prstGeom>
          <a:solidFill>
            <a:srgbClr val="CAD9E3"/>
          </a:solidFill>
          <a:ln w="12700">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defRPr/>
            </a:pPr>
            <a:r>
              <a:rPr lang="es-MX" altLang="es-MX" sz="1050" dirty="0"/>
              <a:t>Antes de que el viento incremente, 5 metros proporciona suficiente distancia del fuego para escapar, pero después de que el aumenta tomaría 15 m para proporcionar una ventana de escape de 5 minutos. Mejor planifique para la ventana de escape más grande.</a:t>
            </a:r>
            <a:endParaRPr lang="en-US" altLang="es-MX" sz="1050" dirty="0"/>
          </a:p>
        </p:txBody>
      </p:sp>
      <p:sp>
        <p:nvSpPr>
          <p:cNvPr id="155768" name="Text Box 120"/>
          <p:cNvSpPr txBox="1">
            <a:spLocks noChangeArrowheads="1"/>
          </p:cNvSpPr>
          <p:nvPr/>
        </p:nvSpPr>
        <p:spPr bwMode="auto">
          <a:xfrm>
            <a:off x="2514600" y="5078413"/>
            <a:ext cx="2222500" cy="900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FontTx/>
              <a:buNone/>
              <a:defRPr/>
            </a:pPr>
            <a:r>
              <a:rPr lang="es-MX" altLang="es-MX" sz="1050" dirty="0"/>
              <a:t>Nota: Estas son "fuerzas completas" de los vientos superficiales de la cresta, los vientos de sotavento no protegidos por la colina</a:t>
            </a:r>
            <a:endParaRPr lang="en-US" altLang="es-MX" sz="1050" dirty="0"/>
          </a:p>
        </p:txBody>
      </p:sp>
      <p:sp>
        <p:nvSpPr>
          <p:cNvPr id="155786" name="Text Box 138"/>
          <p:cNvSpPr txBox="1">
            <a:spLocks noChangeArrowheads="1"/>
          </p:cNvSpPr>
          <p:nvPr/>
        </p:nvSpPr>
        <p:spPr bwMode="auto">
          <a:xfrm>
            <a:off x="2514600" y="3729038"/>
            <a:ext cx="2362200" cy="1385887"/>
          </a:xfrm>
          <a:prstGeom prst="rect">
            <a:avLst/>
          </a:prstGeom>
          <a:noFill/>
          <a:ln w="9525">
            <a:noFill/>
            <a:miter lim="800000"/>
            <a:headEnd/>
            <a:tailEnd/>
          </a:ln>
        </p:spPr>
        <p:txBody>
          <a:bodyPr>
            <a:spAutoFit/>
          </a:bodyPr>
          <a:lstStyle/>
          <a:p>
            <a:pPr eaLnBrk="1" hangingPunct="1"/>
            <a:r>
              <a:rPr lang="en-US" altLang="es-MX" sz="1200" b="1" u="sng"/>
              <a:t>Pronóstico meteorológico:</a:t>
            </a:r>
          </a:p>
          <a:p>
            <a:r>
              <a:rPr lang="en-US" altLang="es-MX" sz="1200" b="1"/>
              <a:t>HR 30%; </a:t>
            </a:r>
          </a:p>
          <a:p>
            <a:endParaRPr lang="en-US" altLang="es-MX" sz="1200" b="1"/>
          </a:p>
          <a:p>
            <a:r>
              <a:rPr lang="en-US" altLang="es-MX" sz="1200" b="1"/>
              <a:t>Vientos del oeste sobre la cresta  de 24-32 kph podrian ser superficiales a cualquier hora a media mañana.</a:t>
            </a:r>
            <a:endParaRPr lang="en-US" altLang="es-MX" sz="1200" b="1" u="sng"/>
          </a:p>
        </p:txBody>
      </p:sp>
      <p:sp>
        <p:nvSpPr>
          <p:cNvPr id="73755" name="Slide Number Placeholder 4"/>
          <p:cNvSpPr txBox="1">
            <a:spLocks noGrp="1"/>
          </p:cNvSpPr>
          <p:nvPr/>
        </p:nvSpPr>
        <p:spPr bwMode="auto">
          <a:xfrm>
            <a:off x="7848600" y="6833944"/>
            <a:ext cx="1244600" cy="384175"/>
          </a:xfrm>
          <a:prstGeom prst="rect">
            <a:avLst/>
          </a:prstGeom>
          <a:noFill/>
          <a:ln w="9525">
            <a:noFill/>
            <a:miter lim="800000"/>
            <a:headEnd/>
            <a:tailEnd/>
          </a:ln>
        </p:spPr>
        <p:txBody>
          <a:bodyPr/>
          <a:lstStyle/>
          <a:p>
            <a:pPr algn="r"/>
            <a:r>
              <a:rPr lang="en-US" altLang="es-MX" sz="1000" dirty="0"/>
              <a:t>12-</a:t>
            </a:r>
            <a:fld id="{ECC1E1C0-B571-41E4-B77E-701808C60066}" type="slidenum">
              <a:rPr lang="en-US" altLang="es-MX" sz="1000"/>
              <a:pPr algn="r"/>
              <a:t>116</a:t>
            </a:fld>
            <a:r>
              <a:rPr lang="en-US" altLang="es-MX" sz="1000" dirty="0"/>
              <a:t>-S290-EP</a:t>
            </a:r>
          </a:p>
        </p:txBody>
      </p:sp>
      <p:sp>
        <p:nvSpPr>
          <p:cNvPr id="69" name="Text Box 150"/>
          <p:cNvSpPr txBox="1">
            <a:spLocks noChangeArrowheads="1"/>
          </p:cNvSpPr>
          <p:nvPr/>
        </p:nvSpPr>
        <p:spPr bwMode="auto">
          <a:xfrm>
            <a:off x="2225984" y="3316288"/>
            <a:ext cx="184150" cy="457200"/>
          </a:xfrm>
          <a:prstGeom prst="rect">
            <a:avLst/>
          </a:prstGeom>
          <a:noFill/>
          <a:ln w="9525">
            <a:noFill/>
            <a:miter lim="800000"/>
            <a:headEnd/>
            <a:tailEnd/>
          </a:ln>
        </p:spPr>
        <p:txBody>
          <a:bodyPr wrap="none">
            <a:spAutoFit/>
          </a:bodyPr>
          <a:lstStyle/>
          <a:p>
            <a:endParaRPr lang="es-MX" altLang="es-MX"/>
          </a:p>
        </p:txBody>
      </p:sp>
      <p:pic>
        <p:nvPicPr>
          <p:cNvPr id="52" name="Imagen 51"/>
          <p:cNvPicPr>
            <a:picLocks noChangeAspect="1"/>
          </p:cNvPicPr>
          <p:nvPr/>
        </p:nvPicPr>
        <p:blipFill>
          <a:blip r:embed="rId6"/>
          <a:stretch>
            <a:fillRect/>
          </a:stretch>
        </p:blipFill>
        <p:spPr>
          <a:xfrm>
            <a:off x="4746934" y="285252"/>
            <a:ext cx="4383973" cy="6185162"/>
          </a:xfrm>
          <a:prstGeom prst="rect">
            <a:avLst/>
          </a:prstGeom>
        </p:spPr>
      </p:pic>
      <p:sp>
        <p:nvSpPr>
          <p:cNvPr id="53" name="Text Box 81"/>
          <p:cNvSpPr txBox="1">
            <a:spLocks noChangeArrowheads="1"/>
          </p:cNvSpPr>
          <p:nvPr/>
        </p:nvSpPr>
        <p:spPr bwMode="auto">
          <a:xfrm>
            <a:off x="6742221" y="2369441"/>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54" name="Text Box 82"/>
          <p:cNvSpPr txBox="1">
            <a:spLocks noChangeArrowheads="1"/>
          </p:cNvSpPr>
          <p:nvPr/>
        </p:nvSpPr>
        <p:spPr bwMode="auto">
          <a:xfrm>
            <a:off x="7011455" y="2369441"/>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55" name="Text Box 99"/>
          <p:cNvSpPr txBox="1">
            <a:spLocks noChangeArrowheads="1"/>
          </p:cNvSpPr>
          <p:nvPr/>
        </p:nvSpPr>
        <p:spPr bwMode="auto">
          <a:xfrm>
            <a:off x="6680315" y="2883974"/>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8</a:t>
            </a:r>
          </a:p>
        </p:txBody>
      </p:sp>
      <p:sp>
        <p:nvSpPr>
          <p:cNvPr id="56" name="Text Box 103"/>
          <p:cNvSpPr txBox="1">
            <a:spLocks noChangeArrowheads="1"/>
          </p:cNvSpPr>
          <p:nvPr/>
        </p:nvSpPr>
        <p:spPr bwMode="auto">
          <a:xfrm>
            <a:off x="6654591" y="2613724"/>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8</a:t>
            </a:r>
          </a:p>
        </p:txBody>
      </p:sp>
      <p:sp>
        <p:nvSpPr>
          <p:cNvPr id="57" name="Text Box 100"/>
          <p:cNvSpPr txBox="1">
            <a:spLocks noChangeArrowheads="1"/>
          </p:cNvSpPr>
          <p:nvPr/>
        </p:nvSpPr>
        <p:spPr bwMode="auto">
          <a:xfrm>
            <a:off x="6693854" y="3150231"/>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8</a:t>
            </a:r>
          </a:p>
        </p:txBody>
      </p:sp>
      <p:sp>
        <p:nvSpPr>
          <p:cNvPr id="58" name="Text Box 86"/>
          <p:cNvSpPr txBox="1">
            <a:spLocks noChangeArrowheads="1"/>
          </p:cNvSpPr>
          <p:nvPr/>
        </p:nvSpPr>
        <p:spPr bwMode="auto">
          <a:xfrm>
            <a:off x="6749852" y="3549317"/>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x</a:t>
            </a:r>
          </a:p>
        </p:txBody>
      </p:sp>
      <p:sp>
        <p:nvSpPr>
          <p:cNvPr id="59" name="Text Box 85"/>
          <p:cNvSpPr txBox="1">
            <a:spLocks noChangeArrowheads="1"/>
          </p:cNvSpPr>
          <p:nvPr/>
        </p:nvSpPr>
        <p:spPr bwMode="auto">
          <a:xfrm>
            <a:off x="5877830" y="3520630"/>
            <a:ext cx="34015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4X</a:t>
            </a:r>
          </a:p>
        </p:txBody>
      </p:sp>
      <p:sp>
        <p:nvSpPr>
          <p:cNvPr id="60" name="Text Box 87"/>
          <p:cNvSpPr txBox="1">
            <a:spLocks noChangeArrowheads="1"/>
          </p:cNvSpPr>
          <p:nvPr/>
        </p:nvSpPr>
        <p:spPr bwMode="auto">
          <a:xfrm>
            <a:off x="4954494" y="3841405"/>
            <a:ext cx="1422822" cy="253916"/>
          </a:xfrm>
          <a:prstGeom prst="rect">
            <a:avLst/>
          </a:prstGeom>
          <a:noFill/>
          <a:ln w="9525">
            <a:noFill/>
            <a:miter lim="800000"/>
            <a:headEnd/>
            <a:tailEnd/>
          </a:ln>
        </p:spPr>
        <p:txBody>
          <a:bodyPr wrap="square">
            <a:spAutoFit/>
          </a:bodyPr>
          <a:lstStyle/>
          <a:p>
            <a:pPr eaLnBrk="1" hangingPunct="1"/>
            <a:r>
              <a:rPr lang="en-US" altLang="es-MX" sz="1000" b="1" dirty="0">
                <a:solidFill>
                  <a:srgbClr val="000066"/>
                </a:solidFill>
              </a:rPr>
              <a:t>1 poste </a:t>
            </a:r>
            <a:r>
              <a:rPr lang="en-US" altLang="es-MX" sz="1000" b="1" dirty="0" err="1">
                <a:solidFill>
                  <a:srgbClr val="000066"/>
                </a:solidFill>
              </a:rPr>
              <a:t>en</a:t>
            </a:r>
            <a:r>
              <a:rPr lang="en-US" altLang="es-MX" sz="1000" b="1" dirty="0">
                <a:solidFill>
                  <a:srgbClr val="000066"/>
                </a:solidFill>
              </a:rPr>
              <a:t> 8 min</a:t>
            </a:r>
          </a:p>
        </p:txBody>
      </p:sp>
      <p:sp>
        <p:nvSpPr>
          <p:cNvPr id="61" name="Text Box 88"/>
          <p:cNvSpPr txBox="1">
            <a:spLocks noChangeArrowheads="1"/>
          </p:cNvSpPr>
          <p:nvPr/>
        </p:nvSpPr>
        <p:spPr bwMode="auto">
          <a:xfrm>
            <a:off x="6163373" y="3844271"/>
            <a:ext cx="118494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 poste </a:t>
            </a:r>
            <a:r>
              <a:rPr lang="en-US" altLang="es-MX" sz="1000" b="1" dirty="0" err="1">
                <a:solidFill>
                  <a:srgbClr val="000066"/>
                </a:solidFill>
              </a:rPr>
              <a:t>en</a:t>
            </a:r>
            <a:r>
              <a:rPr lang="en-US" altLang="es-MX" sz="1000" b="1" dirty="0">
                <a:solidFill>
                  <a:srgbClr val="000066"/>
                </a:solidFill>
              </a:rPr>
              <a:t> 2 min</a:t>
            </a:r>
          </a:p>
        </p:txBody>
      </p:sp>
      <p:sp>
        <p:nvSpPr>
          <p:cNvPr id="62" name="Text Box 106"/>
          <p:cNvSpPr txBox="1">
            <a:spLocks noChangeArrowheads="1"/>
          </p:cNvSpPr>
          <p:nvPr/>
        </p:nvSpPr>
        <p:spPr bwMode="auto">
          <a:xfrm>
            <a:off x="7080540" y="3151153"/>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24</a:t>
            </a:r>
          </a:p>
        </p:txBody>
      </p:sp>
      <p:sp>
        <p:nvSpPr>
          <p:cNvPr id="63" name="Text Box 102"/>
          <p:cNvSpPr txBox="1">
            <a:spLocks noChangeArrowheads="1"/>
          </p:cNvSpPr>
          <p:nvPr/>
        </p:nvSpPr>
        <p:spPr bwMode="auto">
          <a:xfrm>
            <a:off x="7081839" y="1834310"/>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30</a:t>
            </a:r>
          </a:p>
        </p:txBody>
      </p:sp>
      <p:grpSp>
        <p:nvGrpSpPr>
          <p:cNvPr id="64" name="Group 139"/>
          <p:cNvGrpSpPr>
            <a:grpSpLocks/>
          </p:cNvGrpSpPr>
          <p:nvPr/>
        </p:nvGrpSpPr>
        <p:grpSpPr bwMode="auto">
          <a:xfrm>
            <a:off x="7118524" y="774152"/>
            <a:ext cx="1784350" cy="703263"/>
            <a:chOff x="4396" y="416"/>
            <a:chExt cx="1124" cy="443"/>
          </a:xfrm>
        </p:grpSpPr>
        <p:sp>
          <p:nvSpPr>
            <p:cNvPr id="65" name="Freeform 108"/>
            <p:cNvSpPr>
              <a:spLocks/>
            </p:cNvSpPr>
            <p:nvPr/>
          </p:nvSpPr>
          <p:spPr bwMode="auto">
            <a:xfrm>
              <a:off x="4396" y="841"/>
              <a:ext cx="1124" cy="18"/>
            </a:xfrm>
            <a:custGeom>
              <a:avLst/>
              <a:gdLst>
                <a:gd name="T0" fmla="*/ 0 w 1124"/>
                <a:gd name="T1" fmla="*/ 18 h 18"/>
                <a:gd name="T2" fmla="*/ 87 w 1124"/>
                <a:gd name="T3" fmla="*/ 0 h 18"/>
                <a:gd name="T4" fmla="*/ 668 w 1124"/>
                <a:gd name="T5" fmla="*/ 18 h 18"/>
                <a:gd name="T6" fmla="*/ 905 w 1124"/>
                <a:gd name="T7" fmla="*/ 0 h 18"/>
                <a:gd name="T8" fmla="*/ 1124 w 1124"/>
                <a:gd name="T9" fmla="*/ 6 h 18"/>
                <a:gd name="T10" fmla="*/ 0 60000 65536"/>
                <a:gd name="T11" fmla="*/ 0 60000 65536"/>
                <a:gd name="T12" fmla="*/ 0 60000 65536"/>
                <a:gd name="T13" fmla="*/ 0 60000 65536"/>
                <a:gd name="T14" fmla="*/ 0 60000 65536"/>
                <a:gd name="T15" fmla="*/ 0 w 1124"/>
                <a:gd name="T16" fmla="*/ 0 h 18"/>
                <a:gd name="T17" fmla="*/ 1124 w 1124"/>
                <a:gd name="T18" fmla="*/ 18 h 18"/>
              </a:gdLst>
              <a:ahLst/>
              <a:cxnLst>
                <a:cxn ang="T10">
                  <a:pos x="T0" y="T1"/>
                </a:cxn>
                <a:cxn ang="T11">
                  <a:pos x="T2" y="T3"/>
                </a:cxn>
                <a:cxn ang="T12">
                  <a:pos x="T4" y="T5"/>
                </a:cxn>
                <a:cxn ang="T13">
                  <a:pos x="T6" y="T7"/>
                </a:cxn>
                <a:cxn ang="T14">
                  <a:pos x="T8" y="T9"/>
                </a:cxn>
              </a:cxnLst>
              <a:rect l="T15" t="T16" r="T17" b="T18"/>
              <a:pathLst>
                <a:path w="1124" h="18">
                  <a:moveTo>
                    <a:pt x="0" y="18"/>
                  </a:moveTo>
                  <a:cubicBezTo>
                    <a:pt x="52" y="0"/>
                    <a:pt x="23" y="7"/>
                    <a:pt x="87" y="0"/>
                  </a:cubicBezTo>
                  <a:cubicBezTo>
                    <a:pt x="281" y="8"/>
                    <a:pt x="474" y="8"/>
                    <a:pt x="668" y="18"/>
                  </a:cubicBezTo>
                  <a:cubicBezTo>
                    <a:pt x="750" y="14"/>
                    <a:pt x="825" y="10"/>
                    <a:pt x="905" y="0"/>
                  </a:cubicBezTo>
                  <a:cubicBezTo>
                    <a:pt x="1101" y="6"/>
                    <a:pt x="1028" y="6"/>
                    <a:pt x="1124" y="6"/>
                  </a:cubicBezTo>
                </a:path>
              </a:pathLst>
            </a:custGeom>
            <a:noFill/>
            <a:ln w="19050">
              <a:solidFill>
                <a:srgbClr val="000066"/>
              </a:solidFill>
              <a:round/>
              <a:headEnd/>
              <a:tailEnd/>
            </a:ln>
          </p:spPr>
          <p:txBody>
            <a:bodyPr/>
            <a:lstStyle/>
            <a:p>
              <a:endParaRPr lang="es-MX"/>
            </a:p>
          </p:txBody>
        </p:sp>
        <p:sp>
          <p:nvSpPr>
            <p:cNvPr id="66" name="Freeform 109"/>
            <p:cNvSpPr>
              <a:spLocks/>
            </p:cNvSpPr>
            <p:nvPr/>
          </p:nvSpPr>
          <p:spPr bwMode="auto">
            <a:xfrm>
              <a:off x="4817" y="640"/>
              <a:ext cx="484" cy="196"/>
            </a:xfrm>
            <a:custGeom>
              <a:avLst/>
              <a:gdLst>
                <a:gd name="T0" fmla="*/ 0 w 484"/>
                <a:gd name="T1" fmla="*/ 196 h 196"/>
                <a:gd name="T2" fmla="*/ 46 w 484"/>
                <a:gd name="T3" fmla="*/ 161 h 196"/>
                <a:gd name="T4" fmla="*/ 196 w 484"/>
                <a:gd name="T5" fmla="*/ 86 h 196"/>
                <a:gd name="T6" fmla="*/ 201 w 484"/>
                <a:gd name="T7" fmla="*/ 69 h 196"/>
                <a:gd name="T8" fmla="*/ 213 w 484"/>
                <a:gd name="T9" fmla="*/ 52 h 196"/>
                <a:gd name="T10" fmla="*/ 196 w 484"/>
                <a:gd name="T11" fmla="*/ 98 h 196"/>
                <a:gd name="T12" fmla="*/ 190 w 484"/>
                <a:gd name="T13" fmla="*/ 115 h 196"/>
                <a:gd name="T14" fmla="*/ 224 w 484"/>
                <a:gd name="T15" fmla="*/ 92 h 196"/>
                <a:gd name="T16" fmla="*/ 242 w 484"/>
                <a:gd name="T17" fmla="*/ 80 h 196"/>
                <a:gd name="T18" fmla="*/ 322 w 484"/>
                <a:gd name="T19" fmla="*/ 17 h 196"/>
                <a:gd name="T20" fmla="*/ 340 w 484"/>
                <a:gd name="T21" fmla="*/ 6 h 196"/>
                <a:gd name="T22" fmla="*/ 374 w 484"/>
                <a:gd name="T23" fmla="*/ 0 h 196"/>
                <a:gd name="T24" fmla="*/ 363 w 484"/>
                <a:gd name="T25" fmla="*/ 17 h 196"/>
                <a:gd name="T26" fmla="*/ 345 w 484"/>
                <a:gd name="T27" fmla="*/ 23 h 196"/>
                <a:gd name="T28" fmla="*/ 299 w 484"/>
                <a:gd name="T29" fmla="*/ 92 h 196"/>
                <a:gd name="T30" fmla="*/ 386 w 484"/>
                <a:gd name="T31" fmla="*/ 52 h 196"/>
                <a:gd name="T32" fmla="*/ 368 w 484"/>
                <a:gd name="T33" fmla="*/ 109 h 196"/>
                <a:gd name="T34" fmla="*/ 363 w 484"/>
                <a:gd name="T35" fmla="*/ 138 h 196"/>
                <a:gd name="T36" fmla="*/ 357 w 484"/>
                <a:gd name="T37" fmla="*/ 155 h 196"/>
                <a:gd name="T38" fmla="*/ 368 w 484"/>
                <a:gd name="T39" fmla="*/ 138 h 196"/>
                <a:gd name="T40" fmla="*/ 386 w 484"/>
                <a:gd name="T41" fmla="*/ 127 h 196"/>
                <a:gd name="T42" fmla="*/ 409 w 484"/>
                <a:gd name="T43" fmla="*/ 103 h 196"/>
                <a:gd name="T44" fmla="*/ 432 w 484"/>
                <a:gd name="T45" fmla="*/ 69 h 196"/>
                <a:gd name="T46" fmla="*/ 449 w 484"/>
                <a:gd name="T47" fmla="*/ 63 h 196"/>
                <a:gd name="T48" fmla="*/ 484 w 484"/>
                <a:gd name="T49" fmla="*/ 40 h 196"/>
                <a:gd name="T50" fmla="*/ 449 w 484"/>
                <a:gd name="T51" fmla="*/ 86 h 196"/>
                <a:gd name="T52" fmla="*/ 438 w 484"/>
                <a:gd name="T53" fmla="*/ 121 h 196"/>
                <a:gd name="T54" fmla="*/ 443 w 484"/>
                <a:gd name="T55" fmla="*/ 150 h 196"/>
                <a:gd name="T56" fmla="*/ 484 w 484"/>
                <a:gd name="T57" fmla="*/ 138 h 196"/>
                <a:gd name="T58" fmla="*/ 461 w 484"/>
                <a:gd name="T59" fmla="*/ 190 h 196"/>
                <a:gd name="T60" fmla="*/ 449 w 484"/>
                <a:gd name="T61" fmla="*/ 190 h 19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84"/>
                <a:gd name="T94" fmla="*/ 0 h 196"/>
                <a:gd name="T95" fmla="*/ 484 w 484"/>
                <a:gd name="T96" fmla="*/ 196 h 19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84" h="196">
                  <a:moveTo>
                    <a:pt x="0" y="196"/>
                  </a:moveTo>
                  <a:cubicBezTo>
                    <a:pt x="22" y="188"/>
                    <a:pt x="26" y="173"/>
                    <a:pt x="46" y="161"/>
                  </a:cubicBezTo>
                  <a:cubicBezTo>
                    <a:pt x="97" y="132"/>
                    <a:pt x="152" y="127"/>
                    <a:pt x="196" y="86"/>
                  </a:cubicBezTo>
                  <a:cubicBezTo>
                    <a:pt x="198" y="80"/>
                    <a:pt x="198" y="74"/>
                    <a:pt x="201" y="69"/>
                  </a:cubicBezTo>
                  <a:cubicBezTo>
                    <a:pt x="204" y="63"/>
                    <a:pt x="210" y="46"/>
                    <a:pt x="213" y="52"/>
                  </a:cubicBezTo>
                  <a:cubicBezTo>
                    <a:pt x="220" y="65"/>
                    <a:pt x="201" y="88"/>
                    <a:pt x="196" y="98"/>
                  </a:cubicBezTo>
                  <a:cubicBezTo>
                    <a:pt x="193" y="103"/>
                    <a:pt x="184" y="116"/>
                    <a:pt x="190" y="115"/>
                  </a:cubicBezTo>
                  <a:cubicBezTo>
                    <a:pt x="203" y="112"/>
                    <a:pt x="213" y="100"/>
                    <a:pt x="224" y="92"/>
                  </a:cubicBezTo>
                  <a:cubicBezTo>
                    <a:pt x="230" y="88"/>
                    <a:pt x="242" y="80"/>
                    <a:pt x="242" y="80"/>
                  </a:cubicBezTo>
                  <a:cubicBezTo>
                    <a:pt x="262" y="49"/>
                    <a:pt x="289" y="33"/>
                    <a:pt x="322" y="17"/>
                  </a:cubicBezTo>
                  <a:cubicBezTo>
                    <a:pt x="328" y="14"/>
                    <a:pt x="333" y="8"/>
                    <a:pt x="340" y="6"/>
                  </a:cubicBezTo>
                  <a:cubicBezTo>
                    <a:pt x="351" y="2"/>
                    <a:pt x="374" y="0"/>
                    <a:pt x="374" y="0"/>
                  </a:cubicBezTo>
                  <a:cubicBezTo>
                    <a:pt x="370" y="6"/>
                    <a:pt x="368" y="13"/>
                    <a:pt x="363" y="17"/>
                  </a:cubicBezTo>
                  <a:cubicBezTo>
                    <a:pt x="358" y="21"/>
                    <a:pt x="350" y="19"/>
                    <a:pt x="345" y="23"/>
                  </a:cubicBezTo>
                  <a:cubicBezTo>
                    <a:pt x="328" y="40"/>
                    <a:pt x="313" y="72"/>
                    <a:pt x="299" y="92"/>
                  </a:cubicBezTo>
                  <a:cubicBezTo>
                    <a:pt x="341" y="106"/>
                    <a:pt x="350" y="62"/>
                    <a:pt x="386" y="52"/>
                  </a:cubicBezTo>
                  <a:cubicBezTo>
                    <a:pt x="378" y="75"/>
                    <a:pt x="373" y="86"/>
                    <a:pt x="368" y="109"/>
                  </a:cubicBezTo>
                  <a:cubicBezTo>
                    <a:pt x="366" y="119"/>
                    <a:pt x="365" y="128"/>
                    <a:pt x="363" y="138"/>
                  </a:cubicBezTo>
                  <a:cubicBezTo>
                    <a:pt x="362" y="144"/>
                    <a:pt x="351" y="155"/>
                    <a:pt x="357" y="155"/>
                  </a:cubicBezTo>
                  <a:cubicBezTo>
                    <a:pt x="364" y="155"/>
                    <a:pt x="363" y="143"/>
                    <a:pt x="368" y="138"/>
                  </a:cubicBezTo>
                  <a:cubicBezTo>
                    <a:pt x="373" y="133"/>
                    <a:pt x="380" y="131"/>
                    <a:pt x="386" y="127"/>
                  </a:cubicBezTo>
                  <a:cubicBezTo>
                    <a:pt x="398" y="82"/>
                    <a:pt x="379" y="132"/>
                    <a:pt x="409" y="103"/>
                  </a:cubicBezTo>
                  <a:cubicBezTo>
                    <a:pt x="419" y="93"/>
                    <a:pt x="419" y="74"/>
                    <a:pt x="432" y="69"/>
                  </a:cubicBezTo>
                  <a:cubicBezTo>
                    <a:pt x="438" y="67"/>
                    <a:pt x="444" y="66"/>
                    <a:pt x="449" y="63"/>
                  </a:cubicBezTo>
                  <a:cubicBezTo>
                    <a:pt x="461" y="56"/>
                    <a:pt x="484" y="40"/>
                    <a:pt x="484" y="40"/>
                  </a:cubicBezTo>
                  <a:cubicBezTo>
                    <a:pt x="476" y="62"/>
                    <a:pt x="460" y="65"/>
                    <a:pt x="449" y="86"/>
                  </a:cubicBezTo>
                  <a:cubicBezTo>
                    <a:pt x="444" y="95"/>
                    <a:pt x="441" y="112"/>
                    <a:pt x="438" y="121"/>
                  </a:cubicBezTo>
                  <a:cubicBezTo>
                    <a:pt x="425" y="160"/>
                    <a:pt x="414" y="159"/>
                    <a:pt x="443" y="150"/>
                  </a:cubicBezTo>
                  <a:cubicBezTo>
                    <a:pt x="475" y="128"/>
                    <a:pt x="462" y="106"/>
                    <a:pt x="484" y="138"/>
                  </a:cubicBezTo>
                  <a:cubicBezTo>
                    <a:pt x="481" y="145"/>
                    <a:pt x="465" y="186"/>
                    <a:pt x="461" y="190"/>
                  </a:cubicBezTo>
                  <a:cubicBezTo>
                    <a:pt x="458" y="193"/>
                    <a:pt x="453" y="190"/>
                    <a:pt x="449" y="190"/>
                  </a:cubicBezTo>
                </a:path>
              </a:pathLst>
            </a:custGeom>
            <a:solidFill>
              <a:srgbClr val="000066"/>
            </a:solidFill>
            <a:ln w="28575">
              <a:solidFill>
                <a:srgbClr val="000066"/>
              </a:solidFill>
              <a:round/>
              <a:headEnd/>
              <a:tailEnd/>
            </a:ln>
          </p:spPr>
          <p:txBody>
            <a:bodyPr/>
            <a:lstStyle/>
            <a:p>
              <a:endParaRPr lang="es-MX"/>
            </a:p>
          </p:txBody>
        </p:sp>
        <p:sp>
          <p:nvSpPr>
            <p:cNvPr id="67" name="Freeform 110"/>
            <p:cNvSpPr>
              <a:spLocks/>
            </p:cNvSpPr>
            <p:nvPr/>
          </p:nvSpPr>
          <p:spPr bwMode="auto">
            <a:xfrm>
              <a:off x="4460" y="564"/>
              <a:ext cx="656" cy="104"/>
            </a:xfrm>
            <a:custGeom>
              <a:avLst/>
              <a:gdLst>
                <a:gd name="T0" fmla="*/ 0 w 656"/>
                <a:gd name="T1" fmla="*/ 75 h 104"/>
                <a:gd name="T2" fmla="*/ 109 w 656"/>
                <a:gd name="T3" fmla="*/ 58 h 104"/>
                <a:gd name="T4" fmla="*/ 622 w 656"/>
                <a:gd name="T5" fmla="*/ 29 h 104"/>
                <a:gd name="T6" fmla="*/ 524 w 656"/>
                <a:gd name="T7" fmla="*/ 12 h 104"/>
                <a:gd name="T8" fmla="*/ 489 w 656"/>
                <a:gd name="T9" fmla="*/ 1 h 104"/>
                <a:gd name="T10" fmla="*/ 507 w 656"/>
                <a:gd name="T11" fmla="*/ 35 h 104"/>
                <a:gd name="T12" fmla="*/ 535 w 656"/>
                <a:gd name="T13" fmla="*/ 104 h 104"/>
                <a:gd name="T14" fmla="*/ 656 w 656"/>
                <a:gd name="T15" fmla="*/ 41 h 104"/>
                <a:gd name="T16" fmla="*/ 622 w 656"/>
                <a:gd name="T17" fmla="*/ 18 h 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6"/>
                <a:gd name="T28" fmla="*/ 0 h 104"/>
                <a:gd name="T29" fmla="*/ 656 w 656"/>
                <a:gd name="T30" fmla="*/ 104 h 1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6" h="104">
                  <a:moveTo>
                    <a:pt x="0" y="75"/>
                  </a:moveTo>
                  <a:cubicBezTo>
                    <a:pt x="36" y="71"/>
                    <a:pt x="74" y="70"/>
                    <a:pt x="109" y="58"/>
                  </a:cubicBezTo>
                  <a:cubicBezTo>
                    <a:pt x="277" y="70"/>
                    <a:pt x="455" y="51"/>
                    <a:pt x="622" y="29"/>
                  </a:cubicBezTo>
                  <a:cubicBezTo>
                    <a:pt x="585" y="19"/>
                    <a:pt x="568" y="16"/>
                    <a:pt x="524" y="12"/>
                  </a:cubicBezTo>
                  <a:cubicBezTo>
                    <a:pt x="523" y="12"/>
                    <a:pt x="490" y="0"/>
                    <a:pt x="489" y="1"/>
                  </a:cubicBezTo>
                  <a:cubicBezTo>
                    <a:pt x="484" y="6"/>
                    <a:pt x="507" y="35"/>
                    <a:pt x="507" y="35"/>
                  </a:cubicBezTo>
                  <a:cubicBezTo>
                    <a:pt x="514" y="60"/>
                    <a:pt x="521" y="82"/>
                    <a:pt x="535" y="104"/>
                  </a:cubicBezTo>
                  <a:cubicBezTo>
                    <a:pt x="577" y="92"/>
                    <a:pt x="613" y="56"/>
                    <a:pt x="656" y="41"/>
                  </a:cubicBezTo>
                  <a:cubicBezTo>
                    <a:pt x="648" y="35"/>
                    <a:pt x="622" y="26"/>
                    <a:pt x="622" y="18"/>
                  </a:cubicBezTo>
                </a:path>
              </a:pathLst>
            </a:custGeom>
            <a:noFill/>
            <a:ln w="19050">
              <a:solidFill>
                <a:srgbClr val="000066"/>
              </a:solidFill>
              <a:round/>
              <a:headEnd/>
              <a:tailEnd/>
            </a:ln>
          </p:spPr>
          <p:txBody>
            <a:bodyPr/>
            <a:lstStyle/>
            <a:p>
              <a:endParaRPr lang="es-MX"/>
            </a:p>
          </p:txBody>
        </p:sp>
        <p:sp>
          <p:nvSpPr>
            <p:cNvPr id="68" name="Text Box 111"/>
            <p:cNvSpPr txBox="1">
              <a:spLocks noChangeArrowheads="1"/>
            </p:cNvSpPr>
            <p:nvPr/>
          </p:nvSpPr>
          <p:spPr bwMode="auto">
            <a:xfrm>
              <a:off x="4560" y="416"/>
              <a:ext cx="336" cy="291"/>
            </a:xfrm>
            <a:prstGeom prst="rect">
              <a:avLst/>
            </a:prstGeom>
            <a:noFill/>
            <a:ln w="9525">
              <a:noFill/>
              <a:miter lim="800000"/>
              <a:headEnd/>
              <a:tailEnd/>
            </a:ln>
          </p:spPr>
          <p:txBody>
            <a:bodyPr wrap="none">
              <a:spAutoFit/>
            </a:bodyPr>
            <a:lstStyle/>
            <a:p>
              <a:pPr eaLnBrk="1" hangingPunct="1"/>
              <a:r>
                <a:rPr lang="en-US" altLang="es-MX" b="1" dirty="0">
                  <a:solidFill>
                    <a:srgbClr val="000066"/>
                  </a:solidFill>
                  <a:latin typeface="Bradley Hand ITC" pitchFamily="66" charset="0"/>
                </a:rPr>
                <a:t>32</a:t>
              </a:r>
            </a:p>
          </p:txBody>
        </p:sp>
      </p:grpSp>
      <p:grpSp>
        <p:nvGrpSpPr>
          <p:cNvPr id="70" name="Group 112"/>
          <p:cNvGrpSpPr>
            <a:grpSpLocks/>
          </p:cNvGrpSpPr>
          <p:nvPr/>
        </p:nvGrpSpPr>
        <p:grpSpPr bwMode="auto">
          <a:xfrm>
            <a:off x="5315124" y="991640"/>
            <a:ext cx="1719263" cy="490537"/>
            <a:chOff x="3277" y="515"/>
            <a:chExt cx="1083" cy="309"/>
          </a:xfrm>
        </p:grpSpPr>
        <p:sp>
          <p:nvSpPr>
            <p:cNvPr id="71" name="Freeform 113"/>
            <p:cNvSpPr>
              <a:spLocks/>
            </p:cNvSpPr>
            <p:nvPr/>
          </p:nvSpPr>
          <p:spPr bwMode="auto">
            <a:xfrm>
              <a:off x="3277" y="801"/>
              <a:ext cx="1083" cy="23"/>
            </a:xfrm>
            <a:custGeom>
              <a:avLst/>
              <a:gdLst>
                <a:gd name="T0" fmla="*/ 0 w 1083"/>
                <a:gd name="T1" fmla="*/ 23 h 23"/>
                <a:gd name="T2" fmla="*/ 75 w 1083"/>
                <a:gd name="T3" fmla="*/ 0 h 23"/>
                <a:gd name="T4" fmla="*/ 150 w 1083"/>
                <a:gd name="T5" fmla="*/ 11 h 23"/>
                <a:gd name="T6" fmla="*/ 185 w 1083"/>
                <a:gd name="T7" fmla="*/ 23 h 23"/>
                <a:gd name="T8" fmla="*/ 1083 w 1083"/>
                <a:gd name="T9" fmla="*/ 5 h 23"/>
                <a:gd name="T10" fmla="*/ 0 60000 65536"/>
                <a:gd name="T11" fmla="*/ 0 60000 65536"/>
                <a:gd name="T12" fmla="*/ 0 60000 65536"/>
                <a:gd name="T13" fmla="*/ 0 60000 65536"/>
                <a:gd name="T14" fmla="*/ 0 60000 65536"/>
                <a:gd name="T15" fmla="*/ 0 w 1083"/>
                <a:gd name="T16" fmla="*/ 0 h 23"/>
                <a:gd name="T17" fmla="*/ 1083 w 1083"/>
                <a:gd name="T18" fmla="*/ 23 h 23"/>
              </a:gdLst>
              <a:ahLst/>
              <a:cxnLst>
                <a:cxn ang="T10">
                  <a:pos x="T0" y="T1"/>
                </a:cxn>
                <a:cxn ang="T11">
                  <a:pos x="T2" y="T3"/>
                </a:cxn>
                <a:cxn ang="T12">
                  <a:pos x="T4" y="T5"/>
                </a:cxn>
                <a:cxn ang="T13">
                  <a:pos x="T6" y="T7"/>
                </a:cxn>
                <a:cxn ang="T14">
                  <a:pos x="T8" y="T9"/>
                </a:cxn>
              </a:cxnLst>
              <a:rect l="T15" t="T16" r="T17" b="T18"/>
              <a:pathLst>
                <a:path w="1083" h="23">
                  <a:moveTo>
                    <a:pt x="0" y="23"/>
                  </a:moveTo>
                  <a:cubicBezTo>
                    <a:pt x="26" y="14"/>
                    <a:pt x="49" y="6"/>
                    <a:pt x="75" y="0"/>
                  </a:cubicBezTo>
                  <a:cubicBezTo>
                    <a:pt x="101" y="3"/>
                    <a:pt x="125" y="4"/>
                    <a:pt x="150" y="11"/>
                  </a:cubicBezTo>
                  <a:cubicBezTo>
                    <a:pt x="162" y="14"/>
                    <a:pt x="185" y="23"/>
                    <a:pt x="185" y="23"/>
                  </a:cubicBezTo>
                  <a:cubicBezTo>
                    <a:pt x="528" y="14"/>
                    <a:pt x="748" y="5"/>
                    <a:pt x="1083" y="5"/>
                  </a:cubicBezTo>
                </a:path>
              </a:pathLst>
            </a:custGeom>
            <a:noFill/>
            <a:ln w="19050">
              <a:solidFill>
                <a:srgbClr val="000066"/>
              </a:solidFill>
              <a:round/>
              <a:headEnd/>
              <a:tailEnd/>
            </a:ln>
          </p:spPr>
          <p:txBody>
            <a:bodyPr/>
            <a:lstStyle/>
            <a:p>
              <a:endParaRPr lang="es-MX"/>
            </a:p>
          </p:txBody>
        </p:sp>
        <p:sp>
          <p:nvSpPr>
            <p:cNvPr id="72" name="Freeform 114"/>
            <p:cNvSpPr>
              <a:spLocks/>
            </p:cNvSpPr>
            <p:nvPr/>
          </p:nvSpPr>
          <p:spPr bwMode="auto">
            <a:xfrm>
              <a:off x="3606" y="714"/>
              <a:ext cx="197" cy="106"/>
            </a:xfrm>
            <a:custGeom>
              <a:avLst/>
              <a:gdLst>
                <a:gd name="T0" fmla="*/ 0 w 197"/>
                <a:gd name="T1" fmla="*/ 98 h 106"/>
                <a:gd name="T2" fmla="*/ 34 w 197"/>
                <a:gd name="T3" fmla="*/ 81 h 106"/>
                <a:gd name="T4" fmla="*/ 52 w 197"/>
                <a:gd name="T5" fmla="*/ 46 h 106"/>
                <a:gd name="T6" fmla="*/ 46 w 197"/>
                <a:gd name="T7" fmla="*/ 64 h 106"/>
                <a:gd name="T8" fmla="*/ 80 w 197"/>
                <a:gd name="T9" fmla="*/ 52 h 106"/>
                <a:gd name="T10" fmla="*/ 138 w 197"/>
                <a:gd name="T11" fmla="*/ 0 h 106"/>
                <a:gd name="T12" fmla="*/ 132 w 197"/>
                <a:gd name="T13" fmla="*/ 46 h 106"/>
                <a:gd name="T14" fmla="*/ 178 w 197"/>
                <a:gd name="T15" fmla="*/ 6 h 106"/>
                <a:gd name="T16" fmla="*/ 184 w 197"/>
                <a:gd name="T17" fmla="*/ 64 h 106"/>
                <a:gd name="T18" fmla="*/ 161 w 197"/>
                <a:gd name="T19" fmla="*/ 92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7"/>
                <a:gd name="T31" fmla="*/ 0 h 106"/>
                <a:gd name="T32" fmla="*/ 197 w 197"/>
                <a:gd name="T33" fmla="*/ 106 h 1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7" h="106">
                  <a:moveTo>
                    <a:pt x="0" y="98"/>
                  </a:moveTo>
                  <a:cubicBezTo>
                    <a:pt x="10" y="94"/>
                    <a:pt x="26" y="90"/>
                    <a:pt x="34" y="81"/>
                  </a:cubicBezTo>
                  <a:cubicBezTo>
                    <a:pt x="38" y="76"/>
                    <a:pt x="42" y="46"/>
                    <a:pt x="52" y="46"/>
                  </a:cubicBezTo>
                  <a:cubicBezTo>
                    <a:pt x="58" y="46"/>
                    <a:pt x="40" y="63"/>
                    <a:pt x="46" y="64"/>
                  </a:cubicBezTo>
                  <a:cubicBezTo>
                    <a:pt x="58" y="67"/>
                    <a:pt x="80" y="52"/>
                    <a:pt x="80" y="52"/>
                  </a:cubicBezTo>
                  <a:cubicBezTo>
                    <a:pt x="90" y="25"/>
                    <a:pt x="115" y="16"/>
                    <a:pt x="138" y="0"/>
                  </a:cubicBezTo>
                  <a:cubicBezTo>
                    <a:pt x="127" y="34"/>
                    <a:pt x="76" y="61"/>
                    <a:pt x="132" y="46"/>
                  </a:cubicBezTo>
                  <a:cubicBezTo>
                    <a:pt x="152" y="34"/>
                    <a:pt x="165" y="26"/>
                    <a:pt x="178" y="6"/>
                  </a:cubicBezTo>
                  <a:cubicBezTo>
                    <a:pt x="197" y="33"/>
                    <a:pt x="193" y="19"/>
                    <a:pt x="184" y="64"/>
                  </a:cubicBezTo>
                  <a:cubicBezTo>
                    <a:pt x="182" y="75"/>
                    <a:pt x="175" y="106"/>
                    <a:pt x="161" y="92"/>
                  </a:cubicBezTo>
                </a:path>
              </a:pathLst>
            </a:custGeom>
            <a:solidFill>
              <a:srgbClr val="000066"/>
            </a:solidFill>
            <a:ln w="28575">
              <a:solidFill>
                <a:srgbClr val="000066"/>
              </a:solidFill>
              <a:round/>
              <a:headEnd/>
              <a:tailEnd/>
            </a:ln>
          </p:spPr>
          <p:txBody>
            <a:bodyPr/>
            <a:lstStyle/>
            <a:p>
              <a:endParaRPr lang="es-MX"/>
            </a:p>
          </p:txBody>
        </p:sp>
        <p:sp>
          <p:nvSpPr>
            <p:cNvPr id="73" name="Freeform 115"/>
            <p:cNvSpPr>
              <a:spLocks/>
            </p:cNvSpPr>
            <p:nvPr/>
          </p:nvSpPr>
          <p:spPr bwMode="auto">
            <a:xfrm>
              <a:off x="3347" y="664"/>
              <a:ext cx="337" cy="102"/>
            </a:xfrm>
            <a:custGeom>
              <a:avLst/>
              <a:gdLst>
                <a:gd name="T0" fmla="*/ 0 w 337"/>
                <a:gd name="T1" fmla="*/ 62 h 102"/>
                <a:gd name="T2" fmla="*/ 167 w 337"/>
                <a:gd name="T3" fmla="*/ 56 h 102"/>
                <a:gd name="T4" fmla="*/ 253 w 337"/>
                <a:gd name="T5" fmla="*/ 39 h 102"/>
                <a:gd name="T6" fmla="*/ 213 w 337"/>
                <a:gd name="T7" fmla="*/ 33 h 102"/>
                <a:gd name="T8" fmla="*/ 207 w 337"/>
                <a:gd name="T9" fmla="*/ 85 h 102"/>
                <a:gd name="T10" fmla="*/ 213 w 337"/>
                <a:gd name="T11" fmla="*/ 102 h 102"/>
                <a:gd name="T12" fmla="*/ 218 w 337"/>
                <a:gd name="T13" fmla="*/ 85 h 102"/>
                <a:gd name="T14" fmla="*/ 270 w 337"/>
                <a:gd name="T15" fmla="*/ 68 h 102"/>
                <a:gd name="T16" fmla="*/ 316 w 337"/>
                <a:gd name="T17" fmla="*/ 56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7"/>
                <a:gd name="T28" fmla="*/ 0 h 102"/>
                <a:gd name="T29" fmla="*/ 337 w 337"/>
                <a:gd name="T30" fmla="*/ 102 h 10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7" h="102">
                  <a:moveTo>
                    <a:pt x="0" y="62"/>
                  </a:moveTo>
                  <a:cubicBezTo>
                    <a:pt x="58" y="42"/>
                    <a:pt x="100" y="53"/>
                    <a:pt x="167" y="56"/>
                  </a:cubicBezTo>
                  <a:cubicBezTo>
                    <a:pt x="337" y="48"/>
                    <a:pt x="321" y="54"/>
                    <a:pt x="253" y="39"/>
                  </a:cubicBezTo>
                  <a:cubicBezTo>
                    <a:pt x="232" y="24"/>
                    <a:pt x="223" y="0"/>
                    <a:pt x="213" y="33"/>
                  </a:cubicBezTo>
                  <a:cubicBezTo>
                    <a:pt x="211" y="50"/>
                    <a:pt x="207" y="68"/>
                    <a:pt x="207" y="85"/>
                  </a:cubicBezTo>
                  <a:cubicBezTo>
                    <a:pt x="207" y="91"/>
                    <a:pt x="207" y="102"/>
                    <a:pt x="213" y="102"/>
                  </a:cubicBezTo>
                  <a:cubicBezTo>
                    <a:pt x="219" y="102"/>
                    <a:pt x="213" y="88"/>
                    <a:pt x="218" y="85"/>
                  </a:cubicBezTo>
                  <a:cubicBezTo>
                    <a:pt x="223" y="82"/>
                    <a:pt x="258" y="71"/>
                    <a:pt x="270" y="68"/>
                  </a:cubicBezTo>
                  <a:cubicBezTo>
                    <a:pt x="296" y="51"/>
                    <a:pt x="281" y="56"/>
                    <a:pt x="316" y="56"/>
                  </a:cubicBezTo>
                </a:path>
              </a:pathLst>
            </a:custGeom>
            <a:noFill/>
            <a:ln w="19050">
              <a:solidFill>
                <a:srgbClr val="000066"/>
              </a:solidFill>
              <a:round/>
              <a:headEnd/>
              <a:tailEnd/>
            </a:ln>
          </p:spPr>
          <p:txBody>
            <a:bodyPr/>
            <a:lstStyle/>
            <a:p>
              <a:endParaRPr lang="es-MX"/>
            </a:p>
          </p:txBody>
        </p:sp>
        <p:sp>
          <p:nvSpPr>
            <p:cNvPr id="74" name="Text Box 116"/>
            <p:cNvSpPr txBox="1">
              <a:spLocks noChangeArrowheads="1"/>
            </p:cNvSpPr>
            <p:nvPr/>
          </p:nvSpPr>
          <p:spPr bwMode="auto">
            <a:xfrm>
              <a:off x="3408" y="515"/>
              <a:ext cx="226" cy="288"/>
            </a:xfrm>
            <a:prstGeom prst="rect">
              <a:avLst/>
            </a:prstGeom>
            <a:noFill/>
            <a:ln w="9525">
              <a:noFill/>
              <a:miter lim="800000"/>
              <a:headEnd/>
              <a:tailEnd/>
            </a:ln>
          </p:spPr>
          <p:txBody>
            <a:bodyPr wrap="none">
              <a:spAutoFit/>
            </a:bodyPr>
            <a:lstStyle/>
            <a:p>
              <a:pPr eaLnBrk="1" hangingPunct="1"/>
              <a:r>
                <a:rPr lang="en-US" altLang="es-MX" b="1" dirty="0">
                  <a:solidFill>
                    <a:srgbClr val="000066"/>
                  </a:solidFill>
                  <a:latin typeface="Bradley Hand ITC" pitchFamily="66" charset="0"/>
                </a:rPr>
                <a:t>8</a:t>
              </a:r>
            </a:p>
          </p:txBody>
        </p:sp>
      </p:grpSp>
      <p:sp>
        <p:nvSpPr>
          <p:cNvPr id="75" name="Text Box 80"/>
          <p:cNvSpPr txBox="1">
            <a:spLocks noChangeArrowheads="1"/>
          </p:cNvSpPr>
          <p:nvPr/>
        </p:nvSpPr>
        <p:spPr bwMode="auto">
          <a:xfrm>
            <a:off x="5806479" y="1646509"/>
            <a:ext cx="3204723" cy="230832"/>
          </a:xfrm>
          <a:prstGeom prst="rect">
            <a:avLst/>
          </a:prstGeom>
          <a:noFill/>
          <a:ln w="9525">
            <a:noFill/>
            <a:miter lim="800000"/>
            <a:headEnd/>
            <a:tailEnd/>
          </a:ln>
        </p:spPr>
        <p:txBody>
          <a:bodyPr wrap="none">
            <a:spAutoFit/>
          </a:bodyPr>
          <a:lstStyle/>
          <a:p>
            <a:pPr eaLnBrk="1" hangingPunct="1"/>
            <a:r>
              <a:rPr lang="en-US" altLang="es-MX" sz="900" b="1" dirty="0" err="1">
                <a:solidFill>
                  <a:srgbClr val="000066"/>
                </a:solidFill>
              </a:rPr>
              <a:t>Viento</a:t>
            </a:r>
            <a:r>
              <a:rPr lang="en-US" altLang="es-MX" sz="900" b="1" dirty="0">
                <a:solidFill>
                  <a:srgbClr val="000066"/>
                </a:solidFill>
              </a:rPr>
              <a:t> </a:t>
            </a:r>
            <a:r>
              <a:rPr lang="en-US" altLang="es-MX" sz="900" b="1" dirty="0" err="1">
                <a:solidFill>
                  <a:srgbClr val="000066"/>
                </a:solidFill>
              </a:rPr>
              <a:t>arriba</a:t>
            </a:r>
            <a:r>
              <a:rPr lang="en-US" altLang="es-MX" sz="900" b="1" dirty="0">
                <a:solidFill>
                  <a:srgbClr val="000066"/>
                </a:solidFill>
              </a:rPr>
              <a:t> </a:t>
            </a:r>
            <a:r>
              <a:rPr lang="en-US" altLang="es-MX" sz="900" b="1" dirty="0" err="1">
                <a:solidFill>
                  <a:srgbClr val="000066"/>
                </a:solidFill>
              </a:rPr>
              <a:t>desciende</a:t>
            </a:r>
            <a:r>
              <a:rPr lang="en-US" altLang="es-MX" sz="900" b="1" dirty="0">
                <a:solidFill>
                  <a:srgbClr val="000066"/>
                </a:solidFill>
              </a:rPr>
              <a:t> a la </a:t>
            </a:r>
            <a:r>
              <a:rPr lang="en-US" altLang="es-MX" sz="900" b="1" dirty="0" err="1">
                <a:solidFill>
                  <a:srgbClr val="000066"/>
                </a:solidFill>
              </a:rPr>
              <a:t>superficie</a:t>
            </a:r>
            <a:r>
              <a:rPr lang="en-US" altLang="es-MX" sz="900" b="1" dirty="0">
                <a:solidFill>
                  <a:srgbClr val="000066"/>
                </a:solidFill>
              </a:rPr>
              <a:t> </a:t>
            </a:r>
            <a:r>
              <a:rPr lang="en-US" altLang="es-MX" sz="900" b="1" dirty="0" err="1">
                <a:solidFill>
                  <a:srgbClr val="000066"/>
                </a:solidFill>
              </a:rPr>
              <a:t>sobre</a:t>
            </a:r>
            <a:r>
              <a:rPr lang="en-US" altLang="es-MX" sz="900" b="1" dirty="0">
                <a:solidFill>
                  <a:srgbClr val="000066"/>
                </a:solidFill>
              </a:rPr>
              <a:t> el </a:t>
            </a:r>
            <a:r>
              <a:rPr lang="en-US" altLang="es-MX" sz="900" b="1" dirty="0" err="1">
                <a:solidFill>
                  <a:srgbClr val="000066"/>
                </a:solidFill>
              </a:rPr>
              <a:t>fuego</a:t>
            </a:r>
            <a:endParaRPr lang="en-US" altLang="es-MX" sz="900" b="1" dirty="0">
              <a:solidFill>
                <a:srgbClr val="000066"/>
              </a:solidFill>
            </a:endParaRPr>
          </a:p>
        </p:txBody>
      </p:sp>
      <p:sp>
        <p:nvSpPr>
          <p:cNvPr id="76" name="Text Box 101"/>
          <p:cNvSpPr txBox="1">
            <a:spLocks noChangeArrowheads="1"/>
          </p:cNvSpPr>
          <p:nvPr/>
        </p:nvSpPr>
        <p:spPr bwMode="auto">
          <a:xfrm>
            <a:off x="6545156" y="1822250"/>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30</a:t>
            </a:r>
          </a:p>
        </p:txBody>
      </p:sp>
      <p:sp>
        <p:nvSpPr>
          <p:cNvPr id="77" name="Text Box 106"/>
          <p:cNvSpPr txBox="1">
            <a:spLocks noChangeArrowheads="1"/>
          </p:cNvSpPr>
          <p:nvPr/>
        </p:nvSpPr>
        <p:spPr bwMode="auto">
          <a:xfrm>
            <a:off x="7113040" y="2876989"/>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24</a:t>
            </a:r>
          </a:p>
        </p:txBody>
      </p:sp>
      <p:sp>
        <p:nvSpPr>
          <p:cNvPr id="78" name="Text Box 104"/>
          <p:cNvSpPr txBox="1">
            <a:spLocks noChangeArrowheads="1"/>
          </p:cNvSpPr>
          <p:nvPr/>
        </p:nvSpPr>
        <p:spPr bwMode="auto">
          <a:xfrm>
            <a:off x="7105944" y="2757458"/>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32</a:t>
            </a:r>
          </a:p>
        </p:txBody>
      </p:sp>
      <p:sp>
        <p:nvSpPr>
          <p:cNvPr id="79" name="Text Box 83"/>
          <p:cNvSpPr txBox="1">
            <a:spLocks noChangeArrowheads="1"/>
          </p:cNvSpPr>
          <p:nvPr/>
        </p:nvSpPr>
        <p:spPr bwMode="auto">
          <a:xfrm>
            <a:off x="6376045" y="3336611"/>
            <a:ext cx="34015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3X</a:t>
            </a:r>
          </a:p>
        </p:txBody>
      </p:sp>
    </p:spTree>
    <p:controls>
      <mc:AlternateContent xmlns:mc="http://schemas.openxmlformats.org/markup-compatibility/2006">
        <mc:Choice xmlns:v="urn:schemas-microsoft-com:vml" Requires="v">
          <p:control spid="4099" name="ShockwaveFlash1" r:id="rId2" imgW="1828800" imgH="1828800"/>
        </mc:Choice>
        <mc:Fallback>
          <p:control name="ShockwaveFlash1" r:id="rId2" imgW="1828800" imgH="1828800">
            <p:pic>
              <p:nvPicPr>
                <p:cNvPr id="2" name="ShockwaveFlash1"/>
                <p:cNvPicPr preferRelativeResize="0">
                  <a:picLocks noChangeArrowheads="1" noChangeShapeType="1"/>
                </p:cNvPicPr>
                <p:nvPr/>
              </p:nvPicPr>
              <p:blipFill>
                <a:blip r:embed="rId7"/>
                <a:srcRect/>
                <a:stretch>
                  <a:fillRect/>
                </a:stretch>
              </p:blipFill>
              <p:spPr bwMode="auto">
                <a:xfrm>
                  <a:off x="177800" y="627063"/>
                  <a:ext cx="4271963" cy="310673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7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576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5765"/>
                                        </p:tgtEl>
                                        <p:attrNameLst>
                                          <p:attrName>style.visibility</p:attrName>
                                        </p:attrNameLst>
                                      </p:cBhvr>
                                      <p:to>
                                        <p:strVal val="visible"/>
                                      </p:to>
                                    </p:set>
                                  </p:childTnLst>
                                </p:cTn>
                              </p:par>
                              <p:par>
                                <p:cTn id="15" presetID="1" presetClass="entr" presetSubtype="0" fill="hold" grpId="0" nodeType="withEffect" nodePh="1">
                                  <p:stCondLst>
                                    <p:cond delay="0"/>
                                  </p:stCondLst>
                                  <p:endCondLst>
                                    <p:cond evt="begin" delay="0">
                                      <p:tn val="15"/>
                                    </p:cond>
                                  </p:endCondLst>
                                  <p:childTnLst>
                                    <p:set>
                                      <p:cBhvr>
                                        <p:cTn id="16" dur="1" fill="hold">
                                          <p:stCondLst>
                                            <p:cond delay="0"/>
                                          </p:stCondLst>
                                        </p:cTn>
                                        <p:tgtEl>
                                          <p:spTgt spid="6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765" grpId="0" animBg="1"/>
      <p:bldP spid="155768" grpId="0" animBg="1"/>
      <p:bldP spid="155786" grpId="0"/>
      <p:bldP spid="69" grpId="0"/>
      <p:bldP spid="53" grpId="0"/>
      <p:bldP spid="54" grpId="0"/>
      <p:bldP spid="55" grpId="0"/>
      <p:bldP spid="56" grpId="0"/>
      <p:bldP spid="57" grpId="0"/>
      <p:bldP spid="58" grpId="0"/>
      <p:bldP spid="59" grpId="0"/>
      <p:bldP spid="60" grpId="0"/>
      <p:bldP spid="61" grpId="0"/>
      <p:bldP spid="62" grpId="0"/>
      <p:bldP spid="63" grpId="0"/>
      <p:bldP spid="75" grpId="0"/>
      <p:bldP spid="76" grpId="0"/>
      <p:bldP spid="77" grpId="0"/>
      <p:bldP spid="78" grpId="0"/>
      <p:bldP spid="7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A4B82A8C-B97D-465F-9958-CDF002C08D7F}" type="slidenum">
              <a:rPr lang="en-US" altLang="es-MX" sz="1400"/>
              <a:pPr algn="r"/>
              <a:t>117</a:t>
            </a:fld>
            <a:r>
              <a:rPr lang="en-US" altLang="es-MX" sz="1400"/>
              <a:t>-S290-EP</a:t>
            </a:r>
          </a:p>
        </p:txBody>
      </p:sp>
      <p:pic>
        <p:nvPicPr>
          <p:cNvPr id="75779" name="Picture 2" descr="bluegreen swirly"/>
          <p:cNvPicPr>
            <a:picLocks noChangeAspect="1" noChangeArrowheads="1"/>
          </p:cNvPicPr>
          <p:nvPr/>
        </p:nvPicPr>
        <p:blipFill>
          <a:blip r:embed="rId3" cstate="print"/>
          <a:srcRect/>
          <a:stretch>
            <a:fillRect/>
          </a:stretch>
        </p:blipFill>
        <p:spPr bwMode="auto">
          <a:xfrm>
            <a:off x="0" y="-3175"/>
            <a:ext cx="9196388" cy="6861175"/>
          </a:xfrm>
          <a:prstGeom prst="rect">
            <a:avLst/>
          </a:prstGeom>
          <a:noFill/>
          <a:ln w="9525">
            <a:noFill/>
            <a:miter lim="800000"/>
            <a:headEnd/>
            <a:tailEnd/>
          </a:ln>
        </p:spPr>
      </p:pic>
      <p:sp>
        <p:nvSpPr>
          <p:cNvPr id="75781" name="Rectangle 4"/>
          <p:cNvSpPr>
            <a:spLocks noChangeArrowheads="1"/>
          </p:cNvSpPr>
          <p:nvPr/>
        </p:nvSpPr>
        <p:spPr bwMode="auto">
          <a:xfrm>
            <a:off x="790575" y="2349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VDP</a:t>
            </a:r>
          </a:p>
        </p:txBody>
      </p:sp>
      <p:sp>
        <p:nvSpPr>
          <p:cNvPr id="75795"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E0BA8E94-803A-470D-91DB-6D311B87BAC6}" type="slidenum">
              <a:rPr lang="en-US" altLang="es-MX" sz="1000"/>
              <a:pPr algn="r"/>
              <a:t>117</a:t>
            </a:fld>
            <a:r>
              <a:rPr lang="en-US" altLang="es-MX" sz="1000"/>
              <a:t>-S290-EP</a:t>
            </a:r>
          </a:p>
        </p:txBody>
      </p:sp>
      <p:sp>
        <p:nvSpPr>
          <p:cNvPr id="75796" name="Text Box 157"/>
          <p:cNvSpPr txBox="1">
            <a:spLocks noChangeArrowheads="1"/>
          </p:cNvSpPr>
          <p:nvPr/>
        </p:nvSpPr>
        <p:spPr bwMode="auto">
          <a:xfrm>
            <a:off x="177800" y="1590675"/>
            <a:ext cx="2124075" cy="1477963"/>
          </a:xfrm>
          <a:prstGeom prst="rect">
            <a:avLst/>
          </a:prstGeom>
          <a:noFill/>
          <a:ln w="9525">
            <a:noFill/>
            <a:miter lim="800000"/>
            <a:headEnd/>
            <a:tailEnd/>
          </a:ln>
        </p:spPr>
        <p:txBody>
          <a:bodyPr>
            <a:spAutoFit/>
          </a:bodyPr>
          <a:lstStyle/>
          <a:p>
            <a:pPr eaLnBrk="1" hangingPunct="1"/>
            <a:r>
              <a:rPr lang="es-MX" altLang="es-MX" sz="1800" dirty="0"/>
              <a:t>En los marcados en amarillo las VP serán mayores en el combustible pasto.</a:t>
            </a:r>
            <a:endParaRPr lang="en-US" altLang="es-MX" sz="1800" dirty="0"/>
          </a:p>
        </p:txBody>
      </p:sp>
      <p:sp>
        <p:nvSpPr>
          <p:cNvPr id="75797" name="Text Box 158"/>
          <p:cNvSpPr txBox="1">
            <a:spLocks noChangeArrowheads="1"/>
          </p:cNvSpPr>
          <p:nvPr/>
        </p:nvSpPr>
        <p:spPr bwMode="auto">
          <a:xfrm>
            <a:off x="222250" y="3892550"/>
            <a:ext cx="2079625" cy="2308324"/>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a:p>
            <a:pPr eaLnBrk="1" hangingPunct="1"/>
            <a:r>
              <a:rPr lang="es-MX" altLang="es-MX" sz="1800" dirty="0"/>
              <a:t>.</a:t>
            </a:r>
            <a:endParaRPr lang="en-US" altLang="es-MX" sz="2000" dirty="0"/>
          </a:p>
        </p:txBody>
      </p:sp>
      <p:pic>
        <p:nvPicPr>
          <p:cNvPr id="12" name="Imagen 11"/>
          <p:cNvPicPr>
            <a:picLocks noChangeAspect="1"/>
          </p:cNvPicPr>
          <p:nvPr/>
        </p:nvPicPr>
        <p:blipFill>
          <a:blip r:embed="rId4"/>
          <a:stretch>
            <a:fillRect/>
          </a:stretch>
        </p:blipFill>
        <p:spPr>
          <a:xfrm>
            <a:off x="2237427" y="1036537"/>
            <a:ext cx="6842125" cy="4860818"/>
          </a:xfrm>
          <a:prstGeom prst="rect">
            <a:avLst/>
          </a:prstGeom>
        </p:spPr>
      </p:pic>
      <p:sp>
        <p:nvSpPr>
          <p:cNvPr id="13" name="Oval 6"/>
          <p:cNvSpPr>
            <a:spLocks noChangeArrowheads="1"/>
          </p:cNvSpPr>
          <p:nvPr/>
        </p:nvSpPr>
        <p:spPr bwMode="auto">
          <a:xfrm>
            <a:off x="2567066" y="2396119"/>
            <a:ext cx="368639" cy="323020"/>
          </a:xfrm>
          <a:prstGeom prst="ellipse">
            <a:avLst/>
          </a:prstGeom>
          <a:noFill/>
          <a:ln w="38100">
            <a:solidFill>
              <a:srgbClr val="FF9900"/>
            </a:solidFill>
            <a:round/>
            <a:headEnd/>
            <a:tailEnd/>
          </a:ln>
        </p:spPr>
        <p:txBody>
          <a:bodyPr wrap="none" anchor="ctr"/>
          <a:lstStyle/>
          <a:p>
            <a:endParaRPr lang="es-MX" altLang="es-MX"/>
          </a:p>
        </p:txBody>
      </p:sp>
      <p:sp>
        <p:nvSpPr>
          <p:cNvPr id="14" name="Oval 8"/>
          <p:cNvSpPr>
            <a:spLocks noChangeArrowheads="1"/>
          </p:cNvSpPr>
          <p:nvPr/>
        </p:nvSpPr>
        <p:spPr bwMode="auto">
          <a:xfrm>
            <a:off x="3505200" y="2430376"/>
            <a:ext cx="429126" cy="288763"/>
          </a:xfrm>
          <a:prstGeom prst="ellipse">
            <a:avLst/>
          </a:prstGeom>
          <a:noFill/>
          <a:ln w="38100">
            <a:solidFill>
              <a:srgbClr val="FF9933"/>
            </a:solidFill>
            <a:round/>
            <a:headEnd/>
            <a:tailEnd/>
          </a:ln>
        </p:spPr>
        <p:txBody>
          <a:bodyPr wrap="none" anchor="ctr"/>
          <a:lstStyle/>
          <a:p>
            <a:endParaRPr lang="es-MX" altLang="es-MX"/>
          </a:p>
        </p:txBody>
      </p:sp>
      <p:sp>
        <p:nvSpPr>
          <p:cNvPr id="15" name="Oval 7"/>
          <p:cNvSpPr>
            <a:spLocks noChangeArrowheads="1"/>
          </p:cNvSpPr>
          <p:nvPr/>
        </p:nvSpPr>
        <p:spPr bwMode="auto">
          <a:xfrm>
            <a:off x="3248526" y="1261727"/>
            <a:ext cx="926432" cy="685800"/>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bluegreen swirly"/>
          <p:cNvPicPr>
            <a:picLocks noChangeAspect="1" noChangeArrowheads="1"/>
          </p:cNvPicPr>
          <p:nvPr/>
        </p:nvPicPr>
        <p:blipFill>
          <a:blip r:embed="rId5" cstate="print"/>
          <a:srcRect/>
          <a:stretch>
            <a:fillRect/>
          </a:stretch>
        </p:blipFill>
        <p:spPr bwMode="auto">
          <a:xfrm>
            <a:off x="0" y="28575"/>
            <a:ext cx="9196388" cy="6861175"/>
          </a:xfrm>
          <a:prstGeom prst="rect">
            <a:avLst/>
          </a:prstGeom>
          <a:noFill/>
          <a:ln w="9525">
            <a:noFill/>
            <a:miter lim="800000"/>
            <a:headEnd/>
            <a:tailEnd/>
          </a:ln>
        </p:spPr>
      </p:pic>
      <p:sp>
        <p:nvSpPr>
          <p:cNvPr id="77827" name="Text Box 3"/>
          <p:cNvSpPr txBox="1">
            <a:spLocks noChangeArrowheads="1"/>
          </p:cNvSpPr>
          <p:nvPr/>
        </p:nvSpPr>
        <p:spPr bwMode="auto">
          <a:xfrm>
            <a:off x="304800" y="71438"/>
            <a:ext cx="4419600" cy="396875"/>
          </a:xfrm>
          <a:prstGeom prst="rect">
            <a:avLst/>
          </a:prstGeom>
          <a:noFill/>
          <a:ln w="9525">
            <a:noFill/>
            <a:miter lim="800000"/>
            <a:headEnd/>
            <a:tailEnd/>
          </a:ln>
        </p:spPr>
        <p:txBody>
          <a:bodyPr>
            <a:spAutoFit/>
          </a:bodyPr>
          <a:lstStyle/>
          <a:p>
            <a:pPr eaLnBrk="1" hangingPunct="1"/>
            <a:r>
              <a:rPr lang="en-US" altLang="es-MX" sz="2000" b="1" dirty="0" err="1"/>
              <a:t>Ejercicio</a:t>
            </a:r>
            <a:r>
              <a:rPr lang="en-US" altLang="es-MX" sz="2000" b="1" dirty="0"/>
              <a:t> #2: Cambio de </a:t>
            </a:r>
            <a:r>
              <a:rPr lang="en-US" altLang="es-MX" sz="2000" b="1" dirty="0" err="1"/>
              <a:t>viento</a:t>
            </a:r>
            <a:endParaRPr lang="en-US" altLang="es-MX" sz="2000" b="1" dirty="0"/>
          </a:p>
        </p:txBody>
      </p:sp>
      <p:sp>
        <p:nvSpPr>
          <p:cNvPr id="77828" name="Text Box 8"/>
          <p:cNvSpPr txBox="1">
            <a:spLocks noChangeArrowheads="1"/>
          </p:cNvSpPr>
          <p:nvPr/>
        </p:nvSpPr>
        <p:spPr bwMode="auto">
          <a:xfrm>
            <a:off x="3284538" y="1609725"/>
            <a:ext cx="184150" cy="304800"/>
          </a:xfrm>
          <a:prstGeom prst="rect">
            <a:avLst/>
          </a:prstGeom>
          <a:noFill/>
          <a:ln w="9525">
            <a:noFill/>
            <a:miter lim="800000"/>
            <a:headEnd/>
            <a:tailEnd/>
          </a:ln>
        </p:spPr>
        <p:txBody>
          <a:bodyPr wrap="none">
            <a:spAutoFit/>
          </a:bodyPr>
          <a:lstStyle/>
          <a:p>
            <a:pPr eaLnBrk="1" hangingPunct="1"/>
            <a:endParaRPr lang="es-MX" altLang="es-MX" sz="1400" b="1">
              <a:solidFill>
                <a:srgbClr val="FF3300"/>
              </a:solidFill>
            </a:endParaRPr>
          </a:p>
        </p:txBody>
      </p:sp>
      <p:sp>
        <p:nvSpPr>
          <p:cNvPr id="77829" name="Text Box 146"/>
          <p:cNvSpPr txBox="1">
            <a:spLocks noChangeArrowheads="1"/>
          </p:cNvSpPr>
          <p:nvPr/>
        </p:nvSpPr>
        <p:spPr bwMode="auto">
          <a:xfrm>
            <a:off x="0" y="3657600"/>
            <a:ext cx="2530475" cy="3232150"/>
          </a:xfrm>
          <a:prstGeom prst="rect">
            <a:avLst/>
          </a:prstGeom>
          <a:noFill/>
          <a:ln w="9525">
            <a:noFill/>
            <a:miter lim="800000"/>
            <a:headEnd/>
            <a:tailEnd/>
          </a:ln>
        </p:spPr>
        <p:txBody>
          <a:bodyPr>
            <a:spAutoFit/>
          </a:bodyPr>
          <a:lstStyle/>
          <a:p>
            <a:pPr eaLnBrk="1" hangingPunct="1"/>
            <a:r>
              <a:rPr lang="en-US" altLang="es-MX" sz="1200" b="1" u="sng"/>
              <a:t>Condiciones observadas:</a:t>
            </a:r>
          </a:p>
          <a:p>
            <a:pPr eaLnBrk="1" hangingPunct="1"/>
            <a:r>
              <a:rPr lang="en-US" altLang="es-MX" sz="1200" b="1"/>
              <a:t>9 am mañana de Julio;</a:t>
            </a:r>
          </a:p>
          <a:p>
            <a:pPr eaLnBrk="1" hangingPunct="1"/>
            <a:r>
              <a:rPr lang="en-US" altLang="es-MX" sz="1200" b="1"/>
              <a:t>Vientos ascendentes de ladera en desarrollo</a:t>
            </a:r>
          </a:p>
          <a:p>
            <a:pPr eaLnBrk="1" hangingPunct="1"/>
            <a:r>
              <a:rPr lang="en-US" altLang="es-MX" sz="1200" b="1"/>
              <a:t>    </a:t>
            </a:r>
          </a:p>
          <a:p>
            <a:pPr eaLnBrk="1" hangingPunct="1"/>
            <a:r>
              <a:rPr lang="en-US" altLang="es-MX" sz="1200" b="1"/>
              <a:t>Viento de 4.8 k/hr del NW    </a:t>
            </a:r>
          </a:p>
          <a:p>
            <a:pPr eaLnBrk="1" hangingPunct="1"/>
            <a:r>
              <a:rPr lang="en-US" altLang="es-MX" sz="1200" b="1"/>
              <a:t>Temp 27.7; HR 36%</a:t>
            </a:r>
          </a:p>
          <a:p>
            <a:pPr eaLnBrk="1" hangingPunct="1"/>
            <a:r>
              <a:rPr lang="es-MX" altLang="es-MX" sz="1200" b="1"/>
              <a:t>El humo del incendio en la cresta es tapado por inversión y</a:t>
            </a:r>
          </a:p>
          <a:p>
            <a:pPr eaLnBrk="1" hangingPunct="1"/>
            <a:r>
              <a:rPr lang="es-MX" altLang="es-MX" sz="1200" b="1"/>
              <a:t>muestra viento del sur encima.</a:t>
            </a:r>
          </a:p>
          <a:p>
            <a:pPr eaLnBrk="1" hangingPunct="1"/>
            <a:endParaRPr lang="en-US" altLang="es-MX" sz="1200" b="1"/>
          </a:p>
          <a:p>
            <a:pPr eaLnBrk="1" hangingPunct="1"/>
            <a:r>
              <a:rPr lang="es-MX" altLang="es-MX" sz="1200" b="1"/>
              <a:t>El fuego en el lado norte está regresando en pasto con vientos superficiales del NW; el tiempo de propagación observado es de 20 m en 30 min.</a:t>
            </a:r>
            <a:endParaRPr lang="en-US" altLang="es-MX" sz="1200" b="1"/>
          </a:p>
        </p:txBody>
      </p:sp>
      <p:sp>
        <p:nvSpPr>
          <p:cNvPr id="162024" name="Text Box 232"/>
          <p:cNvSpPr txBox="1">
            <a:spLocks noChangeArrowheads="1"/>
          </p:cNvSpPr>
          <p:nvPr/>
        </p:nvSpPr>
        <p:spPr bwMode="auto">
          <a:xfrm>
            <a:off x="2514600" y="3657600"/>
            <a:ext cx="2209800" cy="1384300"/>
          </a:xfrm>
          <a:prstGeom prst="rect">
            <a:avLst/>
          </a:prstGeom>
          <a:noFill/>
          <a:ln w="9525">
            <a:noFill/>
            <a:miter lim="800000"/>
            <a:headEnd/>
            <a:tailEnd/>
          </a:ln>
        </p:spPr>
        <p:txBody>
          <a:bodyPr>
            <a:spAutoFit/>
          </a:bodyPr>
          <a:lstStyle/>
          <a:p>
            <a:pPr eaLnBrk="1" hangingPunct="1"/>
            <a:r>
              <a:rPr lang="en-US" altLang="es-MX" sz="1200" b="1" u="sng" dirty="0" err="1"/>
              <a:t>Pronóstico</a:t>
            </a:r>
            <a:r>
              <a:rPr lang="en-US" altLang="es-MX" sz="1200" b="1" u="sng" dirty="0"/>
              <a:t> del </a:t>
            </a:r>
            <a:r>
              <a:rPr lang="en-US" altLang="es-MX" sz="1200" b="1" u="sng" dirty="0" err="1"/>
              <a:t>tiempo</a:t>
            </a:r>
            <a:r>
              <a:rPr lang="en-US" altLang="es-MX" sz="1200" b="1" u="sng" dirty="0"/>
              <a:t>:</a:t>
            </a:r>
          </a:p>
          <a:p>
            <a:pPr eaLnBrk="1" hangingPunct="1"/>
            <a:r>
              <a:rPr lang="en-US" altLang="es-MX" sz="1200" b="1" dirty="0" err="1"/>
              <a:t>Vientos</a:t>
            </a:r>
            <a:r>
              <a:rPr lang="en-US" altLang="es-MX" sz="1200" b="1" dirty="0"/>
              <a:t> generals del Sur a 16-24 </a:t>
            </a:r>
            <a:r>
              <a:rPr lang="en-US" altLang="es-MX" sz="1200" b="1" dirty="0" err="1"/>
              <a:t>kph</a:t>
            </a:r>
            <a:endParaRPr lang="en-US" altLang="es-MX" sz="1200" b="1" dirty="0"/>
          </a:p>
          <a:p>
            <a:pPr eaLnBrk="1" hangingPunct="1"/>
            <a:endParaRPr lang="en-US" altLang="es-MX" sz="1200" b="1" dirty="0"/>
          </a:p>
          <a:p>
            <a:pPr eaLnBrk="1" hangingPunct="1"/>
            <a:r>
              <a:rPr lang="es-MX" altLang="es-MX" sz="1200" b="1" dirty="0"/>
              <a:t>Inversión de bajo nivel a mediados o finales de la mañana</a:t>
            </a:r>
            <a:endParaRPr lang="en-US" altLang="es-MX" sz="1200" b="1" dirty="0"/>
          </a:p>
        </p:txBody>
      </p:sp>
      <p:grpSp>
        <p:nvGrpSpPr>
          <p:cNvPr id="4" name="Group 243"/>
          <p:cNvGrpSpPr>
            <a:grpSpLocks/>
          </p:cNvGrpSpPr>
          <p:nvPr/>
        </p:nvGrpSpPr>
        <p:grpSpPr bwMode="auto">
          <a:xfrm>
            <a:off x="2743200" y="5194300"/>
            <a:ext cx="1524000" cy="461963"/>
            <a:chOff x="1104" y="3456"/>
            <a:chExt cx="960" cy="291"/>
          </a:xfrm>
        </p:grpSpPr>
        <p:sp>
          <p:nvSpPr>
            <p:cNvPr id="77863" name="AutoShape 244"/>
            <p:cNvSpPr>
              <a:spLocks noChangeArrowheads="1"/>
            </p:cNvSpPr>
            <p:nvPr/>
          </p:nvSpPr>
          <p:spPr bwMode="auto">
            <a:xfrm>
              <a:off x="1104" y="3456"/>
              <a:ext cx="960" cy="28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F00"/>
            </a:solidFill>
            <a:ln w="12700">
              <a:solidFill>
                <a:schemeClr val="tx1"/>
              </a:solidFill>
              <a:miter lim="800000"/>
              <a:headEnd/>
              <a:tailEnd/>
            </a:ln>
          </p:spPr>
          <p:txBody>
            <a:bodyPr wrap="none" anchor="ctr"/>
            <a:lstStyle/>
            <a:p>
              <a:endParaRPr lang="es-MX"/>
            </a:p>
          </p:txBody>
        </p:sp>
        <p:sp>
          <p:nvSpPr>
            <p:cNvPr id="77864" name="Text Box 245"/>
            <p:cNvSpPr txBox="1">
              <a:spLocks noChangeArrowheads="1"/>
            </p:cNvSpPr>
            <p:nvPr/>
          </p:nvSpPr>
          <p:spPr bwMode="auto">
            <a:xfrm>
              <a:off x="1241" y="3456"/>
              <a:ext cx="666" cy="291"/>
            </a:xfrm>
            <a:prstGeom prst="rect">
              <a:avLst/>
            </a:prstGeom>
            <a:noFill/>
            <a:ln w="9525">
              <a:noFill/>
              <a:miter lim="800000"/>
              <a:headEnd/>
              <a:tailEnd/>
            </a:ln>
          </p:spPr>
          <p:txBody>
            <a:bodyPr wrap="none">
              <a:spAutoFit/>
            </a:bodyPr>
            <a:lstStyle/>
            <a:p>
              <a:pPr algn="ctr" eaLnBrk="1" hangingPunct="1"/>
              <a:r>
                <a:rPr lang="en-US" altLang="es-MX" sz="1200" b="1"/>
                <a:t>Complete el</a:t>
              </a:r>
            </a:p>
            <a:p>
              <a:pPr algn="ctr" eaLnBrk="1" hangingPunct="1"/>
              <a:r>
                <a:rPr lang="en-US" altLang="es-MX" sz="1200" b="1"/>
                <a:t>Ejercicio</a:t>
              </a:r>
            </a:p>
          </p:txBody>
        </p:sp>
      </p:grpSp>
      <p:sp>
        <p:nvSpPr>
          <p:cNvPr id="77850"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0618375C-A7E3-4E1D-88C2-0A3B4D568C55}" type="slidenum">
              <a:rPr lang="en-US" altLang="es-MX" sz="1000"/>
              <a:pPr algn="r"/>
              <a:t>118</a:t>
            </a:fld>
            <a:r>
              <a:rPr lang="en-US" altLang="es-MX" sz="1000"/>
              <a:t>-S290-EP</a:t>
            </a:r>
          </a:p>
        </p:txBody>
      </p:sp>
      <p:pic>
        <p:nvPicPr>
          <p:cNvPr id="3" name="Imagen 2"/>
          <p:cNvPicPr>
            <a:picLocks noChangeAspect="1"/>
          </p:cNvPicPr>
          <p:nvPr/>
        </p:nvPicPr>
        <p:blipFill>
          <a:blip r:embed="rId6"/>
          <a:stretch>
            <a:fillRect/>
          </a:stretch>
        </p:blipFill>
        <p:spPr>
          <a:xfrm>
            <a:off x="4495836" y="339569"/>
            <a:ext cx="4653713" cy="6219562"/>
          </a:xfrm>
          <a:prstGeom prst="rect">
            <a:avLst/>
          </a:prstGeom>
        </p:spPr>
      </p:pic>
      <p:grpSp>
        <p:nvGrpSpPr>
          <p:cNvPr id="85" name="Group 225"/>
          <p:cNvGrpSpPr>
            <a:grpSpLocks/>
          </p:cNvGrpSpPr>
          <p:nvPr/>
        </p:nvGrpSpPr>
        <p:grpSpPr bwMode="auto">
          <a:xfrm>
            <a:off x="7450294" y="798514"/>
            <a:ext cx="1353478" cy="859834"/>
            <a:chOff x="4560" y="58"/>
            <a:chExt cx="1071" cy="810"/>
          </a:xfrm>
        </p:grpSpPr>
        <p:sp>
          <p:nvSpPr>
            <p:cNvPr id="86" name="Text Box 226"/>
            <p:cNvSpPr txBox="1">
              <a:spLocks noChangeArrowheads="1"/>
            </p:cNvSpPr>
            <p:nvPr/>
          </p:nvSpPr>
          <p:spPr bwMode="auto">
            <a:xfrm>
              <a:off x="4896" y="58"/>
              <a:ext cx="341" cy="319"/>
            </a:xfrm>
            <a:prstGeom prst="rect">
              <a:avLst/>
            </a:prstGeom>
            <a:noFill/>
            <a:ln w="9525">
              <a:noFill/>
              <a:miter lim="800000"/>
              <a:headEnd/>
              <a:tailEnd/>
            </a:ln>
          </p:spPr>
          <p:txBody>
            <a:bodyPr wrap="none">
              <a:spAutoFit/>
            </a:bodyPr>
            <a:lstStyle/>
            <a:p>
              <a:pPr eaLnBrk="1" hangingPunct="1"/>
              <a:r>
                <a:rPr lang="en-US" altLang="es-MX" sz="1600" b="1" dirty="0">
                  <a:solidFill>
                    <a:srgbClr val="000066"/>
                  </a:solidFill>
                  <a:latin typeface="Bradley Hand ITC" pitchFamily="66" charset="0"/>
                </a:rPr>
                <a:t>24</a:t>
              </a:r>
            </a:p>
          </p:txBody>
        </p:sp>
        <p:sp>
          <p:nvSpPr>
            <p:cNvPr id="87" name="Freeform 227"/>
            <p:cNvSpPr>
              <a:spLocks/>
            </p:cNvSpPr>
            <p:nvPr/>
          </p:nvSpPr>
          <p:spPr bwMode="auto">
            <a:xfrm>
              <a:off x="4650" y="307"/>
              <a:ext cx="671" cy="85"/>
            </a:xfrm>
            <a:custGeom>
              <a:avLst/>
              <a:gdLst>
                <a:gd name="T0" fmla="*/ 671 w 671"/>
                <a:gd name="T1" fmla="*/ 31 h 85"/>
                <a:gd name="T2" fmla="*/ 374 w 671"/>
                <a:gd name="T3" fmla="*/ 26 h 85"/>
                <a:gd name="T4" fmla="*/ 0 w 671"/>
                <a:gd name="T5" fmla="*/ 31 h 85"/>
                <a:gd name="T6" fmla="*/ 71 w 671"/>
                <a:gd name="T7" fmla="*/ 14 h 85"/>
                <a:gd name="T8" fmla="*/ 106 w 671"/>
                <a:gd name="T9" fmla="*/ 2 h 85"/>
                <a:gd name="T10" fmla="*/ 130 w 671"/>
                <a:gd name="T11" fmla="*/ 79 h 85"/>
                <a:gd name="T12" fmla="*/ 124 w 671"/>
                <a:gd name="T13" fmla="*/ 61 h 85"/>
                <a:gd name="T14" fmla="*/ 89 w 671"/>
                <a:gd name="T15" fmla="*/ 49 h 85"/>
                <a:gd name="T16" fmla="*/ 11 w 671"/>
                <a:gd name="T17" fmla="*/ 31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1"/>
                <a:gd name="T28" fmla="*/ 0 h 85"/>
                <a:gd name="T29" fmla="*/ 671 w 671"/>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1" h="85">
                  <a:moveTo>
                    <a:pt x="671" y="31"/>
                  </a:moveTo>
                  <a:cubicBezTo>
                    <a:pt x="558" y="0"/>
                    <a:pt x="613" y="21"/>
                    <a:pt x="374" y="26"/>
                  </a:cubicBezTo>
                  <a:cubicBezTo>
                    <a:pt x="250" y="43"/>
                    <a:pt x="124" y="47"/>
                    <a:pt x="0" y="31"/>
                  </a:cubicBezTo>
                  <a:cubicBezTo>
                    <a:pt x="24" y="27"/>
                    <a:pt x="48" y="21"/>
                    <a:pt x="71" y="14"/>
                  </a:cubicBezTo>
                  <a:cubicBezTo>
                    <a:pt x="83" y="10"/>
                    <a:pt x="106" y="2"/>
                    <a:pt x="106" y="2"/>
                  </a:cubicBezTo>
                  <a:cubicBezTo>
                    <a:pt x="155" y="12"/>
                    <a:pt x="148" y="0"/>
                    <a:pt x="130" y="79"/>
                  </a:cubicBezTo>
                  <a:cubicBezTo>
                    <a:pt x="129" y="85"/>
                    <a:pt x="129" y="65"/>
                    <a:pt x="124" y="61"/>
                  </a:cubicBezTo>
                  <a:cubicBezTo>
                    <a:pt x="114" y="54"/>
                    <a:pt x="101" y="53"/>
                    <a:pt x="89" y="49"/>
                  </a:cubicBezTo>
                  <a:cubicBezTo>
                    <a:pt x="64" y="40"/>
                    <a:pt x="38" y="31"/>
                    <a:pt x="11" y="31"/>
                  </a:cubicBezTo>
                </a:path>
              </a:pathLst>
            </a:custGeom>
            <a:noFill/>
            <a:ln w="19050">
              <a:solidFill>
                <a:srgbClr val="000066"/>
              </a:solidFill>
              <a:round/>
              <a:headEnd/>
              <a:tailEnd/>
            </a:ln>
          </p:spPr>
          <p:txBody>
            <a:bodyPr/>
            <a:lstStyle/>
            <a:p>
              <a:endParaRPr lang="es-MX"/>
            </a:p>
          </p:txBody>
        </p:sp>
        <p:sp>
          <p:nvSpPr>
            <p:cNvPr id="88" name="Freeform 228"/>
            <p:cNvSpPr>
              <a:spLocks/>
            </p:cNvSpPr>
            <p:nvPr/>
          </p:nvSpPr>
          <p:spPr bwMode="auto">
            <a:xfrm>
              <a:off x="4560" y="384"/>
              <a:ext cx="1071" cy="484"/>
            </a:xfrm>
            <a:custGeom>
              <a:avLst/>
              <a:gdLst>
                <a:gd name="T0" fmla="*/ 1035 w 1071"/>
                <a:gd name="T1" fmla="*/ 107 h 484"/>
                <a:gd name="T2" fmla="*/ 988 w 1071"/>
                <a:gd name="T3" fmla="*/ 77 h 484"/>
                <a:gd name="T4" fmla="*/ 863 w 1071"/>
                <a:gd name="T5" fmla="*/ 59 h 484"/>
                <a:gd name="T6" fmla="*/ 691 w 1071"/>
                <a:gd name="T7" fmla="*/ 54 h 484"/>
                <a:gd name="T8" fmla="*/ 501 w 1071"/>
                <a:gd name="T9" fmla="*/ 0 h 484"/>
                <a:gd name="T10" fmla="*/ 465 w 1071"/>
                <a:gd name="T11" fmla="*/ 48 h 484"/>
                <a:gd name="T12" fmla="*/ 418 w 1071"/>
                <a:gd name="T13" fmla="*/ 77 h 484"/>
                <a:gd name="T14" fmla="*/ 204 w 1071"/>
                <a:gd name="T15" fmla="*/ 101 h 484"/>
                <a:gd name="T16" fmla="*/ 257 w 1071"/>
                <a:gd name="T17" fmla="*/ 131 h 484"/>
                <a:gd name="T18" fmla="*/ 198 w 1071"/>
                <a:gd name="T19" fmla="*/ 113 h 484"/>
                <a:gd name="T20" fmla="*/ 56 w 1071"/>
                <a:gd name="T21" fmla="*/ 137 h 484"/>
                <a:gd name="T22" fmla="*/ 14 w 1071"/>
                <a:gd name="T23" fmla="*/ 184 h 484"/>
                <a:gd name="T24" fmla="*/ 67 w 1071"/>
                <a:gd name="T25" fmla="*/ 166 h 484"/>
                <a:gd name="T26" fmla="*/ 139 w 1071"/>
                <a:gd name="T27" fmla="*/ 208 h 484"/>
                <a:gd name="T28" fmla="*/ 2 w 1071"/>
                <a:gd name="T29" fmla="*/ 250 h 484"/>
                <a:gd name="T30" fmla="*/ 73 w 1071"/>
                <a:gd name="T31" fmla="*/ 285 h 484"/>
                <a:gd name="T32" fmla="*/ 139 w 1071"/>
                <a:gd name="T33" fmla="*/ 297 h 484"/>
                <a:gd name="T34" fmla="*/ 50 w 1071"/>
                <a:gd name="T35" fmla="*/ 327 h 484"/>
                <a:gd name="T36" fmla="*/ 157 w 1071"/>
                <a:gd name="T37" fmla="*/ 327 h 484"/>
                <a:gd name="T38" fmla="*/ 109 w 1071"/>
                <a:gd name="T39" fmla="*/ 356 h 484"/>
                <a:gd name="T40" fmla="*/ 38 w 1071"/>
                <a:gd name="T41" fmla="*/ 404 h 484"/>
                <a:gd name="T42" fmla="*/ 246 w 1071"/>
                <a:gd name="T43" fmla="*/ 398 h 484"/>
                <a:gd name="T44" fmla="*/ 293 w 1071"/>
                <a:gd name="T45" fmla="*/ 392 h 484"/>
                <a:gd name="T46" fmla="*/ 465 w 1071"/>
                <a:gd name="T47" fmla="*/ 410 h 484"/>
                <a:gd name="T48" fmla="*/ 477 w 1071"/>
                <a:gd name="T49" fmla="*/ 428 h 484"/>
                <a:gd name="T50" fmla="*/ 436 w 1071"/>
                <a:gd name="T51" fmla="*/ 457 h 484"/>
                <a:gd name="T52" fmla="*/ 507 w 1071"/>
                <a:gd name="T53" fmla="*/ 457 h 484"/>
                <a:gd name="T54" fmla="*/ 632 w 1071"/>
                <a:gd name="T55" fmla="*/ 404 h 484"/>
                <a:gd name="T56" fmla="*/ 632 w 1071"/>
                <a:gd name="T57" fmla="*/ 445 h 484"/>
                <a:gd name="T58" fmla="*/ 828 w 1071"/>
                <a:gd name="T59" fmla="*/ 380 h 484"/>
                <a:gd name="T60" fmla="*/ 917 w 1071"/>
                <a:gd name="T61" fmla="*/ 386 h 484"/>
                <a:gd name="T62" fmla="*/ 1035 w 1071"/>
                <a:gd name="T63" fmla="*/ 321 h 484"/>
                <a:gd name="T64" fmla="*/ 1041 w 1071"/>
                <a:gd name="T65" fmla="*/ 250 h 484"/>
                <a:gd name="T66" fmla="*/ 1053 w 1071"/>
                <a:gd name="T67" fmla="*/ 220 h 484"/>
                <a:gd name="T68" fmla="*/ 1071 w 1071"/>
                <a:gd name="T69" fmla="*/ 190 h 484"/>
                <a:gd name="T70" fmla="*/ 1035 w 1071"/>
                <a:gd name="T71" fmla="*/ 113 h 4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71"/>
                <a:gd name="T109" fmla="*/ 0 h 484"/>
                <a:gd name="T110" fmla="*/ 1071 w 1071"/>
                <a:gd name="T111" fmla="*/ 484 h 4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71" h="484">
                  <a:moveTo>
                    <a:pt x="1071" y="125"/>
                  </a:moveTo>
                  <a:cubicBezTo>
                    <a:pt x="1056" y="120"/>
                    <a:pt x="1047" y="119"/>
                    <a:pt x="1035" y="107"/>
                  </a:cubicBezTo>
                  <a:cubicBezTo>
                    <a:pt x="1030" y="102"/>
                    <a:pt x="1029" y="93"/>
                    <a:pt x="1023" y="89"/>
                  </a:cubicBezTo>
                  <a:cubicBezTo>
                    <a:pt x="1013" y="82"/>
                    <a:pt x="998" y="84"/>
                    <a:pt x="988" y="77"/>
                  </a:cubicBezTo>
                  <a:cubicBezTo>
                    <a:pt x="960" y="58"/>
                    <a:pt x="932" y="48"/>
                    <a:pt x="899" y="42"/>
                  </a:cubicBezTo>
                  <a:cubicBezTo>
                    <a:pt x="886" y="46"/>
                    <a:pt x="876" y="59"/>
                    <a:pt x="863" y="59"/>
                  </a:cubicBezTo>
                  <a:cubicBezTo>
                    <a:pt x="827" y="59"/>
                    <a:pt x="770" y="34"/>
                    <a:pt x="733" y="24"/>
                  </a:cubicBezTo>
                  <a:cubicBezTo>
                    <a:pt x="692" y="27"/>
                    <a:pt x="608" y="26"/>
                    <a:pt x="691" y="54"/>
                  </a:cubicBezTo>
                  <a:cubicBezTo>
                    <a:pt x="664" y="62"/>
                    <a:pt x="641" y="49"/>
                    <a:pt x="614" y="42"/>
                  </a:cubicBezTo>
                  <a:cubicBezTo>
                    <a:pt x="581" y="20"/>
                    <a:pt x="539" y="10"/>
                    <a:pt x="501" y="0"/>
                  </a:cubicBezTo>
                  <a:cubicBezTo>
                    <a:pt x="519" y="27"/>
                    <a:pt x="529" y="20"/>
                    <a:pt x="537" y="54"/>
                  </a:cubicBezTo>
                  <a:cubicBezTo>
                    <a:pt x="511" y="61"/>
                    <a:pt x="490" y="56"/>
                    <a:pt x="465" y="48"/>
                  </a:cubicBezTo>
                  <a:cubicBezTo>
                    <a:pt x="437" y="50"/>
                    <a:pt x="406" y="39"/>
                    <a:pt x="382" y="54"/>
                  </a:cubicBezTo>
                  <a:cubicBezTo>
                    <a:pt x="370" y="61"/>
                    <a:pt x="418" y="77"/>
                    <a:pt x="418" y="77"/>
                  </a:cubicBezTo>
                  <a:cubicBezTo>
                    <a:pt x="349" y="83"/>
                    <a:pt x="293" y="91"/>
                    <a:pt x="222" y="95"/>
                  </a:cubicBezTo>
                  <a:cubicBezTo>
                    <a:pt x="216" y="97"/>
                    <a:pt x="204" y="95"/>
                    <a:pt x="204" y="101"/>
                  </a:cubicBezTo>
                  <a:cubicBezTo>
                    <a:pt x="204" y="107"/>
                    <a:pt x="216" y="104"/>
                    <a:pt x="222" y="107"/>
                  </a:cubicBezTo>
                  <a:cubicBezTo>
                    <a:pt x="234" y="114"/>
                    <a:pt x="245" y="123"/>
                    <a:pt x="257" y="131"/>
                  </a:cubicBezTo>
                  <a:cubicBezTo>
                    <a:pt x="264" y="135"/>
                    <a:pt x="242" y="127"/>
                    <a:pt x="234" y="125"/>
                  </a:cubicBezTo>
                  <a:cubicBezTo>
                    <a:pt x="222" y="121"/>
                    <a:pt x="210" y="117"/>
                    <a:pt x="198" y="113"/>
                  </a:cubicBezTo>
                  <a:cubicBezTo>
                    <a:pt x="192" y="111"/>
                    <a:pt x="180" y="107"/>
                    <a:pt x="180" y="107"/>
                  </a:cubicBezTo>
                  <a:cubicBezTo>
                    <a:pt x="131" y="112"/>
                    <a:pt x="98" y="115"/>
                    <a:pt x="56" y="137"/>
                  </a:cubicBezTo>
                  <a:cubicBezTo>
                    <a:pt x="22" y="186"/>
                    <a:pt x="69" y="123"/>
                    <a:pt x="26" y="166"/>
                  </a:cubicBezTo>
                  <a:cubicBezTo>
                    <a:pt x="21" y="171"/>
                    <a:pt x="7" y="182"/>
                    <a:pt x="14" y="184"/>
                  </a:cubicBezTo>
                  <a:cubicBezTo>
                    <a:pt x="26" y="187"/>
                    <a:pt x="38" y="176"/>
                    <a:pt x="50" y="172"/>
                  </a:cubicBezTo>
                  <a:cubicBezTo>
                    <a:pt x="56" y="170"/>
                    <a:pt x="67" y="166"/>
                    <a:pt x="67" y="166"/>
                  </a:cubicBezTo>
                  <a:cubicBezTo>
                    <a:pt x="109" y="168"/>
                    <a:pt x="152" y="159"/>
                    <a:pt x="192" y="172"/>
                  </a:cubicBezTo>
                  <a:cubicBezTo>
                    <a:pt x="193" y="172"/>
                    <a:pt x="147" y="202"/>
                    <a:pt x="139" y="208"/>
                  </a:cubicBezTo>
                  <a:cubicBezTo>
                    <a:pt x="104" y="231"/>
                    <a:pt x="60" y="238"/>
                    <a:pt x="20" y="244"/>
                  </a:cubicBezTo>
                  <a:cubicBezTo>
                    <a:pt x="14" y="246"/>
                    <a:pt x="4" y="244"/>
                    <a:pt x="2" y="250"/>
                  </a:cubicBezTo>
                  <a:cubicBezTo>
                    <a:pt x="0" y="257"/>
                    <a:pt x="8" y="263"/>
                    <a:pt x="14" y="267"/>
                  </a:cubicBezTo>
                  <a:cubicBezTo>
                    <a:pt x="23" y="273"/>
                    <a:pt x="59" y="281"/>
                    <a:pt x="73" y="285"/>
                  </a:cubicBezTo>
                  <a:cubicBezTo>
                    <a:pt x="97" y="283"/>
                    <a:pt x="121" y="275"/>
                    <a:pt x="145" y="279"/>
                  </a:cubicBezTo>
                  <a:cubicBezTo>
                    <a:pt x="151" y="280"/>
                    <a:pt x="144" y="294"/>
                    <a:pt x="139" y="297"/>
                  </a:cubicBezTo>
                  <a:cubicBezTo>
                    <a:pt x="127" y="304"/>
                    <a:pt x="86" y="311"/>
                    <a:pt x="67" y="321"/>
                  </a:cubicBezTo>
                  <a:cubicBezTo>
                    <a:pt x="62" y="324"/>
                    <a:pt x="44" y="327"/>
                    <a:pt x="50" y="327"/>
                  </a:cubicBezTo>
                  <a:cubicBezTo>
                    <a:pt x="86" y="327"/>
                    <a:pt x="121" y="323"/>
                    <a:pt x="157" y="321"/>
                  </a:cubicBezTo>
                  <a:cubicBezTo>
                    <a:pt x="190" y="309"/>
                    <a:pt x="168" y="315"/>
                    <a:pt x="157" y="327"/>
                  </a:cubicBezTo>
                  <a:cubicBezTo>
                    <a:pt x="152" y="332"/>
                    <a:pt x="151" y="341"/>
                    <a:pt x="145" y="345"/>
                  </a:cubicBezTo>
                  <a:cubicBezTo>
                    <a:pt x="135" y="353"/>
                    <a:pt x="121" y="352"/>
                    <a:pt x="109" y="356"/>
                  </a:cubicBezTo>
                  <a:cubicBezTo>
                    <a:pt x="82" y="383"/>
                    <a:pt x="56" y="386"/>
                    <a:pt x="20" y="392"/>
                  </a:cubicBezTo>
                  <a:cubicBezTo>
                    <a:pt x="26" y="396"/>
                    <a:pt x="31" y="401"/>
                    <a:pt x="38" y="404"/>
                  </a:cubicBezTo>
                  <a:cubicBezTo>
                    <a:pt x="49" y="409"/>
                    <a:pt x="73" y="416"/>
                    <a:pt x="73" y="416"/>
                  </a:cubicBezTo>
                  <a:cubicBezTo>
                    <a:pt x="132" y="412"/>
                    <a:pt x="187" y="405"/>
                    <a:pt x="246" y="398"/>
                  </a:cubicBezTo>
                  <a:cubicBezTo>
                    <a:pt x="288" y="384"/>
                    <a:pt x="271" y="393"/>
                    <a:pt x="299" y="374"/>
                  </a:cubicBezTo>
                  <a:cubicBezTo>
                    <a:pt x="297" y="380"/>
                    <a:pt x="297" y="388"/>
                    <a:pt x="293" y="392"/>
                  </a:cubicBezTo>
                  <a:cubicBezTo>
                    <a:pt x="289" y="396"/>
                    <a:pt x="281" y="395"/>
                    <a:pt x="275" y="398"/>
                  </a:cubicBezTo>
                  <a:cubicBezTo>
                    <a:pt x="177" y="447"/>
                    <a:pt x="224" y="416"/>
                    <a:pt x="465" y="410"/>
                  </a:cubicBezTo>
                  <a:cubicBezTo>
                    <a:pt x="471" y="408"/>
                    <a:pt x="479" y="399"/>
                    <a:pt x="483" y="404"/>
                  </a:cubicBezTo>
                  <a:cubicBezTo>
                    <a:pt x="488" y="411"/>
                    <a:pt x="479" y="420"/>
                    <a:pt x="477" y="428"/>
                  </a:cubicBezTo>
                  <a:cubicBezTo>
                    <a:pt x="475" y="434"/>
                    <a:pt x="476" y="442"/>
                    <a:pt x="471" y="445"/>
                  </a:cubicBezTo>
                  <a:cubicBezTo>
                    <a:pt x="461" y="452"/>
                    <a:pt x="436" y="457"/>
                    <a:pt x="436" y="457"/>
                  </a:cubicBezTo>
                  <a:cubicBezTo>
                    <a:pt x="440" y="463"/>
                    <a:pt x="440" y="473"/>
                    <a:pt x="447" y="475"/>
                  </a:cubicBezTo>
                  <a:cubicBezTo>
                    <a:pt x="488" y="484"/>
                    <a:pt x="481" y="469"/>
                    <a:pt x="507" y="457"/>
                  </a:cubicBezTo>
                  <a:cubicBezTo>
                    <a:pt x="531" y="446"/>
                    <a:pt x="555" y="440"/>
                    <a:pt x="578" y="428"/>
                  </a:cubicBezTo>
                  <a:cubicBezTo>
                    <a:pt x="596" y="419"/>
                    <a:pt x="632" y="404"/>
                    <a:pt x="632" y="404"/>
                  </a:cubicBezTo>
                  <a:cubicBezTo>
                    <a:pt x="640" y="406"/>
                    <a:pt x="655" y="402"/>
                    <a:pt x="655" y="410"/>
                  </a:cubicBezTo>
                  <a:cubicBezTo>
                    <a:pt x="655" y="424"/>
                    <a:pt x="618" y="446"/>
                    <a:pt x="632" y="445"/>
                  </a:cubicBezTo>
                  <a:cubicBezTo>
                    <a:pt x="650" y="443"/>
                    <a:pt x="667" y="442"/>
                    <a:pt x="685" y="440"/>
                  </a:cubicBezTo>
                  <a:cubicBezTo>
                    <a:pt x="734" y="424"/>
                    <a:pt x="779" y="396"/>
                    <a:pt x="828" y="380"/>
                  </a:cubicBezTo>
                  <a:cubicBezTo>
                    <a:pt x="842" y="429"/>
                    <a:pt x="891" y="379"/>
                    <a:pt x="923" y="368"/>
                  </a:cubicBezTo>
                  <a:cubicBezTo>
                    <a:pt x="921" y="374"/>
                    <a:pt x="911" y="385"/>
                    <a:pt x="917" y="386"/>
                  </a:cubicBezTo>
                  <a:cubicBezTo>
                    <a:pt x="929" y="388"/>
                    <a:pt x="952" y="374"/>
                    <a:pt x="952" y="374"/>
                  </a:cubicBezTo>
                  <a:cubicBezTo>
                    <a:pt x="973" y="343"/>
                    <a:pt x="998" y="327"/>
                    <a:pt x="1035" y="321"/>
                  </a:cubicBezTo>
                  <a:cubicBezTo>
                    <a:pt x="1046" y="289"/>
                    <a:pt x="1054" y="311"/>
                    <a:pt x="1065" y="279"/>
                  </a:cubicBezTo>
                  <a:cubicBezTo>
                    <a:pt x="1035" y="269"/>
                    <a:pt x="1015" y="275"/>
                    <a:pt x="1041" y="250"/>
                  </a:cubicBezTo>
                  <a:cubicBezTo>
                    <a:pt x="1046" y="245"/>
                    <a:pt x="1053" y="242"/>
                    <a:pt x="1059" y="238"/>
                  </a:cubicBezTo>
                  <a:cubicBezTo>
                    <a:pt x="1057" y="232"/>
                    <a:pt x="1057" y="224"/>
                    <a:pt x="1053" y="220"/>
                  </a:cubicBezTo>
                  <a:cubicBezTo>
                    <a:pt x="1049" y="216"/>
                    <a:pt x="1032" y="219"/>
                    <a:pt x="1035" y="214"/>
                  </a:cubicBezTo>
                  <a:cubicBezTo>
                    <a:pt x="1042" y="202"/>
                    <a:pt x="1071" y="190"/>
                    <a:pt x="1071" y="190"/>
                  </a:cubicBezTo>
                  <a:cubicBezTo>
                    <a:pt x="1066" y="169"/>
                    <a:pt x="1057" y="151"/>
                    <a:pt x="1047" y="131"/>
                  </a:cubicBezTo>
                  <a:cubicBezTo>
                    <a:pt x="1044" y="125"/>
                    <a:pt x="1040" y="118"/>
                    <a:pt x="1035" y="113"/>
                  </a:cubicBezTo>
                  <a:cubicBezTo>
                    <a:pt x="1030" y="108"/>
                    <a:pt x="1018" y="101"/>
                    <a:pt x="1018" y="101"/>
                  </a:cubicBezTo>
                </a:path>
              </a:pathLst>
            </a:custGeom>
            <a:noFill/>
            <a:ln w="19050">
              <a:solidFill>
                <a:srgbClr val="000066"/>
              </a:solidFill>
              <a:round/>
              <a:headEnd/>
              <a:tailEnd/>
            </a:ln>
          </p:spPr>
          <p:txBody>
            <a:bodyPr/>
            <a:lstStyle/>
            <a:p>
              <a:endParaRPr lang="es-MX"/>
            </a:p>
          </p:txBody>
        </p:sp>
      </p:grpSp>
      <p:grpSp>
        <p:nvGrpSpPr>
          <p:cNvPr id="89" name="Group 234"/>
          <p:cNvGrpSpPr>
            <a:grpSpLocks/>
          </p:cNvGrpSpPr>
          <p:nvPr/>
        </p:nvGrpSpPr>
        <p:grpSpPr bwMode="auto">
          <a:xfrm>
            <a:off x="5188335" y="829509"/>
            <a:ext cx="1693404" cy="791487"/>
            <a:chOff x="3030" y="301"/>
            <a:chExt cx="1324" cy="619"/>
          </a:xfrm>
        </p:grpSpPr>
        <p:sp>
          <p:nvSpPr>
            <p:cNvPr id="90" name="Text Box 235"/>
            <p:cNvSpPr txBox="1">
              <a:spLocks noChangeArrowheads="1"/>
            </p:cNvSpPr>
            <p:nvPr/>
          </p:nvSpPr>
          <p:spPr bwMode="auto">
            <a:xfrm>
              <a:off x="3030" y="301"/>
              <a:ext cx="371" cy="265"/>
            </a:xfrm>
            <a:prstGeom prst="rect">
              <a:avLst/>
            </a:prstGeom>
            <a:noFill/>
            <a:ln w="9525">
              <a:noFill/>
              <a:miter lim="800000"/>
              <a:headEnd/>
              <a:tailEnd/>
            </a:ln>
          </p:spPr>
          <p:txBody>
            <a:bodyPr wrap="none">
              <a:spAutoFit/>
            </a:bodyPr>
            <a:lstStyle/>
            <a:p>
              <a:pPr eaLnBrk="1" hangingPunct="1"/>
              <a:r>
                <a:rPr lang="en-US" altLang="es-MX" sz="1600" b="1" dirty="0">
                  <a:solidFill>
                    <a:srgbClr val="000066"/>
                  </a:solidFill>
                  <a:latin typeface="Bradley Hand ITC" pitchFamily="66" charset="0"/>
                </a:rPr>
                <a:t>4.8</a:t>
              </a:r>
            </a:p>
          </p:txBody>
        </p:sp>
        <p:sp>
          <p:nvSpPr>
            <p:cNvPr id="91" name="Freeform 236"/>
            <p:cNvSpPr>
              <a:spLocks/>
            </p:cNvSpPr>
            <p:nvPr/>
          </p:nvSpPr>
          <p:spPr bwMode="auto">
            <a:xfrm>
              <a:off x="3485" y="593"/>
              <a:ext cx="98" cy="283"/>
            </a:xfrm>
            <a:custGeom>
              <a:avLst/>
              <a:gdLst>
                <a:gd name="T0" fmla="*/ 52 w 98"/>
                <a:gd name="T1" fmla="*/ 0 h 283"/>
                <a:gd name="T2" fmla="*/ 34 w 98"/>
                <a:gd name="T3" fmla="*/ 6 h 283"/>
                <a:gd name="T4" fmla="*/ 29 w 98"/>
                <a:gd name="T5" fmla="*/ 23 h 283"/>
                <a:gd name="T6" fmla="*/ 0 w 98"/>
                <a:gd name="T7" fmla="*/ 127 h 283"/>
                <a:gd name="T8" fmla="*/ 6 w 98"/>
                <a:gd name="T9" fmla="*/ 202 h 283"/>
                <a:gd name="T10" fmla="*/ 98 w 98"/>
                <a:gd name="T11" fmla="*/ 283 h 283"/>
                <a:gd name="T12" fmla="*/ 0 60000 65536"/>
                <a:gd name="T13" fmla="*/ 0 60000 65536"/>
                <a:gd name="T14" fmla="*/ 0 60000 65536"/>
                <a:gd name="T15" fmla="*/ 0 60000 65536"/>
                <a:gd name="T16" fmla="*/ 0 60000 65536"/>
                <a:gd name="T17" fmla="*/ 0 60000 65536"/>
                <a:gd name="T18" fmla="*/ 0 w 98"/>
                <a:gd name="T19" fmla="*/ 0 h 283"/>
                <a:gd name="T20" fmla="*/ 98 w 98"/>
                <a:gd name="T21" fmla="*/ 283 h 283"/>
              </a:gdLst>
              <a:ahLst/>
              <a:cxnLst>
                <a:cxn ang="T12">
                  <a:pos x="T0" y="T1"/>
                </a:cxn>
                <a:cxn ang="T13">
                  <a:pos x="T2" y="T3"/>
                </a:cxn>
                <a:cxn ang="T14">
                  <a:pos x="T4" y="T5"/>
                </a:cxn>
                <a:cxn ang="T15">
                  <a:pos x="T6" y="T7"/>
                </a:cxn>
                <a:cxn ang="T16">
                  <a:pos x="T8" y="T9"/>
                </a:cxn>
                <a:cxn ang="T17">
                  <a:pos x="T10" y="T11"/>
                </a:cxn>
              </a:cxnLst>
              <a:rect l="T18" t="T19" r="T20" b="T21"/>
              <a:pathLst>
                <a:path w="98" h="283">
                  <a:moveTo>
                    <a:pt x="52" y="0"/>
                  </a:moveTo>
                  <a:cubicBezTo>
                    <a:pt x="46" y="2"/>
                    <a:pt x="38" y="2"/>
                    <a:pt x="34" y="6"/>
                  </a:cubicBezTo>
                  <a:cubicBezTo>
                    <a:pt x="30" y="10"/>
                    <a:pt x="31" y="17"/>
                    <a:pt x="29" y="23"/>
                  </a:cubicBezTo>
                  <a:cubicBezTo>
                    <a:pt x="17" y="60"/>
                    <a:pt x="7" y="89"/>
                    <a:pt x="0" y="127"/>
                  </a:cubicBezTo>
                  <a:cubicBezTo>
                    <a:pt x="2" y="152"/>
                    <a:pt x="3" y="177"/>
                    <a:pt x="6" y="202"/>
                  </a:cubicBezTo>
                  <a:cubicBezTo>
                    <a:pt x="12" y="252"/>
                    <a:pt x="70" y="255"/>
                    <a:pt x="98" y="283"/>
                  </a:cubicBezTo>
                </a:path>
              </a:pathLst>
            </a:custGeom>
            <a:noFill/>
            <a:ln w="28575">
              <a:solidFill>
                <a:srgbClr val="000066"/>
              </a:solidFill>
              <a:round/>
              <a:headEnd/>
              <a:tailEnd/>
            </a:ln>
          </p:spPr>
          <p:txBody>
            <a:bodyPr/>
            <a:lstStyle/>
            <a:p>
              <a:endParaRPr lang="es-MX"/>
            </a:p>
          </p:txBody>
        </p:sp>
        <p:sp>
          <p:nvSpPr>
            <p:cNvPr id="92" name="Freeform 237"/>
            <p:cNvSpPr>
              <a:spLocks/>
            </p:cNvSpPr>
            <p:nvPr/>
          </p:nvSpPr>
          <p:spPr bwMode="auto">
            <a:xfrm>
              <a:off x="3576" y="356"/>
              <a:ext cx="622" cy="475"/>
            </a:xfrm>
            <a:custGeom>
              <a:avLst/>
              <a:gdLst>
                <a:gd name="T0" fmla="*/ 64 w 622"/>
                <a:gd name="T1" fmla="*/ 214 h 475"/>
                <a:gd name="T2" fmla="*/ 94 w 622"/>
                <a:gd name="T3" fmla="*/ 143 h 475"/>
                <a:gd name="T4" fmla="*/ 82 w 622"/>
                <a:gd name="T5" fmla="*/ 190 h 475"/>
                <a:gd name="T6" fmla="*/ 112 w 622"/>
                <a:gd name="T7" fmla="*/ 155 h 475"/>
                <a:gd name="T8" fmla="*/ 207 w 622"/>
                <a:gd name="T9" fmla="*/ 83 h 475"/>
                <a:gd name="T10" fmla="*/ 207 w 622"/>
                <a:gd name="T11" fmla="*/ 119 h 475"/>
                <a:gd name="T12" fmla="*/ 284 w 622"/>
                <a:gd name="T13" fmla="*/ 54 h 475"/>
                <a:gd name="T14" fmla="*/ 355 w 622"/>
                <a:gd name="T15" fmla="*/ 18 h 475"/>
                <a:gd name="T16" fmla="*/ 355 w 622"/>
                <a:gd name="T17" fmla="*/ 36 h 475"/>
                <a:gd name="T18" fmla="*/ 397 w 622"/>
                <a:gd name="T19" fmla="*/ 66 h 475"/>
                <a:gd name="T20" fmla="*/ 450 w 622"/>
                <a:gd name="T21" fmla="*/ 30 h 475"/>
                <a:gd name="T22" fmla="*/ 492 w 622"/>
                <a:gd name="T23" fmla="*/ 0 h 475"/>
                <a:gd name="T24" fmla="*/ 462 w 622"/>
                <a:gd name="T25" fmla="*/ 72 h 475"/>
                <a:gd name="T26" fmla="*/ 587 w 622"/>
                <a:gd name="T27" fmla="*/ 24 h 475"/>
                <a:gd name="T28" fmla="*/ 587 w 622"/>
                <a:gd name="T29" fmla="*/ 72 h 475"/>
                <a:gd name="T30" fmla="*/ 539 w 622"/>
                <a:gd name="T31" fmla="*/ 113 h 475"/>
                <a:gd name="T32" fmla="*/ 539 w 622"/>
                <a:gd name="T33" fmla="*/ 125 h 475"/>
                <a:gd name="T34" fmla="*/ 563 w 622"/>
                <a:gd name="T35" fmla="*/ 172 h 475"/>
                <a:gd name="T36" fmla="*/ 527 w 622"/>
                <a:gd name="T37" fmla="*/ 202 h 475"/>
                <a:gd name="T38" fmla="*/ 599 w 622"/>
                <a:gd name="T39" fmla="*/ 178 h 475"/>
                <a:gd name="T40" fmla="*/ 539 w 622"/>
                <a:gd name="T41" fmla="*/ 256 h 475"/>
                <a:gd name="T42" fmla="*/ 456 w 622"/>
                <a:gd name="T43" fmla="*/ 303 h 475"/>
                <a:gd name="T44" fmla="*/ 379 w 622"/>
                <a:gd name="T45" fmla="*/ 374 h 475"/>
                <a:gd name="T46" fmla="*/ 462 w 622"/>
                <a:gd name="T47" fmla="*/ 386 h 475"/>
                <a:gd name="T48" fmla="*/ 308 w 622"/>
                <a:gd name="T49" fmla="*/ 428 h 475"/>
                <a:gd name="T50" fmla="*/ 213 w 622"/>
                <a:gd name="T51" fmla="*/ 452 h 475"/>
                <a:gd name="T52" fmla="*/ 207 w 622"/>
                <a:gd name="T53" fmla="*/ 475 h 475"/>
                <a:gd name="T54" fmla="*/ 123 w 622"/>
                <a:gd name="T55" fmla="*/ 440 h 475"/>
                <a:gd name="T56" fmla="*/ 70 w 622"/>
                <a:gd name="T57" fmla="*/ 392 h 475"/>
                <a:gd name="T58" fmla="*/ 34 w 622"/>
                <a:gd name="T59" fmla="*/ 368 h 475"/>
                <a:gd name="T60" fmla="*/ 34 w 622"/>
                <a:gd name="T61" fmla="*/ 297 h 475"/>
                <a:gd name="T62" fmla="*/ 34 w 622"/>
                <a:gd name="T63" fmla="*/ 256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75"/>
                <a:gd name="T98" fmla="*/ 622 w 622"/>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75">
                  <a:moveTo>
                    <a:pt x="5" y="315"/>
                  </a:moveTo>
                  <a:cubicBezTo>
                    <a:pt x="18" y="275"/>
                    <a:pt x="27" y="239"/>
                    <a:pt x="64" y="214"/>
                  </a:cubicBezTo>
                  <a:cubicBezTo>
                    <a:pt x="78" y="171"/>
                    <a:pt x="69" y="188"/>
                    <a:pt x="88" y="161"/>
                  </a:cubicBezTo>
                  <a:cubicBezTo>
                    <a:pt x="90" y="155"/>
                    <a:pt x="94" y="137"/>
                    <a:pt x="94" y="143"/>
                  </a:cubicBezTo>
                  <a:cubicBezTo>
                    <a:pt x="94" y="153"/>
                    <a:pt x="90" y="162"/>
                    <a:pt x="88" y="172"/>
                  </a:cubicBezTo>
                  <a:cubicBezTo>
                    <a:pt x="86" y="178"/>
                    <a:pt x="76" y="190"/>
                    <a:pt x="82" y="190"/>
                  </a:cubicBezTo>
                  <a:cubicBezTo>
                    <a:pt x="89" y="190"/>
                    <a:pt x="89" y="177"/>
                    <a:pt x="94" y="172"/>
                  </a:cubicBezTo>
                  <a:cubicBezTo>
                    <a:pt x="99" y="166"/>
                    <a:pt x="106" y="160"/>
                    <a:pt x="112" y="155"/>
                  </a:cubicBezTo>
                  <a:cubicBezTo>
                    <a:pt x="127" y="143"/>
                    <a:pt x="165" y="131"/>
                    <a:pt x="165" y="131"/>
                  </a:cubicBezTo>
                  <a:cubicBezTo>
                    <a:pt x="178" y="111"/>
                    <a:pt x="194" y="103"/>
                    <a:pt x="207" y="83"/>
                  </a:cubicBezTo>
                  <a:cubicBezTo>
                    <a:pt x="217" y="113"/>
                    <a:pt x="215" y="95"/>
                    <a:pt x="201" y="137"/>
                  </a:cubicBezTo>
                  <a:cubicBezTo>
                    <a:pt x="199" y="143"/>
                    <a:pt x="205" y="125"/>
                    <a:pt x="207" y="119"/>
                  </a:cubicBezTo>
                  <a:cubicBezTo>
                    <a:pt x="209" y="112"/>
                    <a:pt x="218" y="111"/>
                    <a:pt x="224" y="107"/>
                  </a:cubicBezTo>
                  <a:cubicBezTo>
                    <a:pt x="256" y="60"/>
                    <a:pt x="240" y="79"/>
                    <a:pt x="284" y="54"/>
                  </a:cubicBezTo>
                  <a:cubicBezTo>
                    <a:pt x="296" y="47"/>
                    <a:pt x="306" y="34"/>
                    <a:pt x="319" y="30"/>
                  </a:cubicBezTo>
                  <a:cubicBezTo>
                    <a:pt x="331" y="26"/>
                    <a:pt x="355" y="18"/>
                    <a:pt x="355" y="18"/>
                  </a:cubicBezTo>
                  <a:cubicBezTo>
                    <a:pt x="361" y="20"/>
                    <a:pt x="373" y="18"/>
                    <a:pt x="373" y="24"/>
                  </a:cubicBezTo>
                  <a:cubicBezTo>
                    <a:pt x="373" y="31"/>
                    <a:pt x="359" y="30"/>
                    <a:pt x="355" y="36"/>
                  </a:cubicBezTo>
                  <a:cubicBezTo>
                    <a:pt x="348" y="47"/>
                    <a:pt x="343" y="72"/>
                    <a:pt x="343" y="72"/>
                  </a:cubicBezTo>
                  <a:cubicBezTo>
                    <a:pt x="365" y="78"/>
                    <a:pt x="375" y="73"/>
                    <a:pt x="397" y="66"/>
                  </a:cubicBezTo>
                  <a:cubicBezTo>
                    <a:pt x="409" y="58"/>
                    <a:pt x="420" y="50"/>
                    <a:pt x="432" y="42"/>
                  </a:cubicBezTo>
                  <a:cubicBezTo>
                    <a:pt x="438" y="38"/>
                    <a:pt x="450" y="30"/>
                    <a:pt x="450" y="30"/>
                  </a:cubicBezTo>
                  <a:cubicBezTo>
                    <a:pt x="452" y="24"/>
                    <a:pt x="451" y="16"/>
                    <a:pt x="456" y="12"/>
                  </a:cubicBezTo>
                  <a:cubicBezTo>
                    <a:pt x="466" y="5"/>
                    <a:pt x="492" y="0"/>
                    <a:pt x="492" y="0"/>
                  </a:cubicBezTo>
                  <a:cubicBezTo>
                    <a:pt x="488" y="12"/>
                    <a:pt x="484" y="24"/>
                    <a:pt x="480" y="36"/>
                  </a:cubicBezTo>
                  <a:cubicBezTo>
                    <a:pt x="480" y="37"/>
                    <a:pt x="457" y="67"/>
                    <a:pt x="462" y="72"/>
                  </a:cubicBezTo>
                  <a:cubicBezTo>
                    <a:pt x="467" y="77"/>
                    <a:pt x="497" y="54"/>
                    <a:pt x="498" y="54"/>
                  </a:cubicBezTo>
                  <a:cubicBezTo>
                    <a:pt x="526" y="41"/>
                    <a:pt x="558" y="34"/>
                    <a:pt x="587" y="24"/>
                  </a:cubicBezTo>
                  <a:cubicBezTo>
                    <a:pt x="599" y="20"/>
                    <a:pt x="622" y="12"/>
                    <a:pt x="622" y="12"/>
                  </a:cubicBezTo>
                  <a:cubicBezTo>
                    <a:pt x="616" y="43"/>
                    <a:pt x="613" y="55"/>
                    <a:pt x="587" y="72"/>
                  </a:cubicBezTo>
                  <a:cubicBezTo>
                    <a:pt x="575" y="80"/>
                    <a:pt x="551" y="95"/>
                    <a:pt x="551" y="95"/>
                  </a:cubicBezTo>
                  <a:cubicBezTo>
                    <a:pt x="547" y="101"/>
                    <a:pt x="545" y="108"/>
                    <a:pt x="539" y="113"/>
                  </a:cubicBezTo>
                  <a:cubicBezTo>
                    <a:pt x="534" y="117"/>
                    <a:pt x="521" y="113"/>
                    <a:pt x="521" y="119"/>
                  </a:cubicBezTo>
                  <a:cubicBezTo>
                    <a:pt x="521" y="125"/>
                    <a:pt x="533" y="124"/>
                    <a:pt x="539" y="125"/>
                  </a:cubicBezTo>
                  <a:cubicBezTo>
                    <a:pt x="563" y="128"/>
                    <a:pt x="586" y="129"/>
                    <a:pt x="610" y="131"/>
                  </a:cubicBezTo>
                  <a:cubicBezTo>
                    <a:pt x="548" y="174"/>
                    <a:pt x="594" y="136"/>
                    <a:pt x="563" y="172"/>
                  </a:cubicBezTo>
                  <a:cubicBezTo>
                    <a:pt x="557" y="178"/>
                    <a:pt x="552" y="185"/>
                    <a:pt x="545" y="190"/>
                  </a:cubicBezTo>
                  <a:cubicBezTo>
                    <a:pt x="539" y="195"/>
                    <a:pt x="520" y="201"/>
                    <a:pt x="527" y="202"/>
                  </a:cubicBezTo>
                  <a:cubicBezTo>
                    <a:pt x="545" y="205"/>
                    <a:pt x="563" y="198"/>
                    <a:pt x="581" y="196"/>
                  </a:cubicBezTo>
                  <a:cubicBezTo>
                    <a:pt x="587" y="190"/>
                    <a:pt x="596" y="170"/>
                    <a:pt x="599" y="178"/>
                  </a:cubicBezTo>
                  <a:cubicBezTo>
                    <a:pt x="601" y="185"/>
                    <a:pt x="584" y="224"/>
                    <a:pt x="575" y="232"/>
                  </a:cubicBezTo>
                  <a:cubicBezTo>
                    <a:pt x="564" y="241"/>
                    <a:pt x="539" y="256"/>
                    <a:pt x="539" y="256"/>
                  </a:cubicBezTo>
                  <a:cubicBezTo>
                    <a:pt x="520" y="283"/>
                    <a:pt x="506" y="286"/>
                    <a:pt x="474" y="297"/>
                  </a:cubicBezTo>
                  <a:cubicBezTo>
                    <a:pt x="468" y="299"/>
                    <a:pt x="456" y="303"/>
                    <a:pt x="456" y="303"/>
                  </a:cubicBezTo>
                  <a:cubicBezTo>
                    <a:pt x="499" y="317"/>
                    <a:pt x="485" y="304"/>
                    <a:pt x="504" y="333"/>
                  </a:cubicBezTo>
                  <a:cubicBezTo>
                    <a:pt x="468" y="357"/>
                    <a:pt x="421" y="364"/>
                    <a:pt x="379" y="374"/>
                  </a:cubicBezTo>
                  <a:cubicBezTo>
                    <a:pt x="405" y="383"/>
                    <a:pt x="425" y="376"/>
                    <a:pt x="450" y="368"/>
                  </a:cubicBezTo>
                  <a:cubicBezTo>
                    <a:pt x="454" y="374"/>
                    <a:pt x="464" y="379"/>
                    <a:pt x="462" y="386"/>
                  </a:cubicBezTo>
                  <a:cubicBezTo>
                    <a:pt x="460" y="392"/>
                    <a:pt x="450" y="389"/>
                    <a:pt x="444" y="392"/>
                  </a:cubicBezTo>
                  <a:cubicBezTo>
                    <a:pt x="392" y="418"/>
                    <a:pt x="367" y="423"/>
                    <a:pt x="308" y="428"/>
                  </a:cubicBezTo>
                  <a:cubicBezTo>
                    <a:pt x="223" y="407"/>
                    <a:pt x="335" y="427"/>
                    <a:pt x="290" y="446"/>
                  </a:cubicBezTo>
                  <a:cubicBezTo>
                    <a:pt x="266" y="456"/>
                    <a:pt x="239" y="450"/>
                    <a:pt x="213" y="452"/>
                  </a:cubicBezTo>
                  <a:cubicBezTo>
                    <a:pt x="217" y="458"/>
                    <a:pt x="226" y="462"/>
                    <a:pt x="224" y="469"/>
                  </a:cubicBezTo>
                  <a:cubicBezTo>
                    <a:pt x="222" y="475"/>
                    <a:pt x="213" y="475"/>
                    <a:pt x="207" y="475"/>
                  </a:cubicBezTo>
                  <a:cubicBezTo>
                    <a:pt x="184" y="475"/>
                    <a:pt x="146" y="461"/>
                    <a:pt x="123" y="458"/>
                  </a:cubicBezTo>
                  <a:cubicBezTo>
                    <a:pt x="95" y="448"/>
                    <a:pt x="106" y="457"/>
                    <a:pt x="123" y="440"/>
                  </a:cubicBezTo>
                  <a:cubicBezTo>
                    <a:pt x="161" y="401"/>
                    <a:pt x="177" y="414"/>
                    <a:pt x="82" y="422"/>
                  </a:cubicBezTo>
                  <a:cubicBezTo>
                    <a:pt x="43" y="435"/>
                    <a:pt x="57" y="412"/>
                    <a:pt x="70" y="392"/>
                  </a:cubicBezTo>
                  <a:cubicBezTo>
                    <a:pt x="54" y="390"/>
                    <a:pt x="36" y="395"/>
                    <a:pt x="23" y="386"/>
                  </a:cubicBezTo>
                  <a:cubicBezTo>
                    <a:pt x="17" y="382"/>
                    <a:pt x="36" y="375"/>
                    <a:pt x="34" y="368"/>
                  </a:cubicBezTo>
                  <a:cubicBezTo>
                    <a:pt x="33" y="362"/>
                    <a:pt x="23" y="365"/>
                    <a:pt x="17" y="363"/>
                  </a:cubicBezTo>
                  <a:cubicBezTo>
                    <a:pt x="0" y="338"/>
                    <a:pt x="4" y="307"/>
                    <a:pt x="34" y="297"/>
                  </a:cubicBezTo>
                  <a:cubicBezTo>
                    <a:pt x="28" y="295"/>
                    <a:pt x="20" y="296"/>
                    <a:pt x="17" y="291"/>
                  </a:cubicBezTo>
                  <a:cubicBezTo>
                    <a:pt x="14" y="285"/>
                    <a:pt x="27" y="256"/>
                    <a:pt x="34" y="256"/>
                  </a:cubicBezTo>
                </a:path>
              </a:pathLst>
            </a:custGeom>
            <a:noFill/>
            <a:ln w="19050">
              <a:solidFill>
                <a:srgbClr val="000066"/>
              </a:solidFill>
              <a:round/>
              <a:headEnd/>
              <a:tailEnd/>
            </a:ln>
          </p:spPr>
          <p:txBody>
            <a:bodyPr/>
            <a:lstStyle/>
            <a:p>
              <a:endParaRPr lang="es-MX"/>
            </a:p>
          </p:txBody>
        </p:sp>
        <p:sp>
          <p:nvSpPr>
            <p:cNvPr id="93" name="Freeform 238"/>
            <p:cNvSpPr>
              <a:spLocks/>
            </p:cNvSpPr>
            <p:nvPr/>
          </p:nvSpPr>
          <p:spPr bwMode="auto">
            <a:xfrm>
              <a:off x="3468" y="406"/>
              <a:ext cx="196" cy="123"/>
            </a:xfrm>
            <a:custGeom>
              <a:avLst/>
              <a:gdLst>
                <a:gd name="T0" fmla="*/ 0 w 196"/>
                <a:gd name="T1" fmla="*/ 123 h 123"/>
                <a:gd name="T2" fmla="*/ 142 w 196"/>
                <a:gd name="T3" fmla="*/ 40 h 123"/>
                <a:gd name="T4" fmla="*/ 196 w 196"/>
                <a:gd name="T5" fmla="*/ 10 h 123"/>
                <a:gd name="T6" fmla="*/ 113 w 196"/>
                <a:gd name="T7" fmla="*/ 22 h 123"/>
                <a:gd name="T8" fmla="*/ 95 w 196"/>
                <a:gd name="T9" fmla="*/ 28 h 123"/>
                <a:gd name="T10" fmla="*/ 154 w 196"/>
                <a:gd name="T11" fmla="*/ 81 h 123"/>
                <a:gd name="T12" fmla="*/ 196 w 196"/>
                <a:gd name="T13" fmla="*/ 4 h 123"/>
                <a:gd name="T14" fmla="*/ 0 60000 65536"/>
                <a:gd name="T15" fmla="*/ 0 60000 65536"/>
                <a:gd name="T16" fmla="*/ 0 60000 65536"/>
                <a:gd name="T17" fmla="*/ 0 60000 65536"/>
                <a:gd name="T18" fmla="*/ 0 60000 65536"/>
                <a:gd name="T19" fmla="*/ 0 60000 65536"/>
                <a:gd name="T20" fmla="*/ 0 60000 65536"/>
                <a:gd name="T21" fmla="*/ 0 w 196"/>
                <a:gd name="T22" fmla="*/ 0 h 123"/>
                <a:gd name="T23" fmla="*/ 196 w 196"/>
                <a:gd name="T24" fmla="*/ 123 h 1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 h="123">
                  <a:moveTo>
                    <a:pt x="0" y="123"/>
                  </a:moveTo>
                  <a:cubicBezTo>
                    <a:pt x="45" y="93"/>
                    <a:pt x="97" y="71"/>
                    <a:pt x="142" y="40"/>
                  </a:cubicBezTo>
                  <a:cubicBezTo>
                    <a:pt x="159" y="28"/>
                    <a:pt x="196" y="10"/>
                    <a:pt x="196" y="10"/>
                  </a:cubicBezTo>
                  <a:cubicBezTo>
                    <a:pt x="166" y="0"/>
                    <a:pt x="143" y="12"/>
                    <a:pt x="113" y="22"/>
                  </a:cubicBezTo>
                  <a:cubicBezTo>
                    <a:pt x="107" y="24"/>
                    <a:pt x="95" y="28"/>
                    <a:pt x="95" y="28"/>
                  </a:cubicBezTo>
                  <a:cubicBezTo>
                    <a:pt x="121" y="46"/>
                    <a:pt x="123" y="72"/>
                    <a:pt x="154" y="81"/>
                  </a:cubicBezTo>
                  <a:cubicBezTo>
                    <a:pt x="175" y="52"/>
                    <a:pt x="196" y="47"/>
                    <a:pt x="196" y="4"/>
                  </a:cubicBezTo>
                </a:path>
              </a:pathLst>
            </a:custGeom>
            <a:noFill/>
            <a:ln w="19050">
              <a:solidFill>
                <a:srgbClr val="000066"/>
              </a:solidFill>
              <a:round/>
              <a:headEnd/>
              <a:tailEnd/>
            </a:ln>
          </p:spPr>
          <p:txBody>
            <a:bodyPr/>
            <a:lstStyle/>
            <a:p>
              <a:endParaRPr lang="es-MX"/>
            </a:p>
          </p:txBody>
        </p:sp>
        <p:sp>
          <p:nvSpPr>
            <p:cNvPr id="98" name="Freeform 239"/>
            <p:cNvSpPr>
              <a:spLocks/>
            </p:cNvSpPr>
            <p:nvPr/>
          </p:nvSpPr>
          <p:spPr bwMode="auto">
            <a:xfrm>
              <a:off x="3895" y="838"/>
              <a:ext cx="434" cy="71"/>
            </a:xfrm>
            <a:custGeom>
              <a:avLst/>
              <a:gdLst>
                <a:gd name="T0" fmla="*/ 434 w 434"/>
                <a:gd name="T1" fmla="*/ 48 h 71"/>
                <a:gd name="T2" fmla="*/ 345 w 434"/>
                <a:gd name="T3" fmla="*/ 30 h 71"/>
                <a:gd name="T4" fmla="*/ 6 w 434"/>
                <a:gd name="T5" fmla="*/ 42 h 71"/>
                <a:gd name="T6" fmla="*/ 24 w 434"/>
                <a:gd name="T7" fmla="*/ 36 h 71"/>
                <a:gd name="T8" fmla="*/ 60 w 434"/>
                <a:gd name="T9" fmla="*/ 12 h 71"/>
                <a:gd name="T10" fmla="*/ 107 w 434"/>
                <a:gd name="T11" fmla="*/ 0 h 71"/>
                <a:gd name="T12" fmla="*/ 101 w 434"/>
                <a:gd name="T13" fmla="*/ 71 h 71"/>
                <a:gd name="T14" fmla="*/ 30 w 434"/>
                <a:gd name="T15" fmla="*/ 42 h 71"/>
                <a:gd name="T16" fmla="*/ 12 w 434"/>
                <a:gd name="T17" fmla="*/ 30 h 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4"/>
                <a:gd name="T28" fmla="*/ 0 h 71"/>
                <a:gd name="T29" fmla="*/ 434 w 434"/>
                <a:gd name="T30" fmla="*/ 71 h 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4" h="71">
                  <a:moveTo>
                    <a:pt x="434" y="48"/>
                  </a:moveTo>
                  <a:cubicBezTo>
                    <a:pt x="405" y="38"/>
                    <a:pt x="374" y="40"/>
                    <a:pt x="345" y="30"/>
                  </a:cubicBezTo>
                  <a:cubicBezTo>
                    <a:pt x="232" y="34"/>
                    <a:pt x="119" y="42"/>
                    <a:pt x="6" y="42"/>
                  </a:cubicBezTo>
                  <a:cubicBezTo>
                    <a:pt x="0" y="42"/>
                    <a:pt x="18" y="39"/>
                    <a:pt x="24" y="36"/>
                  </a:cubicBezTo>
                  <a:cubicBezTo>
                    <a:pt x="37" y="29"/>
                    <a:pt x="48" y="20"/>
                    <a:pt x="60" y="12"/>
                  </a:cubicBezTo>
                  <a:cubicBezTo>
                    <a:pt x="73" y="3"/>
                    <a:pt x="107" y="0"/>
                    <a:pt x="107" y="0"/>
                  </a:cubicBezTo>
                  <a:cubicBezTo>
                    <a:pt x="116" y="26"/>
                    <a:pt x="110" y="46"/>
                    <a:pt x="101" y="71"/>
                  </a:cubicBezTo>
                  <a:cubicBezTo>
                    <a:pt x="79" y="57"/>
                    <a:pt x="55" y="50"/>
                    <a:pt x="30" y="42"/>
                  </a:cubicBezTo>
                  <a:cubicBezTo>
                    <a:pt x="10" y="35"/>
                    <a:pt x="12" y="42"/>
                    <a:pt x="12" y="30"/>
                  </a:cubicBezTo>
                </a:path>
              </a:pathLst>
            </a:custGeom>
            <a:noFill/>
            <a:ln w="19050">
              <a:solidFill>
                <a:srgbClr val="000066"/>
              </a:solidFill>
              <a:round/>
              <a:headEnd/>
              <a:tailEnd/>
            </a:ln>
          </p:spPr>
          <p:txBody>
            <a:bodyPr/>
            <a:lstStyle/>
            <a:p>
              <a:endParaRPr lang="es-MX"/>
            </a:p>
          </p:txBody>
        </p:sp>
        <p:sp>
          <p:nvSpPr>
            <p:cNvPr id="99" name="Text Box 240"/>
            <p:cNvSpPr txBox="1">
              <a:spLocks noChangeArrowheads="1"/>
            </p:cNvSpPr>
            <p:nvPr/>
          </p:nvSpPr>
          <p:spPr bwMode="auto">
            <a:xfrm>
              <a:off x="3960" y="715"/>
              <a:ext cx="394" cy="205"/>
            </a:xfrm>
            <a:prstGeom prst="rect">
              <a:avLst/>
            </a:prstGeom>
            <a:noFill/>
            <a:ln w="9525">
              <a:noFill/>
              <a:miter lim="800000"/>
              <a:headEnd/>
              <a:tailEnd/>
            </a:ln>
          </p:spPr>
          <p:txBody>
            <a:bodyPr wrap="none">
              <a:spAutoFit/>
            </a:bodyPr>
            <a:lstStyle/>
            <a:p>
              <a:pPr eaLnBrk="1" hangingPunct="1"/>
              <a:r>
                <a:rPr lang="en-US" altLang="es-MX" sz="1100" b="1" dirty="0">
                  <a:solidFill>
                    <a:srgbClr val="000066"/>
                  </a:solidFill>
                  <a:latin typeface="Bradley Hand ITC" pitchFamily="66" charset="0"/>
                </a:rPr>
                <a:t>Norte</a:t>
              </a:r>
            </a:p>
          </p:txBody>
        </p:sp>
        <p:sp>
          <p:nvSpPr>
            <p:cNvPr id="100" name="Text Box 241"/>
            <p:cNvSpPr txBox="1">
              <a:spLocks noChangeArrowheads="1"/>
            </p:cNvSpPr>
            <p:nvPr/>
          </p:nvSpPr>
          <p:spPr bwMode="auto">
            <a:xfrm>
              <a:off x="3055" y="726"/>
              <a:ext cx="492" cy="193"/>
            </a:xfrm>
            <a:prstGeom prst="rect">
              <a:avLst/>
            </a:prstGeom>
            <a:noFill/>
            <a:ln w="9525">
              <a:noFill/>
              <a:miter lim="800000"/>
              <a:headEnd/>
              <a:tailEnd/>
            </a:ln>
          </p:spPr>
          <p:txBody>
            <a:bodyPr wrap="none">
              <a:spAutoFit/>
            </a:bodyPr>
            <a:lstStyle/>
            <a:p>
              <a:pPr eaLnBrk="1" hangingPunct="1"/>
              <a:r>
                <a:rPr lang="en-US" altLang="es-MX" sz="1000" b="1" dirty="0" err="1">
                  <a:solidFill>
                    <a:srgbClr val="000066"/>
                  </a:solidFill>
                  <a:latin typeface="Bradley Hand ITC" pitchFamily="66" charset="0"/>
                </a:rPr>
                <a:t>Brigada</a:t>
              </a:r>
              <a:endParaRPr lang="en-US" altLang="es-MX" sz="1000" b="1" dirty="0">
                <a:solidFill>
                  <a:srgbClr val="000066"/>
                </a:solidFill>
                <a:latin typeface="Bradley Hand ITC" pitchFamily="66" charset="0"/>
              </a:endParaRPr>
            </a:p>
          </p:txBody>
        </p:sp>
      </p:grpSp>
      <p:sp>
        <p:nvSpPr>
          <p:cNvPr id="101" name="Text Box 229"/>
          <p:cNvSpPr txBox="1">
            <a:spLocks noChangeArrowheads="1"/>
          </p:cNvSpPr>
          <p:nvPr/>
        </p:nvSpPr>
        <p:spPr bwMode="auto">
          <a:xfrm>
            <a:off x="5795885" y="1680247"/>
            <a:ext cx="3188367" cy="246221"/>
          </a:xfrm>
          <a:prstGeom prst="rect">
            <a:avLst/>
          </a:prstGeom>
          <a:noFill/>
          <a:ln w="9525">
            <a:noFill/>
            <a:miter lim="800000"/>
            <a:headEnd/>
            <a:tailEnd/>
          </a:ln>
        </p:spPr>
        <p:txBody>
          <a:bodyPr wrap="square">
            <a:spAutoFit/>
          </a:bodyPr>
          <a:lstStyle/>
          <a:p>
            <a:pPr eaLnBrk="1" hangingPunct="1"/>
            <a:r>
              <a:rPr lang="en-US" altLang="es-MX" sz="1000" b="1" dirty="0" err="1">
                <a:solidFill>
                  <a:srgbClr val="000066"/>
                </a:solidFill>
              </a:rPr>
              <a:t>Viento</a:t>
            </a:r>
            <a:r>
              <a:rPr lang="en-US" altLang="es-MX" sz="1000" b="1" dirty="0">
                <a:solidFill>
                  <a:srgbClr val="000066"/>
                </a:solidFill>
              </a:rPr>
              <a:t> Superficial, </a:t>
            </a:r>
            <a:r>
              <a:rPr lang="en-US" altLang="es-MX" sz="1000" b="1" dirty="0" err="1">
                <a:solidFill>
                  <a:srgbClr val="000066"/>
                </a:solidFill>
              </a:rPr>
              <a:t>cambio</a:t>
            </a:r>
            <a:r>
              <a:rPr lang="en-US" altLang="es-MX" sz="1000" b="1" dirty="0">
                <a:solidFill>
                  <a:srgbClr val="000066"/>
                </a:solidFill>
              </a:rPr>
              <a:t> </a:t>
            </a:r>
            <a:r>
              <a:rPr lang="en-US" altLang="es-MX" sz="1000" b="1" dirty="0" err="1">
                <a:solidFill>
                  <a:srgbClr val="000066"/>
                </a:solidFill>
              </a:rPr>
              <a:t>en</a:t>
            </a:r>
            <a:r>
              <a:rPr lang="en-US" altLang="es-MX" sz="1000" b="1" dirty="0">
                <a:solidFill>
                  <a:srgbClr val="000066"/>
                </a:solidFill>
              </a:rPr>
              <a:t> dir. y </a:t>
            </a:r>
            <a:r>
              <a:rPr lang="en-US" altLang="es-MX" sz="1000" b="1" dirty="0" err="1">
                <a:solidFill>
                  <a:srgbClr val="000066"/>
                </a:solidFill>
              </a:rPr>
              <a:t>en</a:t>
            </a:r>
            <a:r>
              <a:rPr lang="en-US" altLang="es-MX" sz="1000" b="1" dirty="0">
                <a:solidFill>
                  <a:srgbClr val="000066"/>
                </a:solidFill>
              </a:rPr>
              <a:t> </a:t>
            </a:r>
            <a:r>
              <a:rPr lang="en-US" altLang="es-MX" sz="1000" b="1" dirty="0" err="1">
                <a:solidFill>
                  <a:srgbClr val="000066"/>
                </a:solidFill>
              </a:rPr>
              <a:t>velocidad</a:t>
            </a:r>
            <a:endParaRPr lang="en-US" altLang="es-MX" sz="1000" b="1" dirty="0">
              <a:solidFill>
                <a:srgbClr val="000066"/>
              </a:solidFill>
            </a:endParaRPr>
          </a:p>
        </p:txBody>
      </p:sp>
      <p:sp>
        <p:nvSpPr>
          <p:cNvPr id="102" name="Text Box 213"/>
          <p:cNvSpPr txBox="1">
            <a:spLocks noChangeArrowheads="1"/>
          </p:cNvSpPr>
          <p:nvPr/>
        </p:nvSpPr>
        <p:spPr bwMode="auto">
          <a:xfrm>
            <a:off x="6438485" y="1891131"/>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36%</a:t>
            </a:r>
          </a:p>
        </p:txBody>
      </p:sp>
      <p:sp>
        <p:nvSpPr>
          <p:cNvPr id="103" name="Text Box 214"/>
          <p:cNvSpPr txBox="1">
            <a:spLocks noChangeArrowheads="1"/>
          </p:cNvSpPr>
          <p:nvPr/>
        </p:nvSpPr>
        <p:spPr bwMode="auto">
          <a:xfrm>
            <a:off x="7209758" y="1891131"/>
            <a:ext cx="415498" cy="230832"/>
          </a:xfrm>
          <a:prstGeom prst="rect">
            <a:avLst/>
          </a:prstGeom>
          <a:noFill/>
          <a:ln w="9525">
            <a:noFill/>
            <a:miter lim="800000"/>
            <a:headEnd/>
            <a:tailEnd/>
          </a:ln>
        </p:spPr>
        <p:txBody>
          <a:bodyPr wrap="none">
            <a:spAutoFit/>
          </a:bodyPr>
          <a:lstStyle/>
          <a:p>
            <a:pPr eaLnBrk="1" hangingPunct="1"/>
            <a:r>
              <a:rPr lang="en-US" altLang="es-MX" sz="900" b="1">
                <a:solidFill>
                  <a:srgbClr val="000066"/>
                </a:solidFill>
              </a:rPr>
              <a:t>36%</a:t>
            </a:r>
          </a:p>
        </p:txBody>
      </p:sp>
      <p:sp>
        <p:nvSpPr>
          <p:cNvPr id="130" name="Text Box 218"/>
          <p:cNvSpPr txBox="1">
            <a:spLocks noChangeArrowheads="1"/>
          </p:cNvSpPr>
          <p:nvPr/>
        </p:nvSpPr>
        <p:spPr bwMode="auto">
          <a:xfrm>
            <a:off x="6992721" y="2704767"/>
            <a:ext cx="33534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24</a:t>
            </a:r>
          </a:p>
        </p:txBody>
      </p:sp>
      <p:sp>
        <p:nvSpPr>
          <p:cNvPr id="131" name="Text Box 215"/>
          <p:cNvSpPr txBox="1">
            <a:spLocks noChangeArrowheads="1"/>
          </p:cNvSpPr>
          <p:nvPr/>
        </p:nvSpPr>
        <p:spPr bwMode="auto">
          <a:xfrm>
            <a:off x="6593013" y="2438784"/>
            <a:ext cx="268288"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32" name="Text Box 216"/>
          <p:cNvSpPr txBox="1">
            <a:spLocks noChangeArrowheads="1"/>
          </p:cNvSpPr>
          <p:nvPr/>
        </p:nvSpPr>
        <p:spPr bwMode="auto">
          <a:xfrm>
            <a:off x="6888356" y="2438784"/>
            <a:ext cx="268287"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34" name="Text Box 217"/>
          <p:cNvSpPr txBox="1">
            <a:spLocks noChangeArrowheads="1"/>
          </p:cNvSpPr>
          <p:nvPr/>
        </p:nvSpPr>
        <p:spPr bwMode="auto">
          <a:xfrm>
            <a:off x="6309812" y="3246420"/>
            <a:ext cx="688009" cy="21544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Retroceso</a:t>
            </a:r>
            <a:endParaRPr lang="en-US" altLang="es-MX" sz="800" b="1" dirty="0">
              <a:solidFill>
                <a:srgbClr val="000066"/>
              </a:solidFill>
            </a:endParaRPr>
          </a:p>
        </p:txBody>
      </p:sp>
      <p:sp>
        <p:nvSpPr>
          <p:cNvPr id="135" name="Text Box 222"/>
          <p:cNvSpPr txBox="1">
            <a:spLocks noChangeArrowheads="1"/>
          </p:cNvSpPr>
          <p:nvPr/>
        </p:nvSpPr>
        <p:spPr bwMode="auto">
          <a:xfrm>
            <a:off x="6268920" y="3376984"/>
            <a:ext cx="425116"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24X</a:t>
            </a:r>
          </a:p>
        </p:txBody>
      </p:sp>
      <p:sp>
        <p:nvSpPr>
          <p:cNvPr id="136" name="Text Box 223"/>
          <p:cNvSpPr txBox="1">
            <a:spLocks noChangeArrowheads="1"/>
          </p:cNvSpPr>
          <p:nvPr/>
        </p:nvSpPr>
        <p:spPr bwMode="auto">
          <a:xfrm>
            <a:off x="5576940" y="3573636"/>
            <a:ext cx="425116"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50X</a:t>
            </a:r>
          </a:p>
        </p:txBody>
      </p:sp>
      <p:sp>
        <p:nvSpPr>
          <p:cNvPr id="137" name="Text Box 267"/>
          <p:cNvSpPr txBox="1">
            <a:spLocks noChangeArrowheads="1"/>
          </p:cNvSpPr>
          <p:nvPr/>
        </p:nvSpPr>
        <p:spPr bwMode="auto">
          <a:xfrm>
            <a:off x="4756282" y="3958795"/>
            <a:ext cx="1098378" cy="400110"/>
          </a:xfrm>
          <a:prstGeom prst="rect">
            <a:avLst/>
          </a:prstGeom>
          <a:noFill/>
          <a:ln w="9525">
            <a:noFill/>
            <a:miter lim="800000"/>
            <a:headEnd/>
            <a:tailEnd/>
          </a:ln>
        </p:spPr>
        <p:txBody>
          <a:bodyPr wrap="none">
            <a:spAutoFit/>
          </a:bodyPr>
          <a:lstStyle/>
          <a:p>
            <a:pPr eaLnBrk="1" hangingPunct="1">
              <a:lnSpc>
                <a:spcPct val="200000"/>
              </a:lnSpc>
            </a:pPr>
            <a:r>
              <a:rPr lang="en-US" altLang="es-MX" sz="1000" b="1" dirty="0">
                <a:solidFill>
                  <a:srgbClr val="000066"/>
                </a:solidFill>
              </a:rPr>
              <a:t>20 m </a:t>
            </a:r>
            <a:r>
              <a:rPr lang="en-US" altLang="es-MX" sz="1000" b="1" dirty="0" err="1">
                <a:solidFill>
                  <a:srgbClr val="000066"/>
                </a:solidFill>
              </a:rPr>
              <a:t>en</a:t>
            </a:r>
            <a:r>
              <a:rPr lang="en-US" altLang="es-MX" sz="1000" b="1" dirty="0">
                <a:solidFill>
                  <a:srgbClr val="000066"/>
                </a:solidFill>
              </a:rPr>
              <a:t> 30 min</a:t>
            </a:r>
          </a:p>
        </p:txBody>
      </p:sp>
      <p:sp>
        <p:nvSpPr>
          <p:cNvPr id="138" name="Text Box 266"/>
          <p:cNvSpPr txBox="1">
            <a:spLocks noChangeArrowheads="1"/>
          </p:cNvSpPr>
          <p:nvPr/>
        </p:nvSpPr>
        <p:spPr bwMode="auto">
          <a:xfrm>
            <a:off x="6225430" y="4077268"/>
            <a:ext cx="1090363"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20 m </a:t>
            </a:r>
            <a:r>
              <a:rPr lang="en-US" altLang="es-MX" sz="1000" b="1" dirty="0" err="1">
                <a:solidFill>
                  <a:srgbClr val="000066"/>
                </a:solidFill>
              </a:rPr>
              <a:t>en</a:t>
            </a:r>
            <a:r>
              <a:rPr lang="en-US" altLang="es-MX" sz="1000" b="1" dirty="0">
                <a:solidFill>
                  <a:srgbClr val="000066"/>
                </a:solidFill>
              </a:rPr>
              <a:t> 36 </a:t>
            </a:r>
            <a:r>
              <a:rPr lang="en-US" altLang="es-MX" sz="1000" b="1" dirty="0" err="1">
                <a:solidFill>
                  <a:srgbClr val="000066"/>
                </a:solidFill>
              </a:rPr>
              <a:t>seg</a:t>
            </a:r>
            <a:endParaRPr lang="en-US" altLang="es-MX" sz="1000" b="1" dirty="0">
              <a:solidFill>
                <a:srgbClr val="000066"/>
              </a:solidFill>
            </a:endParaRPr>
          </a:p>
        </p:txBody>
      </p:sp>
      <p:sp>
        <p:nvSpPr>
          <p:cNvPr id="139" name="Text Box 224"/>
          <p:cNvSpPr txBox="1">
            <a:spLocks noChangeArrowheads="1"/>
          </p:cNvSpPr>
          <p:nvPr/>
        </p:nvSpPr>
        <p:spPr bwMode="auto">
          <a:xfrm>
            <a:off x="6581287" y="3583406"/>
            <a:ext cx="268287"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40" name="Text Box 218"/>
          <p:cNvSpPr txBox="1">
            <a:spLocks noChangeArrowheads="1"/>
          </p:cNvSpPr>
          <p:nvPr/>
        </p:nvSpPr>
        <p:spPr bwMode="auto">
          <a:xfrm>
            <a:off x="7001187" y="3185196"/>
            <a:ext cx="33534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19</a:t>
            </a:r>
          </a:p>
        </p:txBody>
      </p:sp>
      <p:sp>
        <p:nvSpPr>
          <p:cNvPr id="141" name="Text Box 218"/>
          <p:cNvSpPr txBox="1">
            <a:spLocks noChangeArrowheads="1"/>
          </p:cNvSpPr>
          <p:nvPr/>
        </p:nvSpPr>
        <p:spPr bwMode="auto">
          <a:xfrm>
            <a:off x="7001185" y="2949310"/>
            <a:ext cx="33534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19</a:t>
            </a:r>
          </a:p>
        </p:txBody>
      </p:sp>
      <p:sp>
        <p:nvSpPr>
          <p:cNvPr id="142" name="Text Box 218"/>
          <p:cNvSpPr txBox="1">
            <a:spLocks noChangeArrowheads="1"/>
          </p:cNvSpPr>
          <p:nvPr/>
        </p:nvSpPr>
        <p:spPr bwMode="auto">
          <a:xfrm>
            <a:off x="7052871" y="3060861"/>
            <a:ext cx="26000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0</a:t>
            </a:r>
          </a:p>
        </p:txBody>
      </p:sp>
    </p:spTree>
    <p:controls>
      <mc:AlternateContent xmlns:mc="http://schemas.openxmlformats.org/markup-compatibility/2006">
        <mc:Choice xmlns:v="urn:schemas-microsoft-com:vml" Requires="v">
          <p:control spid="5123" name="ShockwaveFlash1" r:id="rId2" imgW="1828800" imgH="1828800"/>
        </mc:Choice>
        <mc:Fallback>
          <p:control name="ShockwaveFlash1" r:id="rId2" imgW="1828800" imgH="1828800">
            <p:pic>
              <p:nvPicPr>
                <p:cNvPr id="2" name="ShockwaveFlash1"/>
                <p:cNvPicPr preferRelativeResize="0">
                  <a:picLocks noChangeArrowheads="1" noChangeShapeType="1"/>
                </p:cNvPicPr>
                <p:nvPr/>
              </p:nvPicPr>
              <p:blipFill>
                <a:blip r:embed="rId7"/>
                <a:srcRect/>
                <a:stretch>
                  <a:fillRect/>
                </a:stretch>
              </p:blipFill>
              <p:spPr bwMode="auto">
                <a:xfrm>
                  <a:off x="176213" y="561975"/>
                  <a:ext cx="4173537" cy="30353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0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024" grpId="0"/>
      <p:bldP spid="101" grpId="0"/>
      <p:bldP spid="102" grpId="0"/>
      <p:bldP spid="103" grpId="0"/>
      <p:bldP spid="130" grpId="0"/>
      <p:bldP spid="131" grpId="0"/>
      <p:bldP spid="132" grpId="0"/>
      <p:bldP spid="134" grpId="0"/>
      <p:bldP spid="135" grpId="0"/>
      <p:bldP spid="136" grpId="0"/>
      <p:bldP spid="137" grpId="0"/>
      <p:bldP spid="138" grpId="0"/>
      <p:bldP spid="139" grpId="0"/>
      <p:bldP spid="140" grpId="0"/>
      <p:bldP spid="141" grpId="0"/>
      <p:bldP spid="14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B85878B6-A6E9-4D68-AFA3-4E8969B1FC59}" type="slidenum">
              <a:rPr lang="en-US" altLang="es-MX" sz="1400"/>
              <a:pPr algn="r"/>
              <a:t>119</a:t>
            </a:fld>
            <a:r>
              <a:rPr lang="en-US" altLang="es-MX" sz="1400"/>
              <a:t>-S290-EP</a:t>
            </a:r>
          </a:p>
        </p:txBody>
      </p:sp>
      <p:pic>
        <p:nvPicPr>
          <p:cNvPr id="79875" name="Picture 2" descr="bluegreen swirly"/>
          <p:cNvPicPr>
            <a:picLocks noChangeAspect="1" noChangeArrowheads="1"/>
          </p:cNvPicPr>
          <p:nvPr/>
        </p:nvPicPr>
        <p:blipFill>
          <a:blip r:embed="rId3" cstate="print"/>
          <a:srcRect/>
          <a:stretch>
            <a:fillRect/>
          </a:stretch>
        </p:blipFill>
        <p:spPr bwMode="auto">
          <a:xfrm>
            <a:off x="0" y="14099"/>
            <a:ext cx="9196388" cy="6861175"/>
          </a:xfrm>
          <a:prstGeom prst="rect">
            <a:avLst/>
          </a:prstGeom>
          <a:noFill/>
          <a:ln w="9525">
            <a:noFill/>
            <a:miter lim="800000"/>
            <a:headEnd/>
            <a:tailEnd/>
          </a:ln>
        </p:spPr>
      </p:pic>
      <p:sp>
        <p:nvSpPr>
          <p:cNvPr id="79877" name="Rectangle 4"/>
          <p:cNvSpPr>
            <a:spLocks noChangeArrowheads="1"/>
          </p:cNvSpPr>
          <p:nvPr/>
        </p:nvSpPr>
        <p:spPr bwMode="auto">
          <a:xfrm>
            <a:off x="790575" y="2349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79890"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9B363D29-6C3D-4C21-AF92-A57B17436D79}" type="slidenum">
              <a:rPr lang="en-US" altLang="es-MX" sz="1000"/>
              <a:pPr algn="r"/>
              <a:t>119</a:t>
            </a:fld>
            <a:r>
              <a:rPr lang="en-US" altLang="es-MX" sz="1000"/>
              <a:t>-S290-EP</a:t>
            </a:r>
          </a:p>
        </p:txBody>
      </p:sp>
      <p:sp>
        <p:nvSpPr>
          <p:cNvPr id="79892" name="Text Box 157"/>
          <p:cNvSpPr txBox="1">
            <a:spLocks noChangeArrowheads="1"/>
          </p:cNvSpPr>
          <p:nvPr/>
        </p:nvSpPr>
        <p:spPr bwMode="auto">
          <a:xfrm>
            <a:off x="177800" y="1590675"/>
            <a:ext cx="2124075" cy="1465263"/>
          </a:xfrm>
          <a:prstGeom prst="rect">
            <a:avLst/>
          </a:prstGeom>
          <a:noFill/>
          <a:ln w="9525">
            <a:noFill/>
            <a:miter lim="800000"/>
            <a:headEnd/>
            <a:tailEnd/>
          </a:ln>
        </p:spPr>
        <p:txBody>
          <a:bodyPr>
            <a:spAutoFit/>
          </a:bodyPr>
          <a:lstStyle/>
          <a:p>
            <a:pPr eaLnBrk="1" hangingPunct="1"/>
            <a:r>
              <a:rPr lang="es-MX" altLang="es-MX" sz="1800" dirty="0"/>
              <a:t>En los marcados en amarillo las VP serán mayores en el combustible pasto</a:t>
            </a:r>
            <a:r>
              <a:rPr lang="en-US" altLang="es-MX" sz="1800" dirty="0"/>
              <a:t>.</a:t>
            </a:r>
          </a:p>
        </p:txBody>
      </p:sp>
      <p:sp>
        <p:nvSpPr>
          <p:cNvPr id="79893" name="Text Box 158"/>
          <p:cNvSpPr txBox="1">
            <a:spLocks noChangeArrowheads="1"/>
          </p:cNvSpPr>
          <p:nvPr/>
        </p:nvSpPr>
        <p:spPr bwMode="auto">
          <a:xfrm>
            <a:off x="222250" y="3351213"/>
            <a:ext cx="1911350" cy="2031325"/>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3" name="Imagen 12"/>
          <p:cNvPicPr>
            <a:picLocks noChangeAspect="1"/>
          </p:cNvPicPr>
          <p:nvPr/>
        </p:nvPicPr>
        <p:blipFill>
          <a:blip r:embed="rId4"/>
          <a:stretch>
            <a:fillRect/>
          </a:stretch>
        </p:blipFill>
        <p:spPr>
          <a:xfrm>
            <a:off x="2243931" y="1326409"/>
            <a:ext cx="6842125" cy="4860818"/>
          </a:xfrm>
          <a:prstGeom prst="rect">
            <a:avLst/>
          </a:prstGeom>
        </p:spPr>
      </p:pic>
      <p:sp>
        <p:nvSpPr>
          <p:cNvPr id="14" name="Oval 5"/>
          <p:cNvSpPr>
            <a:spLocks noChangeArrowheads="1"/>
          </p:cNvSpPr>
          <p:nvPr/>
        </p:nvSpPr>
        <p:spPr bwMode="auto">
          <a:xfrm>
            <a:off x="2462459" y="4951022"/>
            <a:ext cx="457200" cy="304800"/>
          </a:xfrm>
          <a:prstGeom prst="ellipse">
            <a:avLst/>
          </a:prstGeom>
          <a:noFill/>
          <a:ln w="38100">
            <a:solidFill>
              <a:srgbClr val="FF9900"/>
            </a:solidFill>
            <a:round/>
            <a:headEnd/>
            <a:tailEnd/>
          </a:ln>
        </p:spPr>
        <p:txBody>
          <a:bodyPr wrap="none" anchor="ctr"/>
          <a:lstStyle/>
          <a:p>
            <a:endParaRPr lang="es-MX" altLang="es-MX"/>
          </a:p>
        </p:txBody>
      </p:sp>
      <p:sp>
        <p:nvSpPr>
          <p:cNvPr id="15" name="Oval 7"/>
          <p:cNvSpPr>
            <a:spLocks noChangeArrowheads="1"/>
          </p:cNvSpPr>
          <p:nvPr/>
        </p:nvSpPr>
        <p:spPr bwMode="auto">
          <a:xfrm>
            <a:off x="3428999" y="4913310"/>
            <a:ext cx="465219" cy="304800"/>
          </a:xfrm>
          <a:prstGeom prst="ellipse">
            <a:avLst/>
          </a:prstGeom>
          <a:noFill/>
          <a:ln w="38100">
            <a:solidFill>
              <a:srgbClr val="FF9933"/>
            </a:solidFill>
            <a:round/>
            <a:headEnd/>
            <a:tailEnd/>
          </a:ln>
        </p:spPr>
        <p:txBody>
          <a:bodyPr wrap="none" anchor="ctr"/>
          <a:lstStyle/>
          <a:p>
            <a:endParaRPr lang="es-MX" altLang="es-MX"/>
          </a:p>
        </p:txBody>
      </p:sp>
      <p:sp>
        <p:nvSpPr>
          <p:cNvPr id="16" name="Oval 6"/>
          <p:cNvSpPr>
            <a:spLocks noChangeArrowheads="1"/>
          </p:cNvSpPr>
          <p:nvPr/>
        </p:nvSpPr>
        <p:spPr bwMode="auto">
          <a:xfrm>
            <a:off x="3180346" y="1560099"/>
            <a:ext cx="982580" cy="685800"/>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4"/>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B36F1640-550C-4294-B306-71875951BF3C}" type="slidenum">
              <a:rPr lang="en-US" altLang="es-MX" sz="1400"/>
              <a:pPr algn="r"/>
              <a:t>120</a:t>
            </a:fld>
            <a:r>
              <a:rPr lang="en-US" altLang="es-MX" sz="1400"/>
              <a:t>-S290-EP</a:t>
            </a:r>
          </a:p>
        </p:txBody>
      </p:sp>
      <p:pic>
        <p:nvPicPr>
          <p:cNvPr id="81923" name="Picture 2" descr="Wind background"/>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81924" name="Rectangle 3"/>
          <p:cNvSpPr>
            <a:spLocks noGrp="1" noChangeArrowheads="1"/>
          </p:cNvSpPr>
          <p:nvPr>
            <p:ph type="title"/>
          </p:nvPr>
        </p:nvSpPr>
        <p:spPr>
          <a:xfrm>
            <a:off x="228600" y="76200"/>
            <a:ext cx="8763000" cy="1295400"/>
          </a:xfrm>
        </p:spPr>
        <p:txBody>
          <a:bodyPr/>
          <a:lstStyle/>
          <a:p>
            <a:pPr eaLnBrk="1" hangingPunct="1"/>
            <a:r>
              <a:rPr lang="es-MX" altLang="es-MX" sz="2400" dirty="0">
                <a:solidFill>
                  <a:schemeClr val="tx1"/>
                </a:solidFill>
              </a:rPr>
              <a:t>La contribución de la pendiente en la velocidad efectiva del viento es de fácil manejo agregando un poco al componente del viento en pendiente ascendente</a:t>
            </a:r>
          </a:p>
        </p:txBody>
      </p:sp>
      <p:sp>
        <p:nvSpPr>
          <p:cNvPr id="81925" name="Rectangle 4"/>
          <p:cNvSpPr>
            <a:spLocks noChangeArrowheads="1"/>
          </p:cNvSpPr>
          <p:nvPr/>
        </p:nvSpPr>
        <p:spPr bwMode="auto">
          <a:xfrm>
            <a:off x="457200" y="1447800"/>
            <a:ext cx="8229600" cy="5181600"/>
          </a:xfrm>
          <a:prstGeom prst="rect">
            <a:avLst/>
          </a:prstGeom>
          <a:solidFill>
            <a:schemeClr val="bg1"/>
          </a:solidFill>
          <a:ln w="19050">
            <a:solidFill>
              <a:schemeClr val="tx1"/>
            </a:solidFill>
            <a:miter lim="800000"/>
            <a:headEnd/>
            <a:tailEnd/>
          </a:ln>
        </p:spPr>
        <p:txBody>
          <a:bodyPr wrap="none" anchor="ctr"/>
          <a:lstStyle/>
          <a:p>
            <a:endParaRPr lang="es-MX" altLang="es-MX"/>
          </a:p>
        </p:txBody>
      </p:sp>
      <p:sp>
        <p:nvSpPr>
          <p:cNvPr id="81926" name="Text Box 5"/>
          <p:cNvSpPr txBox="1">
            <a:spLocks noChangeArrowheads="1"/>
          </p:cNvSpPr>
          <p:nvPr/>
        </p:nvSpPr>
        <p:spPr bwMode="auto">
          <a:xfrm>
            <a:off x="6400800" y="4876800"/>
            <a:ext cx="854075" cy="457200"/>
          </a:xfrm>
          <a:prstGeom prst="rect">
            <a:avLst/>
          </a:prstGeom>
          <a:noFill/>
          <a:ln w="9525">
            <a:noFill/>
            <a:miter lim="800000"/>
            <a:headEnd/>
            <a:tailEnd/>
          </a:ln>
        </p:spPr>
        <p:txBody>
          <a:bodyPr>
            <a:spAutoFit/>
          </a:bodyPr>
          <a:lstStyle/>
          <a:p>
            <a:r>
              <a:rPr lang="en-US" altLang="es-MX" b="1">
                <a:solidFill>
                  <a:srgbClr val="339933"/>
                </a:solidFill>
              </a:rPr>
              <a:t>20%</a:t>
            </a:r>
          </a:p>
        </p:txBody>
      </p:sp>
      <p:sp>
        <p:nvSpPr>
          <p:cNvPr id="81927" name="Text Box 6"/>
          <p:cNvSpPr txBox="1">
            <a:spLocks noChangeArrowheads="1"/>
          </p:cNvSpPr>
          <p:nvPr/>
        </p:nvSpPr>
        <p:spPr bwMode="auto">
          <a:xfrm>
            <a:off x="6400800" y="3733800"/>
            <a:ext cx="854075" cy="457200"/>
          </a:xfrm>
          <a:prstGeom prst="rect">
            <a:avLst/>
          </a:prstGeom>
          <a:noFill/>
          <a:ln w="9525">
            <a:noFill/>
            <a:miter lim="800000"/>
            <a:headEnd/>
            <a:tailEnd/>
          </a:ln>
        </p:spPr>
        <p:txBody>
          <a:bodyPr>
            <a:spAutoFit/>
          </a:bodyPr>
          <a:lstStyle/>
          <a:p>
            <a:r>
              <a:rPr lang="en-US" altLang="es-MX" b="1">
                <a:solidFill>
                  <a:schemeClr val="accent2"/>
                </a:solidFill>
              </a:rPr>
              <a:t>40%</a:t>
            </a:r>
          </a:p>
        </p:txBody>
      </p:sp>
      <p:grpSp>
        <p:nvGrpSpPr>
          <p:cNvPr id="81928" name="Group 7"/>
          <p:cNvGrpSpPr>
            <a:grpSpLocks/>
          </p:cNvGrpSpPr>
          <p:nvPr/>
        </p:nvGrpSpPr>
        <p:grpSpPr bwMode="auto">
          <a:xfrm>
            <a:off x="609600" y="1752600"/>
            <a:ext cx="5715000" cy="4572000"/>
            <a:chOff x="960" y="1392"/>
            <a:chExt cx="2880" cy="2304"/>
          </a:xfrm>
        </p:grpSpPr>
        <p:sp>
          <p:nvSpPr>
            <p:cNvPr id="81949" name="Line 8"/>
            <p:cNvSpPr>
              <a:spLocks noChangeShapeType="1"/>
            </p:cNvSpPr>
            <p:nvPr/>
          </p:nvSpPr>
          <p:spPr bwMode="auto">
            <a:xfrm flipV="1">
              <a:off x="960" y="1392"/>
              <a:ext cx="2880" cy="2304"/>
            </a:xfrm>
            <a:prstGeom prst="line">
              <a:avLst/>
            </a:prstGeom>
            <a:noFill/>
            <a:ln w="38100">
              <a:solidFill>
                <a:srgbClr val="CC0066"/>
              </a:solidFill>
              <a:round/>
              <a:headEnd/>
              <a:tailEnd/>
            </a:ln>
          </p:spPr>
          <p:txBody>
            <a:bodyPr wrap="none" anchor="ctr"/>
            <a:lstStyle/>
            <a:p>
              <a:endParaRPr lang="es-MX"/>
            </a:p>
          </p:txBody>
        </p:sp>
        <p:sp>
          <p:nvSpPr>
            <p:cNvPr id="81950" name="Line 9"/>
            <p:cNvSpPr>
              <a:spLocks noChangeShapeType="1"/>
            </p:cNvSpPr>
            <p:nvPr/>
          </p:nvSpPr>
          <p:spPr bwMode="auto">
            <a:xfrm flipV="1">
              <a:off x="960" y="3120"/>
              <a:ext cx="2880" cy="576"/>
            </a:xfrm>
            <a:prstGeom prst="line">
              <a:avLst/>
            </a:prstGeom>
            <a:noFill/>
            <a:ln w="38100">
              <a:solidFill>
                <a:srgbClr val="339933"/>
              </a:solidFill>
              <a:round/>
              <a:headEnd/>
              <a:tailEnd/>
            </a:ln>
          </p:spPr>
          <p:txBody>
            <a:bodyPr wrap="none" anchor="ctr"/>
            <a:lstStyle/>
            <a:p>
              <a:endParaRPr lang="es-MX"/>
            </a:p>
          </p:txBody>
        </p:sp>
        <p:sp>
          <p:nvSpPr>
            <p:cNvPr id="81951" name="Line 10"/>
            <p:cNvSpPr>
              <a:spLocks noChangeShapeType="1"/>
            </p:cNvSpPr>
            <p:nvPr/>
          </p:nvSpPr>
          <p:spPr bwMode="auto">
            <a:xfrm flipV="1">
              <a:off x="960" y="2544"/>
              <a:ext cx="2880" cy="1152"/>
            </a:xfrm>
            <a:prstGeom prst="line">
              <a:avLst/>
            </a:prstGeom>
            <a:noFill/>
            <a:ln w="38100">
              <a:solidFill>
                <a:schemeClr val="accent2"/>
              </a:solidFill>
              <a:round/>
              <a:headEnd/>
              <a:tailEnd/>
            </a:ln>
          </p:spPr>
          <p:txBody>
            <a:bodyPr wrap="none" anchor="ctr"/>
            <a:lstStyle/>
            <a:p>
              <a:endParaRPr lang="es-MX"/>
            </a:p>
          </p:txBody>
        </p:sp>
        <p:sp>
          <p:nvSpPr>
            <p:cNvPr id="81952" name="Line 11"/>
            <p:cNvSpPr>
              <a:spLocks noChangeShapeType="1"/>
            </p:cNvSpPr>
            <p:nvPr/>
          </p:nvSpPr>
          <p:spPr bwMode="auto">
            <a:xfrm flipV="1">
              <a:off x="960" y="1968"/>
              <a:ext cx="2880" cy="1728"/>
            </a:xfrm>
            <a:prstGeom prst="line">
              <a:avLst/>
            </a:prstGeom>
            <a:noFill/>
            <a:ln w="38100">
              <a:solidFill>
                <a:srgbClr val="3399FF"/>
              </a:solidFill>
              <a:round/>
              <a:headEnd/>
              <a:tailEnd/>
            </a:ln>
          </p:spPr>
          <p:txBody>
            <a:bodyPr wrap="none" anchor="ctr"/>
            <a:lstStyle/>
            <a:p>
              <a:endParaRPr lang="es-MX"/>
            </a:p>
          </p:txBody>
        </p:sp>
        <p:sp>
          <p:nvSpPr>
            <p:cNvPr id="81953" name="Line 12"/>
            <p:cNvSpPr>
              <a:spLocks noChangeShapeType="1"/>
            </p:cNvSpPr>
            <p:nvPr/>
          </p:nvSpPr>
          <p:spPr bwMode="auto">
            <a:xfrm>
              <a:off x="960" y="3696"/>
              <a:ext cx="2880" cy="0"/>
            </a:xfrm>
            <a:prstGeom prst="line">
              <a:avLst/>
            </a:prstGeom>
            <a:noFill/>
            <a:ln w="38100">
              <a:solidFill>
                <a:schemeClr val="accent2"/>
              </a:solidFill>
              <a:round/>
              <a:headEnd/>
              <a:tailEnd/>
            </a:ln>
          </p:spPr>
          <p:txBody>
            <a:bodyPr wrap="none" anchor="ctr"/>
            <a:lstStyle/>
            <a:p>
              <a:endParaRPr lang="es-MX"/>
            </a:p>
          </p:txBody>
        </p:sp>
      </p:grpSp>
      <p:sp>
        <p:nvSpPr>
          <p:cNvPr id="81929" name="Text Box 13"/>
          <p:cNvSpPr txBox="1">
            <a:spLocks noChangeArrowheads="1"/>
          </p:cNvSpPr>
          <p:nvPr/>
        </p:nvSpPr>
        <p:spPr bwMode="auto">
          <a:xfrm>
            <a:off x="6400800" y="1447800"/>
            <a:ext cx="838200" cy="457200"/>
          </a:xfrm>
          <a:prstGeom prst="rect">
            <a:avLst/>
          </a:prstGeom>
          <a:noFill/>
          <a:ln w="9525">
            <a:noFill/>
            <a:miter lim="800000"/>
            <a:headEnd/>
            <a:tailEnd/>
          </a:ln>
        </p:spPr>
        <p:txBody>
          <a:bodyPr>
            <a:spAutoFit/>
          </a:bodyPr>
          <a:lstStyle/>
          <a:p>
            <a:r>
              <a:rPr lang="en-US" altLang="es-MX" b="1">
                <a:solidFill>
                  <a:srgbClr val="CC0066"/>
                </a:solidFill>
              </a:rPr>
              <a:t>80%</a:t>
            </a:r>
          </a:p>
        </p:txBody>
      </p:sp>
      <p:sp>
        <p:nvSpPr>
          <p:cNvPr id="81930" name="Text Box 14"/>
          <p:cNvSpPr txBox="1">
            <a:spLocks noChangeArrowheads="1"/>
          </p:cNvSpPr>
          <p:nvPr/>
        </p:nvSpPr>
        <p:spPr bwMode="auto">
          <a:xfrm>
            <a:off x="6477000" y="2590800"/>
            <a:ext cx="838200" cy="457200"/>
          </a:xfrm>
          <a:prstGeom prst="rect">
            <a:avLst/>
          </a:prstGeom>
          <a:noFill/>
          <a:ln w="9525">
            <a:noFill/>
            <a:miter lim="800000"/>
            <a:headEnd/>
            <a:tailEnd/>
          </a:ln>
        </p:spPr>
        <p:txBody>
          <a:bodyPr>
            <a:spAutoFit/>
          </a:bodyPr>
          <a:lstStyle/>
          <a:p>
            <a:r>
              <a:rPr lang="en-US" altLang="es-MX" b="1">
                <a:solidFill>
                  <a:srgbClr val="3399FF"/>
                </a:solidFill>
              </a:rPr>
              <a:t>60%</a:t>
            </a:r>
            <a:endParaRPr lang="en-US" altLang="es-MX">
              <a:solidFill>
                <a:schemeClr val="tx2"/>
              </a:solidFill>
            </a:endParaRPr>
          </a:p>
        </p:txBody>
      </p:sp>
      <p:sp>
        <p:nvSpPr>
          <p:cNvPr id="81931" name="Text Box 15"/>
          <p:cNvSpPr txBox="1">
            <a:spLocks noChangeArrowheads="1"/>
          </p:cNvSpPr>
          <p:nvPr/>
        </p:nvSpPr>
        <p:spPr bwMode="auto">
          <a:xfrm>
            <a:off x="6826250" y="5591175"/>
            <a:ext cx="1708150" cy="581025"/>
          </a:xfrm>
          <a:prstGeom prst="rect">
            <a:avLst/>
          </a:prstGeom>
          <a:noFill/>
          <a:ln w="9525">
            <a:noFill/>
            <a:miter lim="800000"/>
            <a:headEnd/>
            <a:tailEnd/>
          </a:ln>
        </p:spPr>
        <p:txBody>
          <a:bodyPr wrap="none">
            <a:spAutoFit/>
          </a:bodyPr>
          <a:lstStyle/>
          <a:p>
            <a:pPr eaLnBrk="1" hangingPunct="1"/>
            <a:r>
              <a:rPr lang="en-US" altLang="es-MX" sz="1600" b="1"/>
              <a:t>Menos de 20%, </a:t>
            </a:r>
          </a:p>
          <a:p>
            <a:pPr eaLnBrk="1" hangingPunct="1"/>
            <a:r>
              <a:rPr lang="en-US" altLang="es-MX" sz="1600" b="1"/>
              <a:t>Sin ajuste</a:t>
            </a:r>
          </a:p>
        </p:txBody>
      </p:sp>
      <p:sp>
        <p:nvSpPr>
          <p:cNvPr id="81932" name="AutoShape 18"/>
          <p:cNvSpPr>
            <a:spLocks noChangeArrowheads="1"/>
          </p:cNvSpPr>
          <p:nvPr/>
        </p:nvSpPr>
        <p:spPr bwMode="auto">
          <a:xfrm rot="-1066129">
            <a:off x="5105400" y="4876800"/>
            <a:ext cx="228600" cy="180975"/>
          </a:xfrm>
          <a:prstGeom prst="rightArrow">
            <a:avLst>
              <a:gd name="adj1" fmla="val 50000"/>
              <a:gd name="adj2" fmla="val 31579"/>
            </a:avLst>
          </a:prstGeom>
          <a:solidFill>
            <a:srgbClr val="339933"/>
          </a:solidFill>
          <a:ln w="9525">
            <a:solidFill>
              <a:srgbClr val="000000"/>
            </a:solidFill>
            <a:miter lim="800000"/>
            <a:headEnd/>
            <a:tailEnd/>
          </a:ln>
        </p:spPr>
        <p:txBody>
          <a:bodyPr wrap="none" anchor="ctr"/>
          <a:lstStyle/>
          <a:p>
            <a:endParaRPr lang="es-MX" altLang="es-MX"/>
          </a:p>
        </p:txBody>
      </p:sp>
      <p:sp>
        <p:nvSpPr>
          <p:cNvPr id="81933" name="Text Box 19"/>
          <p:cNvSpPr txBox="1">
            <a:spLocks noChangeArrowheads="1"/>
          </p:cNvSpPr>
          <p:nvPr/>
        </p:nvSpPr>
        <p:spPr bwMode="auto">
          <a:xfrm>
            <a:off x="5410200" y="4495800"/>
            <a:ext cx="1219200" cy="400050"/>
          </a:xfrm>
          <a:prstGeom prst="rect">
            <a:avLst/>
          </a:prstGeom>
          <a:noFill/>
          <a:ln w="9525">
            <a:noFill/>
            <a:miter lim="800000"/>
            <a:headEnd/>
            <a:tailEnd/>
          </a:ln>
        </p:spPr>
        <p:txBody>
          <a:bodyPr>
            <a:spAutoFit/>
          </a:bodyPr>
          <a:lstStyle/>
          <a:p>
            <a:r>
              <a:rPr lang="en-US" altLang="es-MX" sz="2000" b="1">
                <a:solidFill>
                  <a:srgbClr val="339933"/>
                </a:solidFill>
              </a:rPr>
              <a:t>1.6 kph</a:t>
            </a:r>
          </a:p>
        </p:txBody>
      </p:sp>
      <p:sp>
        <p:nvSpPr>
          <p:cNvPr id="81934" name="Text Box 20"/>
          <p:cNvSpPr txBox="1">
            <a:spLocks noChangeArrowheads="1"/>
          </p:cNvSpPr>
          <p:nvPr/>
        </p:nvSpPr>
        <p:spPr bwMode="auto">
          <a:xfrm>
            <a:off x="6902450" y="4267200"/>
            <a:ext cx="1758950" cy="584200"/>
          </a:xfrm>
          <a:prstGeom prst="rect">
            <a:avLst/>
          </a:prstGeom>
          <a:noFill/>
          <a:ln w="9525">
            <a:noFill/>
            <a:miter lim="800000"/>
            <a:headEnd/>
            <a:tailEnd/>
          </a:ln>
        </p:spPr>
        <p:txBody>
          <a:bodyPr wrap="none">
            <a:spAutoFit/>
          </a:bodyPr>
          <a:lstStyle/>
          <a:p>
            <a:pPr eaLnBrk="1" hangingPunct="1"/>
            <a:r>
              <a:rPr lang="en-US" altLang="es-MX" sz="1600" b="1"/>
              <a:t>20% to 40%, </a:t>
            </a:r>
          </a:p>
          <a:p>
            <a:pPr eaLnBrk="1" hangingPunct="1"/>
            <a:r>
              <a:rPr lang="en-US" altLang="es-MX" sz="1600" b="1"/>
              <a:t>agregar 1.6 kph </a:t>
            </a:r>
          </a:p>
        </p:txBody>
      </p:sp>
      <p:grpSp>
        <p:nvGrpSpPr>
          <p:cNvPr id="81935" name="Group 21"/>
          <p:cNvGrpSpPr>
            <a:grpSpLocks/>
          </p:cNvGrpSpPr>
          <p:nvPr/>
        </p:nvGrpSpPr>
        <p:grpSpPr bwMode="auto">
          <a:xfrm>
            <a:off x="4724400" y="3048000"/>
            <a:ext cx="3895725" cy="1247775"/>
            <a:chOff x="2688" y="1632"/>
            <a:chExt cx="2454" cy="786"/>
          </a:xfrm>
        </p:grpSpPr>
        <p:grpSp>
          <p:nvGrpSpPr>
            <p:cNvPr id="81945" name="Group 22"/>
            <p:cNvGrpSpPr>
              <a:grpSpLocks/>
            </p:cNvGrpSpPr>
            <p:nvPr/>
          </p:nvGrpSpPr>
          <p:grpSpPr bwMode="auto">
            <a:xfrm>
              <a:off x="2688" y="2064"/>
              <a:ext cx="1024" cy="354"/>
              <a:chOff x="2976" y="2208"/>
              <a:chExt cx="1024" cy="354"/>
            </a:xfrm>
          </p:grpSpPr>
          <p:sp>
            <p:nvSpPr>
              <p:cNvPr id="81947" name="AutoShape 23"/>
              <p:cNvSpPr>
                <a:spLocks noChangeArrowheads="1"/>
              </p:cNvSpPr>
              <p:nvPr/>
            </p:nvSpPr>
            <p:spPr bwMode="auto">
              <a:xfrm rot="-1275030">
                <a:off x="2976" y="2448"/>
                <a:ext cx="240" cy="114"/>
              </a:xfrm>
              <a:prstGeom prst="rightArrow">
                <a:avLst>
                  <a:gd name="adj1" fmla="val 50000"/>
                  <a:gd name="adj2" fmla="val 52632"/>
                </a:avLst>
              </a:prstGeom>
              <a:solidFill>
                <a:schemeClr val="accent2"/>
              </a:solidFill>
              <a:ln w="9525">
                <a:solidFill>
                  <a:schemeClr val="tx1"/>
                </a:solidFill>
                <a:miter lim="800000"/>
                <a:headEnd/>
                <a:tailEnd/>
              </a:ln>
            </p:spPr>
            <p:txBody>
              <a:bodyPr wrap="none" anchor="ctr"/>
              <a:lstStyle/>
              <a:p>
                <a:endParaRPr lang="es-MX" altLang="es-MX"/>
              </a:p>
            </p:txBody>
          </p:sp>
          <p:sp>
            <p:nvSpPr>
              <p:cNvPr id="409624" name="Text Box 24"/>
              <p:cNvSpPr txBox="1">
                <a:spLocks noChangeArrowheads="1"/>
              </p:cNvSpPr>
              <p:nvPr/>
            </p:nvSpPr>
            <p:spPr bwMode="auto">
              <a:xfrm>
                <a:off x="3232" y="2208"/>
                <a:ext cx="768" cy="252"/>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r>
                  <a:rPr lang="en-US" altLang="es-MX" sz="2000" b="1" dirty="0">
                    <a:solidFill>
                      <a:schemeClr val="accent2"/>
                    </a:solidFill>
                    <a:effectLst>
                      <a:outerShdw blurRad="38100" dist="38100" dir="2700000" algn="tl">
                        <a:srgbClr val="C0C0C0"/>
                      </a:outerShdw>
                    </a:effectLst>
                  </a:rPr>
                  <a:t>3.2 </a:t>
                </a:r>
                <a:r>
                  <a:rPr lang="en-US" altLang="es-MX" sz="2000" b="1" dirty="0" err="1">
                    <a:solidFill>
                      <a:schemeClr val="accent2"/>
                    </a:solidFill>
                    <a:effectLst>
                      <a:outerShdw blurRad="38100" dist="38100" dir="2700000" algn="tl">
                        <a:srgbClr val="C0C0C0"/>
                      </a:outerShdw>
                    </a:effectLst>
                  </a:rPr>
                  <a:t>kph</a:t>
                </a:r>
                <a:endParaRPr lang="en-US" altLang="es-MX" sz="2000" b="1" dirty="0">
                  <a:solidFill>
                    <a:schemeClr val="accent2"/>
                  </a:solidFill>
                  <a:effectLst>
                    <a:outerShdw blurRad="38100" dist="38100" dir="2700000" algn="tl">
                      <a:srgbClr val="C0C0C0"/>
                    </a:outerShdw>
                  </a:effectLst>
                </a:endParaRPr>
              </a:p>
            </p:txBody>
          </p:sp>
        </p:grpSp>
        <p:sp>
          <p:nvSpPr>
            <p:cNvPr id="81946" name="Text Box 25"/>
            <p:cNvSpPr txBox="1">
              <a:spLocks noChangeArrowheads="1"/>
            </p:cNvSpPr>
            <p:nvPr/>
          </p:nvSpPr>
          <p:spPr bwMode="auto">
            <a:xfrm>
              <a:off x="4034" y="1632"/>
              <a:ext cx="1108" cy="368"/>
            </a:xfrm>
            <a:prstGeom prst="rect">
              <a:avLst/>
            </a:prstGeom>
            <a:noFill/>
            <a:ln w="9525">
              <a:noFill/>
              <a:miter lim="800000"/>
              <a:headEnd/>
              <a:tailEnd/>
            </a:ln>
          </p:spPr>
          <p:txBody>
            <a:bodyPr wrap="none">
              <a:spAutoFit/>
            </a:bodyPr>
            <a:lstStyle/>
            <a:p>
              <a:pPr eaLnBrk="1" hangingPunct="1"/>
              <a:r>
                <a:rPr lang="en-US" altLang="es-MX" sz="1600" b="1"/>
                <a:t>40% to 60%, </a:t>
              </a:r>
            </a:p>
            <a:p>
              <a:pPr eaLnBrk="1" hangingPunct="1"/>
              <a:r>
                <a:rPr lang="en-US" altLang="es-MX" sz="1600" b="1"/>
                <a:t>agregar 3.2 kph </a:t>
              </a:r>
            </a:p>
          </p:txBody>
        </p:sp>
      </p:grpSp>
      <p:sp>
        <p:nvSpPr>
          <p:cNvPr id="81936" name="Text Box 28"/>
          <p:cNvSpPr txBox="1">
            <a:spLocks noChangeArrowheads="1"/>
          </p:cNvSpPr>
          <p:nvPr/>
        </p:nvSpPr>
        <p:spPr bwMode="auto">
          <a:xfrm>
            <a:off x="5049838" y="2759075"/>
            <a:ext cx="1143000" cy="400050"/>
          </a:xfrm>
          <a:prstGeom prst="rect">
            <a:avLst/>
          </a:prstGeom>
          <a:noFill/>
          <a:ln w="9525">
            <a:noFill/>
            <a:miter lim="800000"/>
            <a:headEnd/>
            <a:tailEnd/>
          </a:ln>
        </p:spPr>
        <p:txBody>
          <a:bodyPr>
            <a:spAutoFit/>
          </a:bodyPr>
          <a:lstStyle/>
          <a:p>
            <a:r>
              <a:rPr lang="en-US" altLang="es-MX" sz="2000" b="1">
                <a:solidFill>
                  <a:srgbClr val="3399FF"/>
                </a:solidFill>
              </a:rPr>
              <a:t>4.8 kph</a:t>
            </a:r>
            <a:endParaRPr lang="en-US" altLang="es-MX" sz="2000">
              <a:solidFill>
                <a:schemeClr val="tx2"/>
              </a:solidFill>
            </a:endParaRPr>
          </a:p>
        </p:txBody>
      </p:sp>
      <p:sp>
        <p:nvSpPr>
          <p:cNvPr id="81937" name="AutoShape 29"/>
          <p:cNvSpPr>
            <a:spLocks noChangeArrowheads="1"/>
          </p:cNvSpPr>
          <p:nvPr/>
        </p:nvSpPr>
        <p:spPr bwMode="auto">
          <a:xfrm rot="-1853824">
            <a:off x="4572000" y="3200400"/>
            <a:ext cx="609600" cy="257175"/>
          </a:xfrm>
          <a:prstGeom prst="rightArrow">
            <a:avLst>
              <a:gd name="adj1" fmla="val 50000"/>
              <a:gd name="adj2" fmla="val 59259"/>
            </a:avLst>
          </a:prstGeom>
          <a:solidFill>
            <a:srgbClr val="3399FF"/>
          </a:solidFill>
          <a:ln w="9525">
            <a:solidFill>
              <a:srgbClr val="000000"/>
            </a:solidFill>
            <a:miter lim="800000"/>
            <a:headEnd/>
            <a:tailEnd/>
          </a:ln>
        </p:spPr>
        <p:txBody>
          <a:bodyPr wrap="none" anchor="ctr"/>
          <a:lstStyle/>
          <a:p>
            <a:endParaRPr lang="es-MX" altLang="es-MX"/>
          </a:p>
        </p:txBody>
      </p:sp>
      <p:sp>
        <p:nvSpPr>
          <p:cNvPr id="81938" name="Text Box 30"/>
          <p:cNvSpPr txBox="1">
            <a:spLocks noChangeArrowheads="1"/>
          </p:cNvSpPr>
          <p:nvPr/>
        </p:nvSpPr>
        <p:spPr bwMode="auto">
          <a:xfrm>
            <a:off x="6889750" y="1905000"/>
            <a:ext cx="1758950" cy="584200"/>
          </a:xfrm>
          <a:prstGeom prst="rect">
            <a:avLst/>
          </a:prstGeom>
          <a:noFill/>
          <a:ln w="9525">
            <a:noFill/>
            <a:miter lim="800000"/>
            <a:headEnd/>
            <a:tailEnd/>
          </a:ln>
        </p:spPr>
        <p:txBody>
          <a:bodyPr wrap="none">
            <a:spAutoFit/>
          </a:bodyPr>
          <a:lstStyle/>
          <a:p>
            <a:pPr eaLnBrk="1" hangingPunct="1"/>
            <a:r>
              <a:rPr lang="en-US" altLang="es-MX" sz="1600" b="1"/>
              <a:t>60% to 80%, </a:t>
            </a:r>
          </a:p>
          <a:p>
            <a:pPr eaLnBrk="1" hangingPunct="1"/>
            <a:r>
              <a:rPr lang="en-US" altLang="es-MX" sz="1600" b="1"/>
              <a:t>agregar 4.8 kph </a:t>
            </a:r>
          </a:p>
        </p:txBody>
      </p:sp>
      <p:sp>
        <p:nvSpPr>
          <p:cNvPr id="81939" name="Text Box 31"/>
          <p:cNvSpPr txBox="1">
            <a:spLocks noChangeArrowheads="1"/>
          </p:cNvSpPr>
          <p:nvPr/>
        </p:nvSpPr>
        <p:spPr bwMode="auto">
          <a:xfrm>
            <a:off x="609600" y="2057400"/>
            <a:ext cx="3302000" cy="738188"/>
          </a:xfrm>
          <a:prstGeom prst="rect">
            <a:avLst/>
          </a:prstGeom>
          <a:noFill/>
          <a:ln w="9525">
            <a:noFill/>
            <a:miter lim="800000"/>
            <a:headEnd/>
            <a:tailEnd/>
          </a:ln>
        </p:spPr>
        <p:txBody>
          <a:bodyPr>
            <a:spAutoFit/>
          </a:bodyPr>
          <a:lstStyle/>
          <a:p>
            <a:pPr eaLnBrk="1" hangingPunct="1"/>
            <a:r>
              <a:rPr lang="es-MX" altLang="es-MX" sz="1400" b="1" dirty="0"/>
              <a:t>Agregar la contribución de la pendiente al componente del viento en pendiente ascendente</a:t>
            </a:r>
            <a:endParaRPr lang="en-US" altLang="es-MX" sz="1400" b="1" dirty="0"/>
          </a:p>
        </p:txBody>
      </p:sp>
      <p:grpSp>
        <p:nvGrpSpPr>
          <p:cNvPr id="81940" name="Group 32"/>
          <p:cNvGrpSpPr>
            <a:grpSpLocks/>
          </p:cNvGrpSpPr>
          <p:nvPr/>
        </p:nvGrpSpPr>
        <p:grpSpPr bwMode="auto">
          <a:xfrm>
            <a:off x="4127500" y="1397000"/>
            <a:ext cx="2286000" cy="1447800"/>
            <a:chOff x="2304" y="576"/>
            <a:chExt cx="1440" cy="912"/>
          </a:xfrm>
        </p:grpSpPr>
        <p:sp>
          <p:nvSpPr>
            <p:cNvPr id="81942" name="AutoShape 33"/>
            <p:cNvSpPr>
              <a:spLocks noChangeArrowheads="1"/>
            </p:cNvSpPr>
            <p:nvPr/>
          </p:nvSpPr>
          <p:spPr bwMode="auto">
            <a:xfrm rot="-2321599">
              <a:off x="2304" y="1344"/>
              <a:ext cx="480" cy="144"/>
            </a:xfrm>
            <a:prstGeom prst="rightArrow">
              <a:avLst>
                <a:gd name="adj1" fmla="val 50000"/>
                <a:gd name="adj2" fmla="val 83333"/>
              </a:avLst>
            </a:prstGeom>
            <a:solidFill>
              <a:srgbClr val="CC0066"/>
            </a:solidFill>
            <a:ln w="9525">
              <a:solidFill>
                <a:schemeClr val="tx1"/>
              </a:solidFill>
              <a:miter lim="800000"/>
              <a:headEnd/>
              <a:tailEnd/>
            </a:ln>
          </p:spPr>
          <p:txBody>
            <a:bodyPr wrap="none" anchor="ctr"/>
            <a:lstStyle/>
            <a:p>
              <a:endParaRPr lang="es-MX" altLang="es-MX"/>
            </a:p>
          </p:txBody>
        </p:sp>
        <p:sp>
          <p:nvSpPr>
            <p:cNvPr id="81943" name="Text Box 34"/>
            <p:cNvSpPr txBox="1">
              <a:spLocks noChangeArrowheads="1"/>
            </p:cNvSpPr>
            <p:nvPr/>
          </p:nvSpPr>
          <p:spPr bwMode="auto">
            <a:xfrm>
              <a:off x="2544" y="912"/>
              <a:ext cx="768" cy="291"/>
            </a:xfrm>
            <a:prstGeom prst="rect">
              <a:avLst/>
            </a:prstGeom>
            <a:noFill/>
            <a:ln w="9525">
              <a:noFill/>
              <a:miter lim="800000"/>
              <a:headEnd/>
              <a:tailEnd/>
            </a:ln>
          </p:spPr>
          <p:txBody>
            <a:bodyPr>
              <a:spAutoFit/>
            </a:bodyPr>
            <a:lstStyle/>
            <a:p>
              <a:r>
                <a:rPr lang="en-US" altLang="es-MX" b="1">
                  <a:solidFill>
                    <a:srgbClr val="CC0066"/>
                  </a:solidFill>
                </a:rPr>
                <a:t>8 kph</a:t>
              </a:r>
            </a:p>
          </p:txBody>
        </p:sp>
        <p:sp>
          <p:nvSpPr>
            <p:cNvPr id="81944" name="Text Box 35"/>
            <p:cNvSpPr txBox="1">
              <a:spLocks noChangeArrowheads="1"/>
            </p:cNvSpPr>
            <p:nvPr/>
          </p:nvSpPr>
          <p:spPr bwMode="auto">
            <a:xfrm>
              <a:off x="2656" y="576"/>
              <a:ext cx="1088" cy="368"/>
            </a:xfrm>
            <a:prstGeom prst="rect">
              <a:avLst/>
            </a:prstGeom>
            <a:noFill/>
            <a:ln w="9525">
              <a:noFill/>
              <a:miter lim="800000"/>
              <a:headEnd/>
              <a:tailEnd/>
            </a:ln>
          </p:spPr>
          <p:txBody>
            <a:bodyPr wrap="none">
              <a:spAutoFit/>
            </a:bodyPr>
            <a:lstStyle/>
            <a:p>
              <a:pPr eaLnBrk="1" hangingPunct="1"/>
              <a:r>
                <a:rPr lang="en-US" altLang="es-MX" sz="1600" b="1"/>
                <a:t>Arriba de  80%, </a:t>
              </a:r>
            </a:p>
            <a:p>
              <a:pPr eaLnBrk="1" hangingPunct="1"/>
              <a:r>
                <a:rPr lang="en-US" altLang="es-MX" sz="1600" b="1"/>
                <a:t>agregar 8 kph </a:t>
              </a:r>
            </a:p>
          </p:txBody>
        </p:sp>
      </p:grpSp>
      <p:sp>
        <p:nvSpPr>
          <p:cNvPr id="81941"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BF05383C-80E7-45F6-B68B-D176EDF2D4D8}" type="slidenum">
              <a:rPr lang="en-US" altLang="es-MX" sz="1000"/>
              <a:pPr algn="r"/>
              <a:t>120</a:t>
            </a:fld>
            <a:r>
              <a:rPr lang="en-US" altLang="es-MX" sz="1000"/>
              <a:t>-S290-EP</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1000" y="990600"/>
            <a:ext cx="8382000" cy="685800"/>
          </a:xfrm>
        </p:spPr>
        <p:txBody>
          <a:bodyPr/>
          <a:lstStyle/>
          <a:p>
            <a:pPr eaLnBrk="1" hangingPunct="1"/>
            <a:r>
              <a:rPr lang="es-MX" altLang="es-MX" dirty="0"/>
              <a:t>El “próximo cambio importante"</a:t>
            </a:r>
          </a:p>
        </p:txBody>
      </p:sp>
      <p:sp>
        <p:nvSpPr>
          <p:cNvPr id="10243" name="Rectangle 3"/>
          <p:cNvSpPr>
            <a:spLocks noGrp="1" noChangeArrowheads="1"/>
          </p:cNvSpPr>
          <p:nvPr>
            <p:ph type="body" idx="1"/>
          </p:nvPr>
        </p:nvSpPr>
        <p:spPr>
          <a:xfrm>
            <a:off x="539750" y="2271713"/>
            <a:ext cx="7578725" cy="3533775"/>
          </a:xfrm>
        </p:spPr>
        <p:txBody>
          <a:bodyPr/>
          <a:lstStyle/>
          <a:p>
            <a:pPr algn="ctr" eaLnBrk="1" hangingPunct="1">
              <a:spcBef>
                <a:spcPct val="10000"/>
              </a:spcBef>
              <a:spcAft>
                <a:spcPct val="10000"/>
              </a:spcAft>
              <a:buFontTx/>
              <a:buNone/>
            </a:pPr>
            <a:r>
              <a:rPr lang="es-MX" altLang="es-MX" sz="3600" b="1" dirty="0"/>
              <a:t> La evaluación de los efectos del “próximo cambio importante" puede hacerse con el uso simple y sistemático de la ciencia del comportamiento del fuego.</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worksheet blank"/>
          <p:cNvPicPr>
            <a:picLocks noChangeAspect="1" noChangeArrowheads="1"/>
          </p:cNvPicPr>
          <p:nvPr/>
        </p:nvPicPr>
        <p:blipFill>
          <a:blip r:embed="rId5" cstate="print"/>
          <a:srcRect/>
          <a:stretch>
            <a:fillRect/>
          </a:stretch>
        </p:blipFill>
        <p:spPr bwMode="auto">
          <a:xfrm>
            <a:off x="0" y="0"/>
            <a:ext cx="9196388" cy="6861175"/>
          </a:xfrm>
          <a:prstGeom prst="rect">
            <a:avLst/>
          </a:prstGeom>
          <a:noFill/>
          <a:ln w="9525">
            <a:noFill/>
            <a:miter lim="800000"/>
            <a:headEnd/>
            <a:tailEnd/>
          </a:ln>
        </p:spPr>
      </p:pic>
      <p:sp>
        <p:nvSpPr>
          <p:cNvPr id="83971" name="Text Box 5"/>
          <p:cNvSpPr txBox="1">
            <a:spLocks noChangeArrowheads="1"/>
          </p:cNvSpPr>
          <p:nvPr/>
        </p:nvSpPr>
        <p:spPr bwMode="auto">
          <a:xfrm>
            <a:off x="0" y="-71438"/>
            <a:ext cx="5438775" cy="369332"/>
          </a:xfrm>
          <a:prstGeom prst="rect">
            <a:avLst/>
          </a:prstGeom>
          <a:noFill/>
          <a:ln w="9525">
            <a:noFill/>
            <a:miter lim="800000"/>
            <a:headEnd/>
            <a:tailEnd/>
          </a:ln>
        </p:spPr>
        <p:txBody>
          <a:bodyPr>
            <a:spAutoFit/>
          </a:bodyPr>
          <a:lstStyle/>
          <a:p>
            <a:pPr eaLnBrk="1" hangingPunct="1"/>
            <a:r>
              <a:rPr lang="en-US" altLang="es-MX" sz="1800" b="1" dirty="0" err="1"/>
              <a:t>Ilustración</a:t>
            </a:r>
            <a:r>
              <a:rPr lang="en-US" altLang="es-MX" sz="1800" b="1" dirty="0"/>
              <a:t> #3: Cambio de </a:t>
            </a:r>
            <a:r>
              <a:rPr lang="en-US" altLang="es-MX" sz="1800" b="1" dirty="0" err="1"/>
              <a:t>viento</a:t>
            </a:r>
            <a:r>
              <a:rPr lang="en-US" altLang="es-MX" sz="1800" b="1" dirty="0"/>
              <a:t> y </a:t>
            </a:r>
            <a:r>
              <a:rPr lang="en-US" altLang="es-MX" sz="1800" b="1" dirty="0" err="1"/>
              <a:t>pendiente</a:t>
            </a:r>
            <a:endParaRPr lang="en-US" altLang="es-MX" sz="1800" b="1" dirty="0"/>
          </a:p>
        </p:txBody>
      </p:sp>
      <p:sp>
        <p:nvSpPr>
          <p:cNvPr id="83972" name="Text Box 6"/>
          <p:cNvSpPr txBox="1">
            <a:spLocks noChangeArrowheads="1"/>
          </p:cNvSpPr>
          <p:nvPr/>
        </p:nvSpPr>
        <p:spPr bwMode="auto">
          <a:xfrm>
            <a:off x="0" y="4038600"/>
            <a:ext cx="3048000" cy="2308225"/>
          </a:xfrm>
          <a:prstGeom prst="rect">
            <a:avLst/>
          </a:prstGeom>
          <a:noFill/>
          <a:ln w="9525">
            <a:noFill/>
            <a:miter lim="800000"/>
            <a:headEnd/>
            <a:tailEnd/>
          </a:ln>
        </p:spPr>
        <p:txBody>
          <a:bodyPr>
            <a:spAutoFit/>
          </a:bodyPr>
          <a:lstStyle/>
          <a:p>
            <a:pPr eaLnBrk="1" hangingPunct="1"/>
            <a:r>
              <a:rPr lang="en-US" altLang="es-MX" sz="1200" b="1" u="sng"/>
              <a:t>Condiciones observadas:</a:t>
            </a:r>
          </a:p>
          <a:p>
            <a:pPr eaLnBrk="1" hangingPunct="1"/>
            <a:r>
              <a:rPr lang="es-MX" altLang="es-MX" sz="1200" b="1"/>
              <a:t>Mañana avanzada; fuego en pequeños</a:t>
            </a:r>
          </a:p>
          <a:p>
            <a:pPr eaLnBrk="1" hangingPunct="1"/>
            <a:r>
              <a:rPr lang="es-MX" altLang="es-MX" sz="1200" b="1"/>
              <a:t>arbustos continuos.</a:t>
            </a:r>
          </a:p>
          <a:p>
            <a:pPr eaLnBrk="1" hangingPunct="1"/>
            <a:endParaRPr lang="en-US" altLang="es-MX" sz="1200" b="1"/>
          </a:p>
          <a:p>
            <a:pPr eaLnBrk="1" hangingPunct="1"/>
            <a:r>
              <a:rPr lang="es-MX" altLang="es-MX" sz="1200" b="1"/>
              <a:t>Viento sobre el fuego 6.4 kph</a:t>
            </a:r>
            <a:r>
              <a:rPr lang="en-US" altLang="es-MX" sz="1200" b="1"/>
              <a:t>; HR 15%</a:t>
            </a:r>
          </a:p>
          <a:p>
            <a:pPr eaLnBrk="1" hangingPunct="1"/>
            <a:endParaRPr lang="en-US" altLang="es-MX" sz="1200" b="1"/>
          </a:p>
          <a:p>
            <a:pPr eaLnBrk="1" hangingPunct="1"/>
            <a:r>
              <a:rPr lang="es-MX" altLang="es-MX" sz="1200" b="1"/>
              <a:t>El fuego puede llegar a la base de la pendiente en 1 hora</a:t>
            </a:r>
            <a:r>
              <a:rPr lang="en-US" altLang="es-MX" sz="1200" b="1"/>
              <a:t> </a:t>
            </a:r>
          </a:p>
          <a:p>
            <a:pPr eaLnBrk="1" hangingPunct="1"/>
            <a:endParaRPr lang="en-US" altLang="es-MX" sz="1200" b="1"/>
          </a:p>
          <a:p>
            <a:pPr eaLnBrk="1" hangingPunct="1"/>
            <a:r>
              <a:rPr lang="es-MX" altLang="es-MX" sz="1200" b="1"/>
              <a:t>La velocidad del viento en la ladera es de 12.8 kph a la altura del ojo (para arbustos pequeños)</a:t>
            </a:r>
            <a:endParaRPr lang="en-US" altLang="es-MX" sz="1200" b="1"/>
          </a:p>
        </p:txBody>
      </p:sp>
      <p:sp>
        <p:nvSpPr>
          <p:cNvPr id="171015" name="Text Box 7"/>
          <p:cNvSpPr txBox="1">
            <a:spLocks noChangeArrowheads="1"/>
          </p:cNvSpPr>
          <p:nvPr/>
        </p:nvSpPr>
        <p:spPr bwMode="auto">
          <a:xfrm>
            <a:off x="3048000" y="4038600"/>
            <a:ext cx="1704975" cy="1354138"/>
          </a:xfrm>
          <a:prstGeom prst="rect">
            <a:avLst/>
          </a:prstGeom>
          <a:noFill/>
          <a:ln w="9525">
            <a:noFill/>
            <a:miter lim="800000"/>
            <a:headEnd/>
            <a:tailEnd/>
          </a:ln>
        </p:spPr>
        <p:txBody>
          <a:bodyPr>
            <a:spAutoFit/>
          </a:bodyPr>
          <a:lstStyle/>
          <a:p>
            <a:pPr eaLnBrk="1" hangingPunct="1"/>
            <a:r>
              <a:rPr lang="en-US" altLang="es-MX" sz="1200" b="1" u="sng"/>
              <a:t>Pronóstico meteorológico:</a:t>
            </a:r>
          </a:p>
          <a:p>
            <a:pPr eaLnBrk="1" hangingPunct="1"/>
            <a:br>
              <a:rPr lang="en-US" altLang="es-MX" sz="1200" b="1"/>
            </a:br>
            <a:r>
              <a:rPr lang="es-MX" altLang="es-MX" sz="1200" b="1"/>
              <a:t>Sin cambios importantes al  empezar la tarde </a:t>
            </a:r>
            <a:endParaRPr lang="en-US" altLang="es-MX" sz="1200" b="1"/>
          </a:p>
          <a:p>
            <a:pPr eaLnBrk="1" hangingPunct="1"/>
            <a:r>
              <a:rPr lang="en-US" altLang="es-MX" sz="1000" b="1"/>
              <a:t>      </a:t>
            </a:r>
          </a:p>
        </p:txBody>
      </p:sp>
      <p:sp>
        <p:nvSpPr>
          <p:cNvPr id="83974" name="Text Box 37"/>
          <p:cNvSpPr txBox="1">
            <a:spLocks noChangeArrowheads="1"/>
          </p:cNvSpPr>
          <p:nvPr/>
        </p:nvSpPr>
        <p:spPr bwMode="auto">
          <a:xfrm>
            <a:off x="152400" y="381000"/>
            <a:ext cx="1895475" cy="246063"/>
          </a:xfrm>
          <a:prstGeom prst="rect">
            <a:avLst/>
          </a:prstGeom>
          <a:noFill/>
          <a:ln w="9525">
            <a:noFill/>
            <a:miter lim="800000"/>
            <a:headEnd/>
            <a:tailEnd/>
          </a:ln>
        </p:spPr>
        <p:txBody>
          <a:bodyPr wrap="none">
            <a:spAutoFit/>
          </a:bodyPr>
          <a:lstStyle/>
          <a:p>
            <a:r>
              <a:rPr lang="en-US" altLang="es-MX" sz="1000"/>
              <a:t>Click para empezar la película</a:t>
            </a:r>
          </a:p>
        </p:txBody>
      </p:sp>
      <p:sp>
        <p:nvSpPr>
          <p:cNvPr id="8399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F9A0878C-8BA3-4EF3-BA8D-A10735778565}" type="slidenum">
              <a:rPr lang="en-US" altLang="es-MX" sz="1000"/>
              <a:pPr algn="r" eaLnBrk="1" hangingPunct="1"/>
              <a:t>121</a:t>
            </a:fld>
            <a:r>
              <a:rPr lang="en-US" altLang="es-MX" sz="1000"/>
              <a:t>-S290-EP</a:t>
            </a:r>
          </a:p>
        </p:txBody>
      </p:sp>
      <p:sp>
        <p:nvSpPr>
          <p:cNvPr id="136" name="Text Box 18"/>
          <p:cNvSpPr txBox="1">
            <a:spLocks noChangeArrowheads="1"/>
          </p:cNvSpPr>
          <p:nvPr/>
        </p:nvSpPr>
        <p:spPr bwMode="auto">
          <a:xfrm>
            <a:off x="6713788" y="3098376"/>
            <a:ext cx="36099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6.4</a:t>
            </a:r>
          </a:p>
        </p:txBody>
      </p:sp>
      <p:pic>
        <p:nvPicPr>
          <p:cNvPr id="3" name="Imagen 2"/>
          <p:cNvPicPr>
            <a:picLocks noChangeAspect="1"/>
          </p:cNvPicPr>
          <p:nvPr/>
        </p:nvPicPr>
        <p:blipFill>
          <a:blip r:embed="rId6"/>
          <a:stretch>
            <a:fillRect/>
          </a:stretch>
        </p:blipFill>
        <p:spPr>
          <a:xfrm>
            <a:off x="4501616" y="247485"/>
            <a:ext cx="4590014" cy="6232690"/>
          </a:xfrm>
          <a:prstGeom prst="rect">
            <a:avLst/>
          </a:prstGeom>
        </p:spPr>
      </p:pic>
      <p:grpSp>
        <p:nvGrpSpPr>
          <p:cNvPr id="40" name="Group 25"/>
          <p:cNvGrpSpPr>
            <a:grpSpLocks/>
          </p:cNvGrpSpPr>
          <p:nvPr/>
        </p:nvGrpSpPr>
        <p:grpSpPr bwMode="auto">
          <a:xfrm>
            <a:off x="5056610" y="917901"/>
            <a:ext cx="1730375" cy="593725"/>
            <a:chOff x="3244" y="489"/>
            <a:chExt cx="1133" cy="389"/>
          </a:xfrm>
        </p:grpSpPr>
        <p:sp>
          <p:nvSpPr>
            <p:cNvPr id="41" name="Freeform 26"/>
            <p:cNvSpPr>
              <a:spLocks/>
            </p:cNvSpPr>
            <p:nvPr/>
          </p:nvSpPr>
          <p:spPr bwMode="auto">
            <a:xfrm>
              <a:off x="3244" y="790"/>
              <a:ext cx="1133" cy="88"/>
            </a:xfrm>
            <a:custGeom>
              <a:avLst/>
              <a:gdLst>
                <a:gd name="T0" fmla="*/ 1133 w 1133"/>
                <a:gd name="T1" fmla="*/ 88 h 88"/>
                <a:gd name="T2" fmla="*/ 561 w 1133"/>
                <a:gd name="T3" fmla="*/ 74 h 88"/>
                <a:gd name="T4" fmla="*/ 358 w 1133"/>
                <a:gd name="T5" fmla="*/ 69 h 88"/>
                <a:gd name="T6" fmla="*/ 221 w 1133"/>
                <a:gd name="T7" fmla="*/ 83 h 88"/>
                <a:gd name="T8" fmla="*/ 70 w 1133"/>
                <a:gd name="T9" fmla="*/ 65 h 88"/>
                <a:gd name="T10" fmla="*/ 14 w 1133"/>
                <a:gd name="T11" fmla="*/ 17 h 88"/>
                <a:gd name="T12" fmla="*/ 0 w 1133"/>
                <a:gd name="T13" fmla="*/ 3 h 88"/>
                <a:gd name="T14" fmla="*/ 0 60000 65536"/>
                <a:gd name="T15" fmla="*/ 0 60000 65536"/>
                <a:gd name="T16" fmla="*/ 0 60000 65536"/>
                <a:gd name="T17" fmla="*/ 0 60000 65536"/>
                <a:gd name="T18" fmla="*/ 0 60000 65536"/>
                <a:gd name="T19" fmla="*/ 0 60000 65536"/>
                <a:gd name="T20" fmla="*/ 0 60000 65536"/>
                <a:gd name="T21" fmla="*/ 0 w 1133"/>
                <a:gd name="T22" fmla="*/ 0 h 88"/>
                <a:gd name="T23" fmla="*/ 1133 w 1133"/>
                <a:gd name="T24" fmla="*/ 88 h 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3" h="88">
                  <a:moveTo>
                    <a:pt x="1133" y="88"/>
                  </a:moveTo>
                  <a:cubicBezTo>
                    <a:pt x="924" y="44"/>
                    <a:pt x="1106" y="79"/>
                    <a:pt x="561" y="74"/>
                  </a:cubicBezTo>
                  <a:cubicBezTo>
                    <a:pt x="493" y="62"/>
                    <a:pt x="427" y="66"/>
                    <a:pt x="358" y="69"/>
                  </a:cubicBezTo>
                  <a:cubicBezTo>
                    <a:pt x="313" y="77"/>
                    <a:pt x="267" y="77"/>
                    <a:pt x="221" y="83"/>
                  </a:cubicBezTo>
                  <a:cubicBezTo>
                    <a:pt x="149" y="80"/>
                    <a:pt x="127" y="80"/>
                    <a:pt x="70" y="65"/>
                  </a:cubicBezTo>
                  <a:cubicBezTo>
                    <a:pt x="48" y="50"/>
                    <a:pt x="32" y="37"/>
                    <a:pt x="14" y="17"/>
                  </a:cubicBezTo>
                  <a:cubicBezTo>
                    <a:pt x="8" y="0"/>
                    <a:pt x="14" y="3"/>
                    <a:pt x="0" y="3"/>
                  </a:cubicBezTo>
                </a:path>
              </a:pathLst>
            </a:custGeom>
            <a:noFill/>
            <a:ln w="19050">
              <a:solidFill>
                <a:srgbClr val="000066"/>
              </a:solidFill>
              <a:round/>
              <a:headEnd/>
              <a:tailEnd/>
            </a:ln>
          </p:spPr>
          <p:txBody>
            <a:bodyPr/>
            <a:lstStyle/>
            <a:p>
              <a:endParaRPr lang="es-MX"/>
            </a:p>
          </p:txBody>
        </p:sp>
        <p:sp>
          <p:nvSpPr>
            <p:cNvPr id="42" name="Freeform 27"/>
            <p:cNvSpPr>
              <a:spLocks/>
            </p:cNvSpPr>
            <p:nvPr/>
          </p:nvSpPr>
          <p:spPr bwMode="auto">
            <a:xfrm>
              <a:off x="3923" y="699"/>
              <a:ext cx="416" cy="114"/>
            </a:xfrm>
            <a:custGeom>
              <a:avLst/>
              <a:gdLst>
                <a:gd name="T0" fmla="*/ 416 w 416"/>
                <a:gd name="T1" fmla="*/ 33 h 114"/>
                <a:gd name="T2" fmla="*/ 175 w 416"/>
                <a:gd name="T3" fmla="*/ 47 h 114"/>
                <a:gd name="T4" fmla="*/ 104 w 416"/>
                <a:gd name="T5" fmla="*/ 33 h 114"/>
                <a:gd name="T6" fmla="*/ 166 w 416"/>
                <a:gd name="T7" fmla="*/ 9 h 114"/>
                <a:gd name="T8" fmla="*/ 199 w 416"/>
                <a:gd name="T9" fmla="*/ 0 h 114"/>
                <a:gd name="T10" fmla="*/ 218 w 416"/>
                <a:gd name="T11" fmla="*/ 99 h 114"/>
                <a:gd name="T12" fmla="*/ 175 w 416"/>
                <a:gd name="T13" fmla="*/ 85 h 114"/>
                <a:gd name="T14" fmla="*/ 52 w 416"/>
                <a:gd name="T15" fmla="*/ 47 h 114"/>
                <a:gd name="T16" fmla="*/ 0 60000 65536"/>
                <a:gd name="T17" fmla="*/ 0 60000 65536"/>
                <a:gd name="T18" fmla="*/ 0 60000 65536"/>
                <a:gd name="T19" fmla="*/ 0 60000 65536"/>
                <a:gd name="T20" fmla="*/ 0 60000 65536"/>
                <a:gd name="T21" fmla="*/ 0 60000 65536"/>
                <a:gd name="T22" fmla="*/ 0 60000 65536"/>
                <a:gd name="T23" fmla="*/ 0 60000 65536"/>
                <a:gd name="T24" fmla="*/ 0 w 416"/>
                <a:gd name="T25" fmla="*/ 0 h 114"/>
                <a:gd name="T26" fmla="*/ 416 w 416"/>
                <a:gd name="T27" fmla="*/ 114 h 1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6" h="114">
                  <a:moveTo>
                    <a:pt x="416" y="33"/>
                  </a:moveTo>
                  <a:cubicBezTo>
                    <a:pt x="331" y="36"/>
                    <a:pt x="258" y="42"/>
                    <a:pt x="175" y="47"/>
                  </a:cubicBezTo>
                  <a:cubicBezTo>
                    <a:pt x="0" y="40"/>
                    <a:pt x="38" y="43"/>
                    <a:pt x="104" y="33"/>
                  </a:cubicBezTo>
                  <a:cubicBezTo>
                    <a:pt x="129" y="24"/>
                    <a:pt x="135" y="17"/>
                    <a:pt x="166" y="9"/>
                  </a:cubicBezTo>
                  <a:cubicBezTo>
                    <a:pt x="177" y="6"/>
                    <a:pt x="199" y="0"/>
                    <a:pt x="199" y="0"/>
                  </a:cubicBezTo>
                  <a:cubicBezTo>
                    <a:pt x="239" y="11"/>
                    <a:pt x="244" y="8"/>
                    <a:pt x="218" y="99"/>
                  </a:cubicBezTo>
                  <a:cubicBezTo>
                    <a:pt x="214" y="114"/>
                    <a:pt x="189" y="90"/>
                    <a:pt x="175" y="85"/>
                  </a:cubicBezTo>
                  <a:cubicBezTo>
                    <a:pt x="137" y="72"/>
                    <a:pt x="92" y="47"/>
                    <a:pt x="52" y="47"/>
                  </a:cubicBezTo>
                </a:path>
              </a:pathLst>
            </a:custGeom>
            <a:noFill/>
            <a:ln w="19050">
              <a:solidFill>
                <a:srgbClr val="000066"/>
              </a:solidFill>
              <a:round/>
              <a:headEnd/>
              <a:tailEnd/>
            </a:ln>
          </p:spPr>
          <p:txBody>
            <a:bodyPr/>
            <a:lstStyle/>
            <a:p>
              <a:endParaRPr lang="es-MX"/>
            </a:p>
          </p:txBody>
        </p:sp>
        <p:sp>
          <p:nvSpPr>
            <p:cNvPr id="43" name="Text Box 28"/>
            <p:cNvSpPr txBox="1">
              <a:spLocks noChangeArrowheads="1"/>
            </p:cNvSpPr>
            <p:nvPr/>
          </p:nvSpPr>
          <p:spPr bwMode="auto">
            <a:xfrm>
              <a:off x="4064" y="489"/>
              <a:ext cx="301" cy="181"/>
            </a:xfrm>
            <a:prstGeom prst="rect">
              <a:avLst/>
            </a:prstGeom>
            <a:noFill/>
            <a:ln w="9525">
              <a:noFill/>
              <a:miter lim="800000"/>
              <a:headEnd/>
              <a:tailEnd/>
            </a:ln>
          </p:spPr>
          <p:txBody>
            <a:bodyPr wrap="square">
              <a:spAutoFit/>
            </a:bodyPr>
            <a:lstStyle/>
            <a:p>
              <a:pPr eaLnBrk="1" hangingPunct="1"/>
              <a:r>
                <a:rPr lang="en-US" altLang="es-MX" sz="1200" b="1" dirty="0">
                  <a:solidFill>
                    <a:srgbClr val="000066"/>
                  </a:solidFill>
                  <a:latin typeface="Bradley Hand ITC" pitchFamily="66" charset="0"/>
                </a:rPr>
                <a:t>6.4</a:t>
              </a:r>
            </a:p>
          </p:txBody>
        </p:sp>
        <p:sp>
          <p:nvSpPr>
            <p:cNvPr id="44" name="Freeform 29"/>
            <p:cNvSpPr>
              <a:spLocks/>
            </p:cNvSpPr>
            <p:nvPr/>
          </p:nvSpPr>
          <p:spPr bwMode="auto">
            <a:xfrm>
              <a:off x="3726" y="743"/>
              <a:ext cx="195" cy="130"/>
            </a:xfrm>
            <a:custGeom>
              <a:avLst/>
              <a:gdLst>
                <a:gd name="T0" fmla="*/ 195 w 195"/>
                <a:gd name="T1" fmla="*/ 104 h 130"/>
                <a:gd name="T2" fmla="*/ 133 w 195"/>
                <a:gd name="T3" fmla="*/ 34 h 130"/>
                <a:gd name="T4" fmla="*/ 105 w 195"/>
                <a:gd name="T5" fmla="*/ 34 h 130"/>
                <a:gd name="T6" fmla="*/ 49 w 195"/>
                <a:gd name="T7" fmla="*/ 0 h 130"/>
                <a:gd name="T8" fmla="*/ 42 w 195"/>
                <a:gd name="T9" fmla="*/ 20 h 130"/>
                <a:gd name="T10" fmla="*/ 63 w 195"/>
                <a:gd name="T11" fmla="*/ 69 h 130"/>
                <a:gd name="T12" fmla="*/ 35 w 195"/>
                <a:gd name="T13" fmla="*/ 62 h 130"/>
                <a:gd name="T14" fmla="*/ 1 w 195"/>
                <a:gd name="T15" fmla="*/ 83 h 130"/>
                <a:gd name="T16" fmla="*/ 8 w 195"/>
                <a:gd name="T17" fmla="*/ 111 h 130"/>
                <a:gd name="T18" fmla="*/ 195 w 195"/>
                <a:gd name="T19" fmla="*/ 104 h 1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5"/>
                <a:gd name="T31" fmla="*/ 0 h 130"/>
                <a:gd name="T32" fmla="*/ 195 w 195"/>
                <a:gd name="T33" fmla="*/ 130 h 1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5" h="130">
                  <a:moveTo>
                    <a:pt x="195" y="104"/>
                  </a:moveTo>
                  <a:cubicBezTo>
                    <a:pt x="166" y="85"/>
                    <a:pt x="163" y="55"/>
                    <a:pt x="133" y="34"/>
                  </a:cubicBezTo>
                  <a:cubicBezTo>
                    <a:pt x="144" y="99"/>
                    <a:pt x="138" y="56"/>
                    <a:pt x="105" y="34"/>
                  </a:cubicBezTo>
                  <a:cubicBezTo>
                    <a:pt x="88" y="8"/>
                    <a:pt x="78" y="8"/>
                    <a:pt x="49" y="0"/>
                  </a:cubicBezTo>
                  <a:cubicBezTo>
                    <a:pt x="47" y="7"/>
                    <a:pt x="41" y="13"/>
                    <a:pt x="42" y="20"/>
                  </a:cubicBezTo>
                  <a:cubicBezTo>
                    <a:pt x="43" y="28"/>
                    <a:pt x="75" y="57"/>
                    <a:pt x="63" y="69"/>
                  </a:cubicBezTo>
                  <a:cubicBezTo>
                    <a:pt x="56" y="76"/>
                    <a:pt x="44" y="64"/>
                    <a:pt x="35" y="62"/>
                  </a:cubicBezTo>
                  <a:cubicBezTo>
                    <a:pt x="7" y="21"/>
                    <a:pt x="11" y="54"/>
                    <a:pt x="1" y="83"/>
                  </a:cubicBezTo>
                  <a:cubicBezTo>
                    <a:pt x="3" y="92"/>
                    <a:pt x="0" y="106"/>
                    <a:pt x="8" y="111"/>
                  </a:cubicBezTo>
                  <a:cubicBezTo>
                    <a:pt x="38" y="130"/>
                    <a:pt x="194" y="104"/>
                    <a:pt x="195" y="104"/>
                  </a:cubicBezTo>
                  <a:close/>
                </a:path>
              </a:pathLst>
            </a:custGeom>
            <a:solidFill>
              <a:srgbClr val="000066"/>
            </a:solidFill>
            <a:ln w="9525">
              <a:solidFill>
                <a:schemeClr val="tx1"/>
              </a:solidFill>
              <a:round/>
              <a:headEnd/>
              <a:tailEnd/>
            </a:ln>
          </p:spPr>
          <p:txBody>
            <a:bodyPr/>
            <a:lstStyle/>
            <a:p>
              <a:endParaRPr lang="es-MX"/>
            </a:p>
          </p:txBody>
        </p:sp>
      </p:grpSp>
      <p:grpSp>
        <p:nvGrpSpPr>
          <p:cNvPr id="45" name="Group 30"/>
          <p:cNvGrpSpPr>
            <a:grpSpLocks/>
          </p:cNvGrpSpPr>
          <p:nvPr/>
        </p:nvGrpSpPr>
        <p:grpSpPr bwMode="auto">
          <a:xfrm>
            <a:off x="7086633" y="773439"/>
            <a:ext cx="1455788" cy="824084"/>
            <a:chOff x="4687" y="227"/>
            <a:chExt cx="1101" cy="727"/>
          </a:xfrm>
        </p:grpSpPr>
        <p:sp>
          <p:nvSpPr>
            <p:cNvPr id="46" name="Freeform 31"/>
            <p:cNvSpPr>
              <a:spLocks/>
            </p:cNvSpPr>
            <p:nvPr/>
          </p:nvSpPr>
          <p:spPr bwMode="auto">
            <a:xfrm>
              <a:off x="4687" y="272"/>
              <a:ext cx="1101" cy="682"/>
            </a:xfrm>
            <a:custGeom>
              <a:avLst/>
              <a:gdLst>
                <a:gd name="T0" fmla="*/ 1101 w 1101"/>
                <a:gd name="T1" fmla="*/ 682 h 682"/>
                <a:gd name="T2" fmla="*/ 941 w 1101"/>
                <a:gd name="T3" fmla="*/ 649 h 682"/>
                <a:gd name="T4" fmla="*/ 875 w 1101"/>
                <a:gd name="T5" fmla="*/ 630 h 682"/>
                <a:gd name="T6" fmla="*/ 785 w 1101"/>
                <a:gd name="T7" fmla="*/ 526 h 682"/>
                <a:gd name="T8" fmla="*/ 743 w 1101"/>
                <a:gd name="T9" fmla="*/ 465 h 682"/>
                <a:gd name="T10" fmla="*/ 719 w 1101"/>
                <a:gd name="T11" fmla="*/ 422 h 682"/>
                <a:gd name="T12" fmla="*/ 634 w 1101"/>
                <a:gd name="T13" fmla="*/ 361 h 682"/>
                <a:gd name="T14" fmla="*/ 535 w 1101"/>
                <a:gd name="T15" fmla="*/ 285 h 682"/>
                <a:gd name="T16" fmla="*/ 483 w 1101"/>
                <a:gd name="T17" fmla="*/ 257 h 682"/>
                <a:gd name="T18" fmla="*/ 445 w 1101"/>
                <a:gd name="T19" fmla="*/ 238 h 682"/>
                <a:gd name="T20" fmla="*/ 374 w 1101"/>
                <a:gd name="T21" fmla="*/ 195 h 682"/>
                <a:gd name="T22" fmla="*/ 322 w 1101"/>
                <a:gd name="T23" fmla="*/ 162 h 682"/>
                <a:gd name="T24" fmla="*/ 218 w 1101"/>
                <a:gd name="T25" fmla="*/ 92 h 682"/>
                <a:gd name="T26" fmla="*/ 181 w 1101"/>
                <a:gd name="T27" fmla="*/ 73 h 682"/>
                <a:gd name="T28" fmla="*/ 143 w 1101"/>
                <a:gd name="T29" fmla="*/ 54 h 682"/>
                <a:gd name="T30" fmla="*/ 115 w 1101"/>
                <a:gd name="T31" fmla="*/ 44 h 682"/>
                <a:gd name="T32" fmla="*/ 63 w 1101"/>
                <a:gd name="T33" fmla="*/ 16 h 682"/>
                <a:gd name="T34" fmla="*/ 1 w 1101"/>
                <a:gd name="T35" fmla="*/ 25 h 6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01"/>
                <a:gd name="T55" fmla="*/ 0 h 682"/>
                <a:gd name="T56" fmla="*/ 1101 w 1101"/>
                <a:gd name="T57" fmla="*/ 682 h 68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01" h="682">
                  <a:moveTo>
                    <a:pt x="1101" y="682"/>
                  </a:moveTo>
                  <a:cubicBezTo>
                    <a:pt x="1045" y="674"/>
                    <a:pt x="998" y="653"/>
                    <a:pt x="941" y="649"/>
                  </a:cubicBezTo>
                  <a:cubicBezTo>
                    <a:pt x="918" y="644"/>
                    <a:pt x="897" y="636"/>
                    <a:pt x="875" y="630"/>
                  </a:cubicBezTo>
                  <a:cubicBezTo>
                    <a:pt x="843" y="598"/>
                    <a:pt x="818" y="559"/>
                    <a:pt x="785" y="526"/>
                  </a:cubicBezTo>
                  <a:cubicBezTo>
                    <a:pt x="777" y="503"/>
                    <a:pt x="756" y="485"/>
                    <a:pt x="743" y="465"/>
                  </a:cubicBezTo>
                  <a:cubicBezTo>
                    <a:pt x="734" y="451"/>
                    <a:pt x="728" y="435"/>
                    <a:pt x="719" y="422"/>
                  </a:cubicBezTo>
                  <a:cubicBezTo>
                    <a:pt x="705" y="401"/>
                    <a:pt x="657" y="368"/>
                    <a:pt x="634" y="361"/>
                  </a:cubicBezTo>
                  <a:cubicBezTo>
                    <a:pt x="605" y="329"/>
                    <a:pt x="576" y="300"/>
                    <a:pt x="535" y="285"/>
                  </a:cubicBezTo>
                  <a:cubicBezTo>
                    <a:pt x="521" y="272"/>
                    <a:pt x="501" y="263"/>
                    <a:pt x="483" y="257"/>
                  </a:cubicBezTo>
                  <a:cubicBezTo>
                    <a:pt x="470" y="244"/>
                    <a:pt x="460" y="247"/>
                    <a:pt x="445" y="238"/>
                  </a:cubicBezTo>
                  <a:cubicBezTo>
                    <a:pt x="421" y="224"/>
                    <a:pt x="398" y="208"/>
                    <a:pt x="374" y="195"/>
                  </a:cubicBezTo>
                  <a:cubicBezTo>
                    <a:pt x="355" y="184"/>
                    <a:pt x="342" y="169"/>
                    <a:pt x="322" y="162"/>
                  </a:cubicBezTo>
                  <a:cubicBezTo>
                    <a:pt x="293" y="133"/>
                    <a:pt x="257" y="102"/>
                    <a:pt x="218" y="92"/>
                  </a:cubicBezTo>
                  <a:cubicBezTo>
                    <a:pt x="207" y="79"/>
                    <a:pt x="197" y="78"/>
                    <a:pt x="181" y="73"/>
                  </a:cubicBezTo>
                  <a:cubicBezTo>
                    <a:pt x="169" y="61"/>
                    <a:pt x="159" y="59"/>
                    <a:pt x="143" y="54"/>
                  </a:cubicBezTo>
                  <a:cubicBezTo>
                    <a:pt x="134" y="51"/>
                    <a:pt x="115" y="44"/>
                    <a:pt x="115" y="44"/>
                  </a:cubicBezTo>
                  <a:cubicBezTo>
                    <a:pt x="100" y="30"/>
                    <a:pt x="80" y="27"/>
                    <a:pt x="63" y="16"/>
                  </a:cubicBezTo>
                  <a:cubicBezTo>
                    <a:pt x="0" y="21"/>
                    <a:pt x="1" y="0"/>
                    <a:pt x="1" y="25"/>
                  </a:cubicBezTo>
                </a:path>
              </a:pathLst>
            </a:custGeom>
            <a:noFill/>
            <a:ln w="19050">
              <a:solidFill>
                <a:srgbClr val="000066"/>
              </a:solidFill>
              <a:round/>
              <a:headEnd/>
              <a:tailEnd/>
            </a:ln>
          </p:spPr>
          <p:txBody>
            <a:bodyPr/>
            <a:lstStyle/>
            <a:p>
              <a:endParaRPr lang="es-MX"/>
            </a:p>
          </p:txBody>
        </p:sp>
        <p:sp>
          <p:nvSpPr>
            <p:cNvPr id="47" name="Freeform 32"/>
            <p:cNvSpPr>
              <a:spLocks/>
            </p:cNvSpPr>
            <p:nvPr/>
          </p:nvSpPr>
          <p:spPr bwMode="auto">
            <a:xfrm>
              <a:off x="5120" y="307"/>
              <a:ext cx="513" cy="137"/>
            </a:xfrm>
            <a:custGeom>
              <a:avLst/>
              <a:gdLst>
                <a:gd name="T0" fmla="*/ 513 w 513"/>
                <a:gd name="T1" fmla="*/ 85 h 137"/>
                <a:gd name="T2" fmla="*/ 465 w 513"/>
                <a:gd name="T3" fmla="*/ 66 h 137"/>
                <a:gd name="T4" fmla="*/ 17 w 513"/>
                <a:gd name="T5" fmla="*/ 66 h 137"/>
                <a:gd name="T6" fmla="*/ 31 w 513"/>
                <a:gd name="T7" fmla="*/ 61 h 137"/>
                <a:gd name="T8" fmla="*/ 73 w 513"/>
                <a:gd name="T9" fmla="*/ 42 h 137"/>
                <a:gd name="T10" fmla="*/ 206 w 513"/>
                <a:gd name="T11" fmla="*/ 0 h 137"/>
                <a:gd name="T12" fmla="*/ 201 w 513"/>
                <a:gd name="T13" fmla="*/ 137 h 137"/>
                <a:gd name="T14" fmla="*/ 111 w 513"/>
                <a:gd name="T15" fmla="*/ 104 h 137"/>
                <a:gd name="T16" fmla="*/ 50 w 513"/>
                <a:gd name="T17" fmla="*/ 66 h 137"/>
                <a:gd name="T18" fmla="*/ 22 w 513"/>
                <a:gd name="T19" fmla="*/ 52 h 1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3"/>
                <a:gd name="T31" fmla="*/ 0 h 137"/>
                <a:gd name="T32" fmla="*/ 513 w 513"/>
                <a:gd name="T33" fmla="*/ 137 h 1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3" h="137">
                  <a:moveTo>
                    <a:pt x="513" y="85"/>
                  </a:moveTo>
                  <a:cubicBezTo>
                    <a:pt x="495" y="80"/>
                    <a:pt x="481" y="76"/>
                    <a:pt x="465" y="66"/>
                  </a:cubicBezTo>
                  <a:cubicBezTo>
                    <a:pt x="280" y="70"/>
                    <a:pt x="199" y="75"/>
                    <a:pt x="17" y="66"/>
                  </a:cubicBezTo>
                  <a:cubicBezTo>
                    <a:pt x="12" y="66"/>
                    <a:pt x="27" y="63"/>
                    <a:pt x="31" y="61"/>
                  </a:cubicBezTo>
                  <a:cubicBezTo>
                    <a:pt x="76" y="39"/>
                    <a:pt x="0" y="68"/>
                    <a:pt x="73" y="42"/>
                  </a:cubicBezTo>
                  <a:cubicBezTo>
                    <a:pt x="117" y="26"/>
                    <a:pt x="162" y="15"/>
                    <a:pt x="206" y="0"/>
                  </a:cubicBezTo>
                  <a:cubicBezTo>
                    <a:pt x="219" y="44"/>
                    <a:pt x="201" y="137"/>
                    <a:pt x="201" y="137"/>
                  </a:cubicBezTo>
                  <a:cubicBezTo>
                    <a:pt x="169" y="129"/>
                    <a:pt x="141" y="113"/>
                    <a:pt x="111" y="104"/>
                  </a:cubicBezTo>
                  <a:cubicBezTo>
                    <a:pt x="100" y="92"/>
                    <a:pt x="66" y="72"/>
                    <a:pt x="50" y="66"/>
                  </a:cubicBezTo>
                  <a:cubicBezTo>
                    <a:pt x="41" y="58"/>
                    <a:pt x="35" y="52"/>
                    <a:pt x="22" y="52"/>
                  </a:cubicBezTo>
                </a:path>
              </a:pathLst>
            </a:custGeom>
            <a:noFill/>
            <a:ln w="19050">
              <a:solidFill>
                <a:srgbClr val="000066"/>
              </a:solidFill>
              <a:round/>
              <a:headEnd/>
              <a:tailEnd/>
            </a:ln>
          </p:spPr>
          <p:txBody>
            <a:bodyPr/>
            <a:lstStyle/>
            <a:p>
              <a:endParaRPr lang="es-MX"/>
            </a:p>
          </p:txBody>
        </p:sp>
        <p:sp>
          <p:nvSpPr>
            <p:cNvPr id="48" name="Text Box 33"/>
            <p:cNvSpPr txBox="1">
              <a:spLocks noChangeArrowheads="1"/>
            </p:cNvSpPr>
            <p:nvPr/>
          </p:nvSpPr>
          <p:spPr bwMode="auto">
            <a:xfrm>
              <a:off x="4752" y="557"/>
              <a:ext cx="510" cy="318"/>
            </a:xfrm>
            <a:prstGeom prst="rect">
              <a:avLst/>
            </a:prstGeom>
            <a:noFill/>
            <a:ln w="9525">
              <a:noFill/>
              <a:miter lim="800000"/>
              <a:headEnd/>
              <a:tailEnd/>
            </a:ln>
          </p:spPr>
          <p:txBody>
            <a:bodyPr wrap="none">
              <a:spAutoFit/>
            </a:bodyPr>
            <a:lstStyle/>
            <a:p>
              <a:pPr eaLnBrk="1" hangingPunct="1"/>
              <a:r>
                <a:rPr lang="en-US" altLang="es-MX" sz="2000" b="1">
                  <a:solidFill>
                    <a:srgbClr val="000066"/>
                  </a:solidFill>
                  <a:latin typeface="Bradley Hand ITC" pitchFamily="66" charset="0"/>
                </a:rPr>
                <a:t>50%</a:t>
              </a:r>
            </a:p>
          </p:txBody>
        </p:sp>
        <p:sp>
          <p:nvSpPr>
            <p:cNvPr id="49" name="Text Box 34"/>
            <p:cNvSpPr txBox="1">
              <a:spLocks noChangeArrowheads="1"/>
            </p:cNvSpPr>
            <p:nvPr/>
          </p:nvSpPr>
          <p:spPr bwMode="auto">
            <a:xfrm>
              <a:off x="5376" y="227"/>
              <a:ext cx="375" cy="370"/>
            </a:xfrm>
            <a:prstGeom prst="rect">
              <a:avLst/>
            </a:prstGeom>
            <a:noFill/>
            <a:ln w="9525">
              <a:noFill/>
              <a:miter lim="800000"/>
              <a:headEnd/>
              <a:tailEnd/>
            </a:ln>
          </p:spPr>
          <p:txBody>
            <a:bodyPr wrap="none">
              <a:spAutoFit/>
            </a:bodyPr>
            <a:lstStyle/>
            <a:p>
              <a:pPr eaLnBrk="1" hangingPunct="1"/>
              <a:endParaRPr lang="en-US" altLang="es-MX" sz="1200" b="1" dirty="0">
                <a:solidFill>
                  <a:srgbClr val="000066"/>
                </a:solidFill>
                <a:latin typeface="Bradley Hand ITC" pitchFamily="66" charset="0"/>
              </a:endParaRPr>
            </a:p>
            <a:p>
              <a:pPr eaLnBrk="1" hangingPunct="1"/>
              <a:r>
                <a:rPr lang="en-US" altLang="es-MX" sz="1200" b="1" dirty="0">
                  <a:solidFill>
                    <a:srgbClr val="000066"/>
                  </a:solidFill>
                  <a:latin typeface="Bradley Hand ITC" pitchFamily="66" charset="0"/>
                </a:rPr>
                <a:t>12.8</a:t>
              </a:r>
            </a:p>
          </p:txBody>
        </p:sp>
        <p:sp>
          <p:nvSpPr>
            <p:cNvPr id="50" name="Freeform 35"/>
            <p:cNvSpPr>
              <a:spLocks/>
            </p:cNvSpPr>
            <p:nvPr/>
          </p:nvSpPr>
          <p:spPr bwMode="auto">
            <a:xfrm>
              <a:off x="5014" y="368"/>
              <a:ext cx="354" cy="291"/>
            </a:xfrm>
            <a:custGeom>
              <a:avLst/>
              <a:gdLst>
                <a:gd name="T0" fmla="*/ 354 w 354"/>
                <a:gd name="T1" fmla="*/ 291 h 291"/>
                <a:gd name="T2" fmla="*/ 291 w 354"/>
                <a:gd name="T3" fmla="*/ 166 h 291"/>
                <a:gd name="T4" fmla="*/ 257 w 354"/>
                <a:gd name="T5" fmla="*/ 104 h 291"/>
                <a:gd name="T6" fmla="*/ 250 w 354"/>
                <a:gd name="T7" fmla="*/ 201 h 291"/>
                <a:gd name="T8" fmla="*/ 236 w 354"/>
                <a:gd name="T9" fmla="*/ 180 h 291"/>
                <a:gd name="T10" fmla="*/ 229 w 354"/>
                <a:gd name="T11" fmla="*/ 152 h 291"/>
                <a:gd name="T12" fmla="*/ 166 w 354"/>
                <a:gd name="T13" fmla="*/ 41 h 291"/>
                <a:gd name="T14" fmla="*/ 111 w 354"/>
                <a:gd name="T15" fmla="*/ 0 h 291"/>
                <a:gd name="T16" fmla="*/ 139 w 354"/>
                <a:gd name="T17" fmla="*/ 69 h 291"/>
                <a:gd name="T18" fmla="*/ 146 w 354"/>
                <a:gd name="T19" fmla="*/ 90 h 291"/>
                <a:gd name="T20" fmla="*/ 90 w 354"/>
                <a:gd name="T21" fmla="*/ 76 h 291"/>
                <a:gd name="T22" fmla="*/ 62 w 354"/>
                <a:gd name="T23" fmla="*/ 35 h 291"/>
                <a:gd name="T24" fmla="*/ 48 w 354"/>
                <a:gd name="T25" fmla="*/ 14 h 291"/>
                <a:gd name="T26" fmla="*/ 28 w 354"/>
                <a:gd name="T27" fmla="*/ 21 h 291"/>
                <a:gd name="T28" fmla="*/ 0 w 354"/>
                <a:gd name="T29" fmla="*/ 62 h 291"/>
                <a:gd name="T30" fmla="*/ 69 w 354"/>
                <a:gd name="T31" fmla="*/ 118 h 291"/>
                <a:gd name="T32" fmla="*/ 111 w 354"/>
                <a:gd name="T33" fmla="*/ 146 h 291"/>
                <a:gd name="T34" fmla="*/ 173 w 354"/>
                <a:gd name="T35" fmla="*/ 166 h 291"/>
                <a:gd name="T36" fmla="*/ 257 w 354"/>
                <a:gd name="T37" fmla="*/ 208 h 291"/>
                <a:gd name="T38" fmla="*/ 305 w 354"/>
                <a:gd name="T39" fmla="*/ 264 h 291"/>
                <a:gd name="T40" fmla="*/ 326 w 354"/>
                <a:gd name="T41" fmla="*/ 270 h 291"/>
                <a:gd name="T42" fmla="*/ 354 w 354"/>
                <a:gd name="T43" fmla="*/ 291 h 2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4"/>
                <a:gd name="T67" fmla="*/ 0 h 291"/>
                <a:gd name="T68" fmla="*/ 354 w 354"/>
                <a:gd name="T69" fmla="*/ 291 h 29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4" h="291">
                  <a:moveTo>
                    <a:pt x="354" y="291"/>
                  </a:moveTo>
                  <a:cubicBezTo>
                    <a:pt x="326" y="251"/>
                    <a:pt x="313" y="209"/>
                    <a:pt x="291" y="166"/>
                  </a:cubicBezTo>
                  <a:cubicBezTo>
                    <a:pt x="280" y="145"/>
                    <a:pt x="257" y="104"/>
                    <a:pt x="257" y="104"/>
                  </a:cubicBezTo>
                  <a:cubicBezTo>
                    <a:pt x="255" y="136"/>
                    <a:pt x="259" y="170"/>
                    <a:pt x="250" y="201"/>
                  </a:cubicBezTo>
                  <a:cubicBezTo>
                    <a:pt x="248" y="209"/>
                    <a:pt x="239" y="188"/>
                    <a:pt x="236" y="180"/>
                  </a:cubicBezTo>
                  <a:cubicBezTo>
                    <a:pt x="232" y="171"/>
                    <a:pt x="232" y="161"/>
                    <a:pt x="229" y="152"/>
                  </a:cubicBezTo>
                  <a:cubicBezTo>
                    <a:pt x="218" y="116"/>
                    <a:pt x="204" y="54"/>
                    <a:pt x="166" y="41"/>
                  </a:cubicBezTo>
                  <a:cubicBezTo>
                    <a:pt x="150" y="17"/>
                    <a:pt x="135" y="16"/>
                    <a:pt x="111" y="0"/>
                  </a:cubicBezTo>
                  <a:cubicBezTo>
                    <a:pt x="119" y="25"/>
                    <a:pt x="132" y="43"/>
                    <a:pt x="139" y="69"/>
                  </a:cubicBezTo>
                  <a:cubicBezTo>
                    <a:pt x="141" y="76"/>
                    <a:pt x="153" y="87"/>
                    <a:pt x="146" y="90"/>
                  </a:cubicBezTo>
                  <a:cubicBezTo>
                    <a:pt x="139" y="93"/>
                    <a:pt x="100" y="79"/>
                    <a:pt x="90" y="76"/>
                  </a:cubicBezTo>
                  <a:cubicBezTo>
                    <a:pt x="81" y="62"/>
                    <a:pt x="71" y="49"/>
                    <a:pt x="62" y="35"/>
                  </a:cubicBezTo>
                  <a:cubicBezTo>
                    <a:pt x="57" y="28"/>
                    <a:pt x="48" y="14"/>
                    <a:pt x="48" y="14"/>
                  </a:cubicBezTo>
                  <a:cubicBezTo>
                    <a:pt x="41" y="16"/>
                    <a:pt x="33" y="16"/>
                    <a:pt x="28" y="21"/>
                  </a:cubicBezTo>
                  <a:cubicBezTo>
                    <a:pt x="16" y="33"/>
                    <a:pt x="0" y="62"/>
                    <a:pt x="0" y="62"/>
                  </a:cubicBezTo>
                  <a:cubicBezTo>
                    <a:pt x="12" y="99"/>
                    <a:pt x="40" y="102"/>
                    <a:pt x="69" y="118"/>
                  </a:cubicBezTo>
                  <a:cubicBezTo>
                    <a:pt x="84" y="126"/>
                    <a:pt x="97" y="137"/>
                    <a:pt x="111" y="146"/>
                  </a:cubicBezTo>
                  <a:cubicBezTo>
                    <a:pt x="129" y="158"/>
                    <a:pt x="152" y="159"/>
                    <a:pt x="173" y="166"/>
                  </a:cubicBezTo>
                  <a:cubicBezTo>
                    <a:pt x="202" y="176"/>
                    <a:pt x="231" y="191"/>
                    <a:pt x="257" y="208"/>
                  </a:cubicBezTo>
                  <a:cubicBezTo>
                    <a:pt x="264" y="219"/>
                    <a:pt x="296" y="257"/>
                    <a:pt x="305" y="264"/>
                  </a:cubicBezTo>
                  <a:cubicBezTo>
                    <a:pt x="311" y="268"/>
                    <a:pt x="320" y="266"/>
                    <a:pt x="326" y="270"/>
                  </a:cubicBezTo>
                  <a:cubicBezTo>
                    <a:pt x="336" y="276"/>
                    <a:pt x="345" y="284"/>
                    <a:pt x="354" y="291"/>
                  </a:cubicBezTo>
                  <a:close/>
                </a:path>
              </a:pathLst>
            </a:custGeom>
            <a:solidFill>
              <a:srgbClr val="000066"/>
            </a:solidFill>
            <a:ln w="9525">
              <a:solidFill>
                <a:schemeClr val="tx1"/>
              </a:solidFill>
              <a:round/>
              <a:headEnd/>
              <a:tailEnd/>
            </a:ln>
          </p:spPr>
          <p:txBody>
            <a:bodyPr/>
            <a:lstStyle/>
            <a:p>
              <a:endParaRPr lang="es-MX"/>
            </a:p>
          </p:txBody>
        </p:sp>
      </p:grpSp>
      <p:sp>
        <p:nvSpPr>
          <p:cNvPr id="51" name="Text Box 8"/>
          <p:cNvSpPr txBox="1">
            <a:spLocks noChangeArrowheads="1"/>
          </p:cNvSpPr>
          <p:nvPr/>
        </p:nvSpPr>
        <p:spPr bwMode="auto">
          <a:xfrm>
            <a:off x="6039598" y="1612286"/>
            <a:ext cx="2682884" cy="215444"/>
          </a:xfrm>
          <a:prstGeom prst="rect">
            <a:avLst/>
          </a:prstGeom>
          <a:noFill/>
          <a:ln w="9525">
            <a:noFill/>
            <a:miter lim="800000"/>
            <a:headEnd/>
            <a:tailEnd/>
          </a:ln>
        </p:spPr>
        <p:txBody>
          <a:bodyPr wrap="square">
            <a:spAutoFit/>
          </a:bodyPr>
          <a:lstStyle/>
          <a:p>
            <a:pPr eaLnBrk="1" hangingPunct="1"/>
            <a:r>
              <a:rPr lang="en-US" altLang="es-MX" sz="800" b="1" dirty="0">
                <a:solidFill>
                  <a:srgbClr val="000066"/>
                </a:solidFill>
              </a:rPr>
              <a:t>El </a:t>
            </a:r>
            <a:r>
              <a:rPr lang="en-US" altLang="es-MX" sz="800" b="1" dirty="0" err="1">
                <a:solidFill>
                  <a:srgbClr val="000066"/>
                </a:solidFill>
              </a:rPr>
              <a:t>fuego</a:t>
            </a:r>
            <a:r>
              <a:rPr lang="en-US" altLang="es-MX" sz="800" b="1" dirty="0">
                <a:solidFill>
                  <a:srgbClr val="000066"/>
                </a:solidFill>
              </a:rPr>
              <a:t> se </a:t>
            </a:r>
            <a:r>
              <a:rPr lang="en-US" altLang="es-MX" sz="800" b="1" dirty="0" err="1">
                <a:solidFill>
                  <a:srgbClr val="000066"/>
                </a:solidFill>
              </a:rPr>
              <a:t>mueve</a:t>
            </a:r>
            <a:r>
              <a:rPr lang="en-US" altLang="es-MX" sz="800" b="1" dirty="0">
                <a:solidFill>
                  <a:srgbClr val="000066"/>
                </a:solidFill>
              </a:rPr>
              <a:t> </a:t>
            </a:r>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arriba</a:t>
            </a:r>
            <a:r>
              <a:rPr lang="en-US" altLang="es-MX" sz="800" b="1" dirty="0">
                <a:solidFill>
                  <a:srgbClr val="000066"/>
                </a:solidFill>
              </a:rPr>
              <a:t> y con </a:t>
            </a:r>
            <a:r>
              <a:rPr lang="en-US" altLang="es-MX" sz="800" b="1" dirty="0" err="1">
                <a:solidFill>
                  <a:srgbClr val="000066"/>
                </a:solidFill>
              </a:rPr>
              <a:t>más</a:t>
            </a:r>
            <a:r>
              <a:rPr lang="en-US" altLang="es-MX" sz="800" b="1" dirty="0">
                <a:solidFill>
                  <a:srgbClr val="000066"/>
                </a:solidFill>
              </a:rPr>
              <a:t> </a:t>
            </a:r>
            <a:r>
              <a:rPr lang="en-US" altLang="es-MX" sz="800" b="1" dirty="0" err="1">
                <a:solidFill>
                  <a:srgbClr val="000066"/>
                </a:solidFill>
              </a:rPr>
              <a:t>viento</a:t>
            </a:r>
            <a:endParaRPr lang="en-US" altLang="es-MX" sz="800" b="1" dirty="0">
              <a:solidFill>
                <a:srgbClr val="000066"/>
              </a:solidFill>
            </a:endParaRPr>
          </a:p>
        </p:txBody>
      </p:sp>
      <p:sp>
        <p:nvSpPr>
          <p:cNvPr id="52" name="Text Box 16"/>
          <p:cNvSpPr txBox="1">
            <a:spLocks noChangeArrowheads="1"/>
          </p:cNvSpPr>
          <p:nvPr/>
        </p:nvSpPr>
        <p:spPr bwMode="auto">
          <a:xfrm>
            <a:off x="6378717" y="1823460"/>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15%</a:t>
            </a:r>
          </a:p>
        </p:txBody>
      </p:sp>
      <p:sp>
        <p:nvSpPr>
          <p:cNvPr id="53" name="Text Box 17"/>
          <p:cNvSpPr txBox="1">
            <a:spLocks noChangeArrowheads="1"/>
          </p:cNvSpPr>
          <p:nvPr/>
        </p:nvSpPr>
        <p:spPr bwMode="auto">
          <a:xfrm>
            <a:off x="6856328" y="1809812"/>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15%</a:t>
            </a:r>
          </a:p>
        </p:txBody>
      </p:sp>
      <p:sp>
        <p:nvSpPr>
          <p:cNvPr id="54" name="Text Box 11"/>
          <p:cNvSpPr txBox="1">
            <a:spLocks noChangeArrowheads="1"/>
          </p:cNvSpPr>
          <p:nvPr/>
        </p:nvSpPr>
        <p:spPr bwMode="auto">
          <a:xfrm>
            <a:off x="6587906" y="2201725"/>
            <a:ext cx="26962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X</a:t>
            </a:r>
          </a:p>
        </p:txBody>
      </p:sp>
      <p:sp>
        <p:nvSpPr>
          <p:cNvPr id="55" name="Text Box 11"/>
          <p:cNvSpPr txBox="1">
            <a:spLocks noChangeArrowheads="1"/>
          </p:cNvSpPr>
          <p:nvPr/>
        </p:nvSpPr>
        <p:spPr bwMode="auto">
          <a:xfrm>
            <a:off x="6859157" y="2199553"/>
            <a:ext cx="26962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X</a:t>
            </a:r>
          </a:p>
        </p:txBody>
      </p:sp>
      <p:sp>
        <p:nvSpPr>
          <p:cNvPr id="56" name="Text Box 22"/>
          <p:cNvSpPr txBox="1">
            <a:spLocks noChangeArrowheads="1"/>
          </p:cNvSpPr>
          <p:nvPr/>
        </p:nvSpPr>
        <p:spPr bwMode="auto">
          <a:xfrm>
            <a:off x="6883954" y="2605086"/>
            <a:ext cx="43152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12.8</a:t>
            </a:r>
          </a:p>
        </p:txBody>
      </p:sp>
      <p:sp>
        <p:nvSpPr>
          <p:cNvPr id="57" name="Text Box 18"/>
          <p:cNvSpPr txBox="1">
            <a:spLocks noChangeArrowheads="1"/>
          </p:cNvSpPr>
          <p:nvPr/>
        </p:nvSpPr>
        <p:spPr bwMode="auto">
          <a:xfrm>
            <a:off x="6452981" y="2724117"/>
            <a:ext cx="36099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6.4</a:t>
            </a:r>
          </a:p>
        </p:txBody>
      </p:sp>
      <p:sp>
        <p:nvSpPr>
          <p:cNvPr id="58" name="Text Box 18"/>
          <p:cNvSpPr txBox="1">
            <a:spLocks noChangeArrowheads="1"/>
          </p:cNvSpPr>
          <p:nvPr/>
        </p:nvSpPr>
        <p:spPr bwMode="auto">
          <a:xfrm>
            <a:off x="6448964" y="2862479"/>
            <a:ext cx="36099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6.4</a:t>
            </a:r>
          </a:p>
        </p:txBody>
      </p:sp>
      <p:sp>
        <p:nvSpPr>
          <p:cNvPr id="59" name="Text Box 22"/>
          <p:cNvSpPr txBox="1">
            <a:spLocks noChangeArrowheads="1"/>
          </p:cNvSpPr>
          <p:nvPr/>
        </p:nvSpPr>
        <p:spPr bwMode="auto">
          <a:xfrm>
            <a:off x="6891971" y="2854525"/>
            <a:ext cx="43152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12.8</a:t>
            </a:r>
          </a:p>
        </p:txBody>
      </p:sp>
      <p:sp>
        <p:nvSpPr>
          <p:cNvPr id="64" name="Text Box 22"/>
          <p:cNvSpPr txBox="1">
            <a:spLocks noChangeArrowheads="1"/>
          </p:cNvSpPr>
          <p:nvPr/>
        </p:nvSpPr>
        <p:spPr bwMode="auto">
          <a:xfrm>
            <a:off x="6949843" y="3136490"/>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16</a:t>
            </a:r>
          </a:p>
        </p:txBody>
      </p:sp>
      <p:sp>
        <p:nvSpPr>
          <p:cNvPr id="65" name="Text Box 11"/>
          <p:cNvSpPr txBox="1">
            <a:spLocks noChangeArrowheads="1"/>
          </p:cNvSpPr>
          <p:nvPr/>
        </p:nvSpPr>
        <p:spPr bwMode="auto">
          <a:xfrm>
            <a:off x="6185442" y="3331749"/>
            <a:ext cx="48282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2½ X</a:t>
            </a:r>
          </a:p>
        </p:txBody>
      </p:sp>
      <p:sp>
        <p:nvSpPr>
          <p:cNvPr id="66" name="Text Box 12"/>
          <p:cNvSpPr txBox="1">
            <a:spLocks noChangeArrowheads="1"/>
          </p:cNvSpPr>
          <p:nvPr/>
        </p:nvSpPr>
        <p:spPr bwMode="auto">
          <a:xfrm>
            <a:off x="5609627" y="3490638"/>
            <a:ext cx="34015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3X</a:t>
            </a:r>
          </a:p>
        </p:txBody>
      </p:sp>
      <p:sp>
        <p:nvSpPr>
          <p:cNvPr id="67" name="Text Box 14"/>
          <p:cNvSpPr txBox="1">
            <a:spLocks noChangeArrowheads="1"/>
          </p:cNvSpPr>
          <p:nvPr/>
        </p:nvSpPr>
        <p:spPr bwMode="auto">
          <a:xfrm>
            <a:off x="4633719" y="3847460"/>
            <a:ext cx="117852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A la </a:t>
            </a:r>
            <a:r>
              <a:rPr lang="en-US" altLang="es-MX" sz="900" b="1" dirty="0" err="1">
                <a:solidFill>
                  <a:srgbClr val="000066"/>
                </a:solidFill>
              </a:rPr>
              <a:t>ladera</a:t>
            </a:r>
            <a:r>
              <a:rPr lang="en-US" altLang="es-MX" sz="900" b="1" dirty="0">
                <a:solidFill>
                  <a:srgbClr val="000066"/>
                </a:solidFill>
              </a:rPr>
              <a:t> </a:t>
            </a:r>
            <a:r>
              <a:rPr lang="en-US" altLang="es-MX" sz="900" b="1" dirty="0" err="1">
                <a:solidFill>
                  <a:srgbClr val="000066"/>
                </a:solidFill>
              </a:rPr>
              <a:t>en</a:t>
            </a:r>
            <a:r>
              <a:rPr lang="en-US" altLang="es-MX" sz="900" b="1" dirty="0">
                <a:solidFill>
                  <a:srgbClr val="000066"/>
                </a:solidFill>
              </a:rPr>
              <a:t> 1 </a:t>
            </a:r>
            <a:r>
              <a:rPr lang="en-US" altLang="es-MX" sz="900" b="1" dirty="0" err="1">
                <a:solidFill>
                  <a:srgbClr val="000066"/>
                </a:solidFill>
              </a:rPr>
              <a:t>hr</a:t>
            </a:r>
            <a:endParaRPr lang="en-US" altLang="es-MX" sz="900" b="1" dirty="0">
              <a:solidFill>
                <a:srgbClr val="000066"/>
              </a:solidFill>
            </a:endParaRPr>
          </a:p>
        </p:txBody>
      </p:sp>
      <p:sp>
        <p:nvSpPr>
          <p:cNvPr id="68" name="Text Box 24"/>
          <p:cNvSpPr txBox="1">
            <a:spLocks noChangeArrowheads="1"/>
          </p:cNvSpPr>
          <p:nvPr/>
        </p:nvSpPr>
        <p:spPr bwMode="auto">
          <a:xfrm>
            <a:off x="6159105" y="3867789"/>
            <a:ext cx="1223412" cy="21544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arriba</a:t>
            </a:r>
            <a:r>
              <a:rPr lang="en-US" altLang="es-MX" sz="800" b="1" dirty="0">
                <a:solidFill>
                  <a:srgbClr val="000066"/>
                </a:solidFill>
              </a:rPr>
              <a:t> </a:t>
            </a:r>
            <a:r>
              <a:rPr lang="en-US" altLang="es-MX" sz="800" b="1" dirty="0" err="1">
                <a:solidFill>
                  <a:srgbClr val="000066"/>
                </a:solidFill>
              </a:rPr>
              <a:t>en</a:t>
            </a:r>
            <a:r>
              <a:rPr lang="en-US" altLang="es-MX" sz="800" b="1" dirty="0">
                <a:solidFill>
                  <a:srgbClr val="000066"/>
                </a:solidFill>
              </a:rPr>
              <a:t> 20m</a:t>
            </a:r>
          </a:p>
        </p:txBody>
      </p:sp>
      <p:sp>
        <p:nvSpPr>
          <p:cNvPr id="69" name="Text Box 11"/>
          <p:cNvSpPr txBox="1">
            <a:spLocks noChangeArrowheads="1"/>
          </p:cNvSpPr>
          <p:nvPr/>
        </p:nvSpPr>
        <p:spPr bwMode="auto">
          <a:xfrm>
            <a:off x="6574259" y="3531774"/>
            <a:ext cx="26962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X</a:t>
            </a:r>
          </a:p>
        </p:txBody>
      </p:sp>
      <p:sp>
        <p:nvSpPr>
          <p:cNvPr id="74" name="Text Box 22"/>
          <p:cNvSpPr txBox="1">
            <a:spLocks noChangeArrowheads="1"/>
          </p:cNvSpPr>
          <p:nvPr/>
        </p:nvSpPr>
        <p:spPr bwMode="auto">
          <a:xfrm>
            <a:off x="6447142" y="3002282"/>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0</a:t>
            </a:r>
          </a:p>
        </p:txBody>
      </p:sp>
      <p:sp>
        <p:nvSpPr>
          <p:cNvPr id="75" name="Text Box 22"/>
          <p:cNvSpPr txBox="1">
            <a:spLocks noChangeArrowheads="1"/>
          </p:cNvSpPr>
          <p:nvPr/>
        </p:nvSpPr>
        <p:spPr bwMode="auto">
          <a:xfrm>
            <a:off x="6954389" y="3004554"/>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32</a:t>
            </a:r>
          </a:p>
        </p:txBody>
      </p:sp>
    </p:spTree>
    <p:controls>
      <mc:AlternateContent xmlns:mc="http://schemas.openxmlformats.org/markup-compatibility/2006">
        <mc:Choice xmlns:v="urn:schemas-microsoft-com:vml" Requires="v">
          <p:control spid="6147" name="ShockwaveFlash1" r:id="rId2" imgW="1828800" imgH="1828800"/>
        </mc:Choice>
        <mc:Fallback>
          <p:control name="ShockwaveFlash1" r:id="rId2" imgW="1828800" imgH="1828800">
            <p:pic>
              <p:nvPicPr>
                <p:cNvPr id="2" name="ShockwaveFlash1"/>
                <p:cNvPicPr preferRelativeResize="0">
                  <a:picLocks noChangeArrowheads="1" noChangeShapeType="1"/>
                </p:cNvPicPr>
                <p:nvPr/>
              </p:nvPicPr>
              <p:blipFill>
                <a:blip r:embed="rId7"/>
                <a:srcRect/>
                <a:stretch>
                  <a:fillRect/>
                </a:stretch>
              </p:blipFill>
              <p:spPr bwMode="auto">
                <a:xfrm>
                  <a:off x="168275" y="633413"/>
                  <a:ext cx="4225925" cy="30734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10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5" grpId="0"/>
      <p:bldP spid="136" grpId="0"/>
      <p:bldP spid="51" grpId="0"/>
      <p:bldP spid="52" grpId="0"/>
      <p:bldP spid="53" grpId="0"/>
      <p:bldP spid="54" grpId="0"/>
      <p:bldP spid="55" grpId="0"/>
      <p:bldP spid="56" grpId="0"/>
      <p:bldP spid="57" grpId="0"/>
      <p:bldP spid="58" grpId="0"/>
      <p:bldP spid="59" grpId="0"/>
      <p:bldP spid="64" grpId="0"/>
      <p:bldP spid="65" grpId="0"/>
      <p:bldP spid="66" grpId="0"/>
      <p:bldP spid="67" grpId="0"/>
      <p:bldP spid="68" grpId="0"/>
      <p:bldP spid="69" grpId="0"/>
      <p:bldP spid="74" grpId="0"/>
      <p:bldP spid="7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bluegreen swirly"/>
          <p:cNvPicPr>
            <a:picLocks noChangeAspect="1" noChangeArrowheads="1"/>
          </p:cNvPicPr>
          <p:nvPr/>
        </p:nvPicPr>
        <p:blipFill>
          <a:blip r:embed="rId3" cstate="print"/>
          <a:srcRect/>
          <a:stretch>
            <a:fillRect/>
          </a:stretch>
        </p:blipFill>
        <p:spPr bwMode="auto">
          <a:xfrm>
            <a:off x="0" y="53056"/>
            <a:ext cx="9196388" cy="6861175"/>
          </a:xfrm>
          <a:prstGeom prst="rect">
            <a:avLst/>
          </a:prstGeom>
          <a:noFill/>
          <a:ln w="9525">
            <a:noFill/>
            <a:miter lim="800000"/>
            <a:headEnd/>
            <a:tailEnd/>
          </a:ln>
        </p:spPr>
      </p:pic>
      <p:sp>
        <p:nvSpPr>
          <p:cNvPr id="86020" name="Rectangle 4"/>
          <p:cNvSpPr>
            <a:spLocks noChangeArrowheads="1"/>
          </p:cNvSpPr>
          <p:nvPr/>
        </p:nvSpPr>
        <p:spPr bwMode="auto">
          <a:xfrm>
            <a:off x="790575" y="2349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86034"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E2A4ABC8-0208-4F6E-810A-DC272E6B020C}" type="slidenum">
              <a:rPr lang="en-US" altLang="es-MX" sz="1000"/>
              <a:pPr algn="r"/>
              <a:t>122</a:t>
            </a:fld>
            <a:r>
              <a:rPr lang="en-US" altLang="es-MX" sz="1000"/>
              <a:t>-S290-EP</a:t>
            </a:r>
          </a:p>
        </p:txBody>
      </p:sp>
      <p:sp>
        <p:nvSpPr>
          <p:cNvPr id="86045" name="Text Box 157"/>
          <p:cNvSpPr txBox="1">
            <a:spLocks noChangeArrowheads="1"/>
          </p:cNvSpPr>
          <p:nvPr/>
        </p:nvSpPr>
        <p:spPr bwMode="auto">
          <a:xfrm>
            <a:off x="177801" y="1590675"/>
            <a:ext cx="1935152" cy="1754326"/>
          </a:xfrm>
          <a:prstGeom prst="rect">
            <a:avLst/>
          </a:prstGeom>
          <a:noFill/>
          <a:ln w="9525">
            <a:noFill/>
            <a:miter lim="800000"/>
            <a:headEnd/>
            <a:tailEnd/>
          </a:ln>
        </p:spPr>
        <p:txBody>
          <a:bodyPr wrap="square">
            <a:spAutoFit/>
          </a:bodyPr>
          <a:lstStyle/>
          <a:p>
            <a:pPr eaLnBrk="1" hangingPunct="1"/>
            <a:r>
              <a:rPr lang="es-MX" altLang="es-MX" sz="1800" dirty="0"/>
              <a:t>En los marcados en amarillo las VP serán mayores en el combustible pasto</a:t>
            </a:r>
            <a:r>
              <a:rPr lang="en-US" altLang="es-MX" sz="1800" dirty="0"/>
              <a:t>.</a:t>
            </a:r>
          </a:p>
        </p:txBody>
      </p:sp>
      <p:sp>
        <p:nvSpPr>
          <p:cNvPr id="86046" name="Text Box 158"/>
          <p:cNvSpPr txBox="1">
            <a:spLocks noChangeArrowheads="1"/>
          </p:cNvSpPr>
          <p:nvPr/>
        </p:nvSpPr>
        <p:spPr bwMode="auto">
          <a:xfrm>
            <a:off x="222250" y="3487693"/>
            <a:ext cx="1738291" cy="2308324"/>
          </a:xfrm>
          <a:prstGeom prst="rect">
            <a:avLst/>
          </a:prstGeom>
          <a:noFill/>
          <a:ln w="9525">
            <a:noFill/>
            <a:miter lim="800000"/>
            <a:headEnd/>
            <a:tailEnd/>
          </a:ln>
        </p:spPr>
        <p:txBody>
          <a:bodyPr wrap="square">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5" name="Imagen 14"/>
          <p:cNvPicPr>
            <a:picLocks noChangeAspect="1"/>
          </p:cNvPicPr>
          <p:nvPr/>
        </p:nvPicPr>
        <p:blipFill>
          <a:blip r:embed="rId4"/>
          <a:stretch>
            <a:fillRect/>
          </a:stretch>
        </p:blipFill>
        <p:spPr>
          <a:xfrm>
            <a:off x="2157402" y="1075718"/>
            <a:ext cx="6842125" cy="4860818"/>
          </a:xfrm>
          <a:prstGeom prst="rect">
            <a:avLst/>
          </a:prstGeom>
        </p:spPr>
      </p:pic>
      <p:sp>
        <p:nvSpPr>
          <p:cNvPr id="16" name="Oval 6"/>
          <p:cNvSpPr>
            <a:spLocks noChangeArrowheads="1"/>
          </p:cNvSpPr>
          <p:nvPr/>
        </p:nvSpPr>
        <p:spPr bwMode="auto">
          <a:xfrm>
            <a:off x="2377319" y="2235114"/>
            <a:ext cx="486197" cy="508086"/>
          </a:xfrm>
          <a:prstGeom prst="ellipse">
            <a:avLst/>
          </a:prstGeom>
          <a:noFill/>
          <a:ln w="38100">
            <a:solidFill>
              <a:srgbClr val="FF9900"/>
            </a:solidFill>
            <a:round/>
            <a:headEnd/>
            <a:tailEnd/>
          </a:ln>
        </p:spPr>
        <p:txBody>
          <a:bodyPr wrap="none" anchor="ctr"/>
          <a:lstStyle/>
          <a:p>
            <a:endParaRPr lang="es-MX" altLang="es-MX"/>
          </a:p>
        </p:txBody>
      </p:sp>
      <p:sp>
        <p:nvSpPr>
          <p:cNvPr id="17" name="Oval 8"/>
          <p:cNvSpPr>
            <a:spLocks noChangeArrowheads="1"/>
          </p:cNvSpPr>
          <p:nvPr/>
        </p:nvSpPr>
        <p:spPr bwMode="auto">
          <a:xfrm>
            <a:off x="3402762" y="2305719"/>
            <a:ext cx="483438" cy="437481"/>
          </a:xfrm>
          <a:prstGeom prst="ellipse">
            <a:avLst/>
          </a:prstGeom>
          <a:noFill/>
          <a:ln w="38100">
            <a:solidFill>
              <a:srgbClr val="FF9933"/>
            </a:solidFill>
            <a:round/>
            <a:headEnd/>
            <a:tailEnd/>
          </a:ln>
        </p:spPr>
        <p:txBody>
          <a:bodyPr wrap="none" anchor="ctr"/>
          <a:lstStyle/>
          <a:p>
            <a:endParaRPr lang="es-MX" altLang="es-MX"/>
          </a:p>
        </p:txBody>
      </p:sp>
      <p:sp>
        <p:nvSpPr>
          <p:cNvPr id="18" name="Oval 6"/>
          <p:cNvSpPr>
            <a:spLocks noChangeArrowheads="1"/>
          </p:cNvSpPr>
          <p:nvPr/>
        </p:nvSpPr>
        <p:spPr bwMode="auto">
          <a:xfrm>
            <a:off x="3104147" y="1328024"/>
            <a:ext cx="974558" cy="705492"/>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worksheet blank"/>
          <p:cNvPicPr>
            <a:picLocks noChangeAspect="1" noChangeArrowheads="1"/>
          </p:cNvPicPr>
          <p:nvPr/>
        </p:nvPicPr>
        <p:blipFill>
          <a:blip r:embed="rId5" cstate="print"/>
          <a:srcRect/>
          <a:stretch>
            <a:fillRect/>
          </a:stretch>
        </p:blipFill>
        <p:spPr bwMode="auto">
          <a:xfrm>
            <a:off x="-39102" y="0"/>
            <a:ext cx="9196388" cy="6861175"/>
          </a:xfrm>
          <a:prstGeom prst="rect">
            <a:avLst/>
          </a:prstGeom>
          <a:noFill/>
          <a:ln w="9525">
            <a:noFill/>
            <a:miter lim="800000"/>
            <a:headEnd/>
            <a:tailEnd/>
          </a:ln>
        </p:spPr>
      </p:pic>
      <p:sp>
        <p:nvSpPr>
          <p:cNvPr id="88067" name="Text Box 3"/>
          <p:cNvSpPr txBox="1">
            <a:spLocks noChangeArrowheads="1"/>
          </p:cNvSpPr>
          <p:nvPr/>
        </p:nvSpPr>
        <p:spPr bwMode="auto">
          <a:xfrm>
            <a:off x="56872" y="114300"/>
            <a:ext cx="4800600" cy="338554"/>
          </a:xfrm>
          <a:prstGeom prst="rect">
            <a:avLst/>
          </a:prstGeom>
          <a:noFill/>
          <a:ln w="9525">
            <a:noFill/>
            <a:miter lim="800000"/>
            <a:headEnd/>
            <a:tailEnd/>
          </a:ln>
        </p:spPr>
        <p:txBody>
          <a:bodyPr>
            <a:spAutoFit/>
          </a:bodyPr>
          <a:lstStyle/>
          <a:p>
            <a:pPr eaLnBrk="1" hangingPunct="1"/>
            <a:r>
              <a:rPr lang="en-US" altLang="es-MX" sz="1600" b="1" dirty="0" err="1"/>
              <a:t>Ejercicio</a:t>
            </a:r>
            <a:r>
              <a:rPr lang="en-US" altLang="es-MX" sz="1600" b="1" dirty="0"/>
              <a:t> #3: Cambio de </a:t>
            </a:r>
            <a:r>
              <a:rPr lang="en-US" altLang="es-MX" sz="1600" b="1" dirty="0" err="1"/>
              <a:t>viento</a:t>
            </a:r>
            <a:r>
              <a:rPr lang="en-US" altLang="es-MX" sz="1600" b="1" dirty="0"/>
              <a:t> y de </a:t>
            </a:r>
            <a:r>
              <a:rPr lang="en-US" altLang="es-MX" sz="1600" b="1" dirty="0" err="1"/>
              <a:t>pendiente</a:t>
            </a:r>
            <a:endParaRPr lang="en-US" altLang="es-MX" sz="1600" b="1" dirty="0"/>
          </a:p>
        </p:txBody>
      </p:sp>
      <p:sp>
        <p:nvSpPr>
          <p:cNvPr id="88068" name="Text Box 8"/>
          <p:cNvSpPr txBox="1">
            <a:spLocks noChangeArrowheads="1"/>
          </p:cNvSpPr>
          <p:nvPr/>
        </p:nvSpPr>
        <p:spPr bwMode="auto">
          <a:xfrm>
            <a:off x="3284538" y="1609725"/>
            <a:ext cx="184150" cy="304800"/>
          </a:xfrm>
          <a:prstGeom prst="rect">
            <a:avLst/>
          </a:prstGeom>
          <a:noFill/>
          <a:ln w="9525">
            <a:noFill/>
            <a:miter lim="800000"/>
            <a:headEnd/>
            <a:tailEnd/>
          </a:ln>
        </p:spPr>
        <p:txBody>
          <a:bodyPr wrap="none">
            <a:spAutoFit/>
          </a:bodyPr>
          <a:lstStyle/>
          <a:p>
            <a:pPr eaLnBrk="1" hangingPunct="1"/>
            <a:endParaRPr lang="es-MX" altLang="es-MX" sz="1400" b="1">
              <a:solidFill>
                <a:srgbClr val="FF3300"/>
              </a:solidFill>
            </a:endParaRPr>
          </a:p>
        </p:txBody>
      </p:sp>
      <p:grpSp>
        <p:nvGrpSpPr>
          <p:cNvPr id="2" name="Group 31"/>
          <p:cNvGrpSpPr>
            <a:grpSpLocks/>
          </p:cNvGrpSpPr>
          <p:nvPr/>
        </p:nvGrpSpPr>
        <p:grpSpPr bwMode="auto">
          <a:xfrm>
            <a:off x="2971800" y="4876800"/>
            <a:ext cx="1524000" cy="461963"/>
            <a:chOff x="1104" y="3456"/>
            <a:chExt cx="960" cy="291"/>
          </a:xfrm>
        </p:grpSpPr>
        <p:sp>
          <p:nvSpPr>
            <p:cNvPr id="88107" name="AutoShape 32"/>
            <p:cNvSpPr>
              <a:spLocks noChangeArrowheads="1"/>
            </p:cNvSpPr>
            <p:nvPr/>
          </p:nvSpPr>
          <p:spPr bwMode="auto">
            <a:xfrm>
              <a:off x="1104" y="3456"/>
              <a:ext cx="960" cy="28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F00"/>
            </a:solidFill>
            <a:ln w="12700">
              <a:solidFill>
                <a:schemeClr val="tx1"/>
              </a:solidFill>
              <a:miter lim="800000"/>
              <a:headEnd/>
              <a:tailEnd/>
            </a:ln>
          </p:spPr>
          <p:txBody>
            <a:bodyPr wrap="none" anchor="ctr"/>
            <a:lstStyle/>
            <a:p>
              <a:endParaRPr lang="es-MX"/>
            </a:p>
          </p:txBody>
        </p:sp>
        <p:sp>
          <p:nvSpPr>
            <p:cNvPr id="88108" name="Text Box 33"/>
            <p:cNvSpPr txBox="1">
              <a:spLocks noChangeArrowheads="1"/>
            </p:cNvSpPr>
            <p:nvPr/>
          </p:nvSpPr>
          <p:spPr bwMode="auto">
            <a:xfrm>
              <a:off x="1241" y="3456"/>
              <a:ext cx="666" cy="291"/>
            </a:xfrm>
            <a:prstGeom prst="rect">
              <a:avLst/>
            </a:prstGeom>
            <a:noFill/>
            <a:ln w="9525">
              <a:noFill/>
              <a:miter lim="800000"/>
              <a:headEnd/>
              <a:tailEnd/>
            </a:ln>
          </p:spPr>
          <p:txBody>
            <a:bodyPr wrap="none">
              <a:spAutoFit/>
            </a:bodyPr>
            <a:lstStyle/>
            <a:p>
              <a:pPr algn="ctr" eaLnBrk="1" hangingPunct="1"/>
              <a:r>
                <a:rPr lang="en-US" altLang="es-MX" sz="1200" b="1"/>
                <a:t>Complete el</a:t>
              </a:r>
            </a:p>
            <a:p>
              <a:pPr algn="ctr" eaLnBrk="1" hangingPunct="1"/>
              <a:r>
                <a:rPr lang="en-US" altLang="es-MX" sz="1200" b="1"/>
                <a:t>Ejercicio</a:t>
              </a:r>
            </a:p>
          </p:txBody>
        </p:sp>
      </p:grpSp>
      <p:sp>
        <p:nvSpPr>
          <p:cNvPr id="88070" name="Text Box 47"/>
          <p:cNvSpPr txBox="1">
            <a:spLocks noChangeArrowheads="1"/>
          </p:cNvSpPr>
          <p:nvPr/>
        </p:nvSpPr>
        <p:spPr bwMode="auto">
          <a:xfrm>
            <a:off x="0" y="3657600"/>
            <a:ext cx="2895600"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ct val="15000"/>
              </a:spcAft>
              <a:buFontTx/>
              <a:buNone/>
              <a:defRPr/>
            </a:pPr>
            <a:r>
              <a:rPr lang="en-US" altLang="es-MX" sz="1050" b="1" u="sng" dirty="0" err="1"/>
              <a:t>Condiciones</a:t>
            </a:r>
            <a:r>
              <a:rPr lang="en-US" altLang="es-MX" sz="1050" b="1" u="sng" dirty="0"/>
              <a:t> </a:t>
            </a:r>
            <a:r>
              <a:rPr lang="en-US" altLang="es-MX" sz="1050" b="1" u="sng" dirty="0" err="1"/>
              <a:t>Observadas</a:t>
            </a:r>
            <a:r>
              <a:rPr lang="en-US" altLang="es-MX" sz="1050" b="1" u="sng" dirty="0"/>
              <a:t>:</a:t>
            </a:r>
          </a:p>
          <a:p>
            <a:pPr eaLnBrk="1" hangingPunct="1">
              <a:spcBef>
                <a:spcPct val="0"/>
              </a:spcBef>
              <a:spcAft>
                <a:spcPct val="15000"/>
              </a:spcAft>
              <a:buFontTx/>
              <a:buNone/>
              <a:defRPr/>
            </a:pPr>
            <a:r>
              <a:rPr lang="en-US" altLang="es-MX" sz="1050" b="1" dirty="0"/>
              <a:t>Al principio de la </a:t>
            </a:r>
            <a:r>
              <a:rPr lang="en-US" altLang="es-MX" sz="1050" b="1" dirty="0" err="1"/>
              <a:t>tarde</a:t>
            </a:r>
            <a:r>
              <a:rPr lang="en-US" altLang="es-MX" sz="1050" b="1" dirty="0"/>
              <a:t>; el </a:t>
            </a:r>
            <a:r>
              <a:rPr lang="en-US" altLang="es-MX" sz="1050" b="1" dirty="0" err="1"/>
              <a:t>fuego</a:t>
            </a:r>
            <a:r>
              <a:rPr lang="en-US" altLang="es-MX" sz="1050" b="1" dirty="0"/>
              <a:t> </a:t>
            </a:r>
            <a:r>
              <a:rPr lang="en-US" altLang="es-MX" sz="1050" b="1" dirty="0" err="1"/>
              <a:t>en</a:t>
            </a:r>
            <a:r>
              <a:rPr lang="en-US" altLang="es-MX" sz="1050" b="1" dirty="0"/>
              <a:t> </a:t>
            </a:r>
            <a:r>
              <a:rPr lang="en-US" altLang="es-MX" sz="1050" b="1" dirty="0" err="1"/>
              <a:t>retroceso</a:t>
            </a:r>
            <a:r>
              <a:rPr lang="en-US" altLang="es-MX" sz="1050" b="1" dirty="0"/>
              <a:t> </a:t>
            </a:r>
            <a:r>
              <a:rPr lang="en-US" altLang="es-MX" sz="1050" b="1" dirty="0" err="1"/>
              <a:t>hacia</a:t>
            </a:r>
            <a:r>
              <a:rPr lang="en-US" altLang="es-MX" sz="1050" b="1" dirty="0"/>
              <a:t> </a:t>
            </a:r>
            <a:r>
              <a:rPr lang="en-US" altLang="es-MX" sz="1050" b="1" dirty="0" err="1"/>
              <a:t>abajo</a:t>
            </a:r>
            <a:r>
              <a:rPr lang="en-US" altLang="es-MX" sz="1050" b="1" dirty="0"/>
              <a:t> </a:t>
            </a:r>
            <a:r>
              <a:rPr lang="en-US" altLang="es-MX" sz="1050" b="1" dirty="0" err="1"/>
              <a:t>en</a:t>
            </a:r>
            <a:r>
              <a:rPr lang="en-US" altLang="es-MX" sz="1050" b="1" dirty="0"/>
              <a:t> la </a:t>
            </a:r>
            <a:r>
              <a:rPr lang="en-US" altLang="es-MX" sz="1050" b="1" dirty="0" err="1"/>
              <a:t>ladera</a:t>
            </a:r>
            <a:r>
              <a:rPr lang="en-US" altLang="es-MX" sz="1050" b="1" dirty="0"/>
              <a:t> Este 50% de </a:t>
            </a:r>
            <a:r>
              <a:rPr lang="en-US" altLang="es-MX" sz="1050" b="1" dirty="0" err="1"/>
              <a:t>pendiente</a:t>
            </a:r>
            <a:r>
              <a:rPr lang="en-US" altLang="es-MX" sz="1050" b="1" dirty="0"/>
              <a:t> </a:t>
            </a:r>
            <a:r>
              <a:rPr lang="en-US" altLang="es-MX" sz="1050" b="1" dirty="0" err="1"/>
              <a:t>en</a:t>
            </a:r>
            <a:r>
              <a:rPr lang="en-US" altLang="es-MX" sz="1050" b="1" dirty="0"/>
              <a:t> </a:t>
            </a:r>
            <a:r>
              <a:rPr lang="en-US" altLang="es-MX" sz="1050" b="1" dirty="0" err="1"/>
              <a:t>hojarasca</a:t>
            </a:r>
            <a:r>
              <a:rPr lang="en-US" altLang="es-MX" sz="1050" b="1" dirty="0"/>
              <a:t>; HR 40% </a:t>
            </a:r>
          </a:p>
          <a:p>
            <a:pPr eaLnBrk="1" hangingPunct="1">
              <a:spcBef>
                <a:spcPct val="0"/>
              </a:spcBef>
              <a:spcAft>
                <a:spcPct val="15000"/>
              </a:spcAft>
              <a:buFontTx/>
              <a:buNone/>
              <a:defRPr/>
            </a:pPr>
            <a:endParaRPr lang="en-US" altLang="es-MX" sz="1050" b="1" dirty="0"/>
          </a:p>
          <a:p>
            <a:pPr eaLnBrk="1" hangingPunct="1">
              <a:spcBef>
                <a:spcPct val="0"/>
              </a:spcBef>
              <a:spcAft>
                <a:spcPct val="15000"/>
              </a:spcAft>
              <a:buFontTx/>
              <a:buNone/>
              <a:defRPr/>
            </a:pPr>
            <a:r>
              <a:rPr lang="en-US" altLang="es-MX" sz="1050" b="1" dirty="0"/>
              <a:t>Se </a:t>
            </a:r>
            <a:r>
              <a:rPr lang="en-US" altLang="es-MX" sz="1050" b="1" dirty="0" err="1"/>
              <a:t>espera</a:t>
            </a:r>
            <a:r>
              <a:rPr lang="en-US" altLang="es-MX" sz="1050" b="1" dirty="0"/>
              <a:t> que </a:t>
            </a:r>
            <a:r>
              <a:rPr lang="en-US" altLang="es-MX" sz="1050" b="1" dirty="0" err="1"/>
              <a:t>cubra</a:t>
            </a:r>
            <a:r>
              <a:rPr lang="en-US" altLang="es-MX" sz="1050" b="1" dirty="0"/>
              <a:t> la </a:t>
            </a:r>
            <a:r>
              <a:rPr lang="en-US" altLang="es-MX" sz="1050" b="1" dirty="0" err="1"/>
              <a:t>mitad</a:t>
            </a:r>
            <a:r>
              <a:rPr lang="en-US" altLang="es-MX" sz="1050" b="1" dirty="0"/>
              <a:t> </a:t>
            </a:r>
            <a:r>
              <a:rPr lang="en-US" altLang="es-MX" sz="1050" b="1" dirty="0" err="1"/>
              <a:t>baja</a:t>
            </a:r>
            <a:r>
              <a:rPr lang="en-US" altLang="es-MX" sz="1050" b="1" dirty="0"/>
              <a:t> de la </a:t>
            </a:r>
            <a:r>
              <a:rPr lang="en-US" altLang="es-MX" sz="1050" b="1" dirty="0" err="1"/>
              <a:t>pendiente</a:t>
            </a:r>
            <a:r>
              <a:rPr lang="en-US" altLang="es-MX" sz="1050" b="1" dirty="0"/>
              <a:t> </a:t>
            </a:r>
            <a:r>
              <a:rPr lang="en-US" altLang="es-MX" sz="1050" b="1" dirty="0" err="1"/>
              <a:t>hacia</a:t>
            </a:r>
            <a:r>
              <a:rPr lang="en-US" altLang="es-MX" sz="1050" b="1" dirty="0"/>
              <a:t> el </a:t>
            </a:r>
            <a:r>
              <a:rPr lang="en-US" altLang="es-MX" sz="1050" b="1" dirty="0" err="1"/>
              <a:t>drenaje</a:t>
            </a:r>
            <a:r>
              <a:rPr lang="en-US" altLang="es-MX" sz="1050" b="1" dirty="0"/>
              <a:t> </a:t>
            </a:r>
            <a:r>
              <a:rPr lang="en-US" altLang="es-MX" sz="1050" b="1" dirty="0" err="1"/>
              <a:t>en</a:t>
            </a:r>
            <a:r>
              <a:rPr lang="en-US" altLang="es-MX" sz="1050" b="1" dirty="0"/>
              <a:t> 4 horas.</a:t>
            </a:r>
          </a:p>
          <a:p>
            <a:pPr eaLnBrk="1" hangingPunct="1">
              <a:spcBef>
                <a:spcPct val="0"/>
              </a:spcBef>
              <a:spcAft>
                <a:spcPct val="15000"/>
              </a:spcAft>
              <a:buFontTx/>
              <a:buNone/>
              <a:defRPr/>
            </a:pPr>
            <a:endParaRPr lang="en-US" altLang="es-MX" sz="1050" b="1" dirty="0"/>
          </a:p>
          <a:p>
            <a:pPr eaLnBrk="1" hangingPunct="1">
              <a:spcBef>
                <a:spcPct val="0"/>
              </a:spcBef>
              <a:spcAft>
                <a:spcPct val="15000"/>
              </a:spcAft>
              <a:buFontTx/>
              <a:buNone/>
              <a:defRPr/>
            </a:pPr>
            <a:r>
              <a:rPr lang="en-US" altLang="es-MX" sz="1050" b="1" dirty="0" err="1"/>
              <a:t>Viento</a:t>
            </a:r>
            <a:r>
              <a:rPr lang="en-US" altLang="es-MX" sz="1050" b="1" dirty="0"/>
              <a:t> </a:t>
            </a:r>
            <a:r>
              <a:rPr lang="en-US" altLang="es-MX" sz="1050" b="1" dirty="0" err="1"/>
              <a:t>ligero</a:t>
            </a:r>
            <a:r>
              <a:rPr lang="en-US" altLang="es-MX" sz="1050" b="1" dirty="0"/>
              <a:t> </a:t>
            </a:r>
            <a:r>
              <a:rPr lang="en-US" altLang="es-MX" sz="1050" b="1" dirty="0" err="1"/>
              <a:t>sobre</a:t>
            </a:r>
            <a:r>
              <a:rPr lang="en-US" altLang="es-MX" sz="1050" b="1" dirty="0"/>
              <a:t> la </a:t>
            </a:r>
            <a:r>
              <a:rPr lang="en-US" altLang="es-MX" sz="1050" b="1" dirty="0" err="1"/>
              <a:t>exposición</a:t>
            </a:r>
            <a:r>
              <a:rPr lang="en-US" altLang="es-MX" sz="1050" b="1" dirty="0"/>
              <a:t> </a:t>
            </a:r>
            <a:r>
              <a:rPr lang="en-US" altLang="es-MX" sz="1050" b="1" dirty="0" err="1"/>
              <a:t>este</a:t>
            </a:r>
            <a:r>
              <a:rPr lang="en-US" altLang="es-MX" sz="1050" b="1" dirty="0"/>
              <a:t>; </a:t>
            </a:r>
            <a:r>
              <a:rPr lang="en-US" altLang="es-MX" sz="1050" b="1" dirty="0" err="1"/>
              <a:t>protegida</a:t>
            </a:r>
            <a:r>
              <a:rPr lang="en-US" altLang="es-MX" sz="1050" b="1" dirty="0"/>
              <a:t> </a:t>
            </a:r>
            <a:r>
              <a:rPr lang="en-US" altLang="es-MX" sz="1050" b="1" dirty="0" err="1"/>
              <a:t>por</a:t>
            </a:r>
            <a:r>
              <a:rPr lang="en-US" altLang="es-MX" sz="1050" b="1" dirty="0"/>
              <a:t> el </a:t>
            </a:r>
            <a:r>
              <a:rPr lang="en-US" altLang="es-MX" sz="1050" b="1" dirty="0" err="1"/>
              <a:t>terreno</a:t>
            </a:r>
            <a:r>
              <a:rPr lang="en-US" altLang="es-MX" sz="1050" b="1" dirty="0"/>
              <a:t> y la </a:t>
            </a:r>
            <a:r>
              <a:rPr lang="en-US" altLang="es-MX" sz="1050" b="1" dirty="0" err="1"/>
              <a:t>vegetaciónn</a:t>
            </a:r>
            <a:r>
              <a:rPr lang="en-US" altLang="es-MX" sz="1050" b="1" dirty="0"/>
              <a:t> </a:t>
            </a:r>
          </a:p>
          <a:p>
            <a:pPr eaLnBrk="1" hangingPunct="1">
              <a:spcBef>
                <a:spcPct val="0"/>
              </a:spcBef>
              <a:spcAft>
                <a:spcPct val="15000"/>
              </a:spcAft>
              <a:buFontTx/>
              <a:buNone/>
              <a:defRPr/>
            </a:pPr>
            <a:endParaRPr lang="en-US" altLang="es-MX" sz="1050" b="1" dirty="0"/>
          </a:p>
          <a:p>
            <a:pPr eaLnBrk="1" hangingPunct="1">
              <a:spcBef>
                <a:spcPct val="0"/>
              </a:spcBef>
              <a:spcAft>
                <a:spcPct val="15000"/>
              </a:spcAft>
              <a:buFontTx/>
              <a:buNone/>
              <a:defRPr/>
            </a:pPr>
            <a:r>
              <a:rPr lang="en-US" altLang="es-MX" sz="1050" b="1" dirty="0" err="1"/>
              <a:t>Pendiente</a:t>
            </a:r>
            <a:r>
              <a:rPr lang="en-US" altLang="es-MX" sz="1050" b="1" dirty="0"/>
              <a:t> de la </a:t>
            </a:r>
            <a:r>
              <a:rPr lang="en-US" altLang="es-MX" sz="1050" b="1" dirty="0" err="1"/>
              <a:t>exposición</a:t>
            </a:r>
            <a:r>
              <a:rPr lang="en-US" altLang="es-MX" sz="1050" b="1" dirty="0"/>
              <a:t> </a:t>
            </a:r>
            <a:r>
              <a:rPr lang="en-US" altLang="es-MX" sz="1050" b="1" dirty="0" err="1"/>
              <a:t>Oeste</a:t>
            </a:r>
            <a:r>
              <a:rPr lang="en-US" altLang="es-MX" sz="1050" b="1" dirty="0"/>
              <a:t> </a:t>
            </a:r>
            <a:r>
              <a:rPr lang="en-US" altLang="es-MX" sz="1050" b="1" dirty="0" err="1"/>
              <a:t>es</a:t>
            </a:r>
            <a:r>
              <a:rPr lang="en-US" altLang="es-MX" sz="1050" b="1" dirty="0"/>
              <a:t> de 40-50%</a:t>
            </a:r>
          </a:p>
          <a:p>
            <a:pPr eaLnBrk="1" hangingPunct="1">
              <a:spcBef>
                <a:spcPct val="0"/>
              </a:spcBef>
              <a:spcAft>
                <a:spcPct val="15000"/>
              </a:spcAft>
              <a:buFontTx/>
              <a:buNone/>
              <a:defRPr/>
            </a:pPr>
            <a:endParaRPr lang="en-US" altLang="es-MX" sz="1050" b="1" dirty="0"/>
          </a:p>
          <a:p>
            <a:pPr eaLnBrk="1" hangingPunct="1">
              <a:spcBef>
                <a:spcPct val="0"/>
              </a:spcBef>
              <a:spcAft>
                <a:spcPct val="15000"/>
              </a:spcAft>
              <a:buFontTx/>
              <a:buNone/>
              <a:defRPr/>
            </a:pPr>
            <a:r>
              <a:rPr lang="en-US" altLang="es-MX" sz="1050" b="1" dirty="0"/>
              <a:t>La </a:t>
            </a:r>
            <a:r>
              <a:rPr lang="en-US" altLang="es-MX" sz="1050" b="1" dirty="0" err="1"/>
              <a:t>humedad</a:t>
            </a:r>
            <a:r>
              <a:rPr lang="en-US" altLang="es-MX" sz="1050" b="1" dirty="0"/>
              <a:t> de combustibles de </a:t>
            </a:r>
            <a:r>
              <a:rPr lang="en-US" altLang="es-MX" sz="1050" b="1" dirty="0" err="1"/>
              <a:t>inicio</a:t>
            </a:r>
            <a:r>
              <a:rPr lang="en-US" altLang="es-MX" sz="1050" b="1" dirty="0"/>
              <a:t> de  </a:t>
            </a:r>
            <a:r>
              <a:rPr lang="en-US" altLang="es-MX" sz="1050" b="1" dirty="0" err="1"/>
              <a:t>estación</a:t>
            </a:r>
            <a:r>
              <a:rPr lang="en-US" altLang="es-MX" sz="1050" b="1" dirty="0"/>
              <a:t> </a:t>
            </a:r>
            <a:r>
              <a:rPr lang="en-US" altLang="es-MX" sz="1050" b="1" dirty="0" err="1"/>
              <a:t>es</a:t>
            </a:r>
            <a:r>
              <a:rPr lang="en-US" altLang="es-MX" sz="1050" b="1" dirty="0"/>
              <a:t> </a:t>
            </a:r>
            <a:r>
              <a:rPr lang="en-US" altLang="es-MX" sz="1050" b="1" dirty="0" err="1"/>
              <a:t>alta</a:t>
            </a:r>
            <a:r>
              <a:rPr lang="en-US" altLang="es-MX" sz="1050" b="1" dirty="0"/>
              <a:t>,</a:t>
            </a:r>
            <a:r>
              <a:rPr lang="es-MX" altLang="es-MX" sz="1050" b="1" dirty="0"/>
              <a:t> y hace poco probable incendio de copas</a:t>
            </a:r>
            <a:endParaRPr lang="en-US" altLang="es-MX" sz="1050" b="1" dirty="0"/>
          </a:p>
        </p:txBody>
      </p:sp>
      <p:sp>
        <p:nvSpPr>
          <p:cNvPr id="174331" name="Text Box 251"/>
          <p:cNvSpPr txBox="1">
            <a:spLocks noChangeArrowheads="1"/>
          </p:cNvSpPr>
          <p:nvPr/>
        </p:nvSpPr>
        <p:spPr bwMode="auto">
          <a:xfrm>
            <a:off x="2895600" y="3657600"/>
            <a:ext cx="1981200" cy="1228725"/>
          </a:xfrm>
          <a:prstGeom prst="rect">
            <a:avLst/>
          </a:prstGeom>
          <a:noFill/>
          <a:ln w="9525">
            <a:noFill/>
            <a:miter lim="800000"/>
            <a:headEnd/>
            <a:tailEnd/>
          </a:ln>
        </p:spPr>
        <p:txBody>
          <a:bodyPr>
            <a:spAutoFit/>
          </a:bodyPr>
          <a:lstStyle/>
          <a:p>
            <a:pPr eaLnBrk="1" hangingPunct="1">
              <a:spcAft>
                <a:spcPct val="15000"/>
              </a:spcAft>
            </a:pPr>
            <a:r>
              <a:rPr lang="en-US" altLang="es-MX" sz="1200" b="1" u="sng"/>
              <a:t>Pronóstico meteorológico:</a:t>
            </a:r>
          </a:p>
          <a:p>
            <a:r>
              <a:rPr lang="en-US" altLang="es-MX" sz="1200" b="1"/>
              <a:t>Vientos de la tarde a nivel de la cresta oeste a 32-40 kph; HR min. 30%      </a:t>
            </a:r>
          </a:p>
          <a:p>
            <a:pPr eaLnBrk="1" hangingPunct="1">
              <a:spcAft>
                <a:spcPct val="15000"/>
              </a:spcAft>
            </a:pPr>
            <a:endParaRPr lang="en-US" altLang="es-MX" sz="1200" b="1" u="sng"/>
          </a:p>
        </p:txBody>
      </p:sp>
      <p:sp>
        <p:nvSpPr>
          <p:cNvPr id="88091"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8BE44F40-690A-4104-8195-78CD09A657F8}" type="slidenum">
              <a:rPr lang="en-US" altLang="es-MX" sz="1000"/>
              <a:pPr algn="r"/>
              <a:t>123</a:t>
            </a:fld>
            <a:r>
              <a:rPr lang="en-US" altLang="es-MX" sz="1000"/>
              <a:t>-S290-EP</a:t>
            </a:r>
          </a:p>
        </p:txBody>
      </p:sp>
      <p:pic>
        <p:nvPicPr>
          <p:cNvPr id="5" name="Imagen 4"/>
          <p:cNvPicPr>
            <a:picLocks noChangeAspect="1"/>
          </p:cNvPicPr>
          <p:nvPr/>
        </p:nvPicPr>
        <p:blipFill>
          <a:blip r:embed="rId6"/>
          <a:stretch>
            <a:fillRect/>
          </a:stretch>
        </p:blipFill>
        <p:spPr>
          <a:xfrm>
            <a:off x="4642137" y="230361"/>
            <a:ext cx="4268799" cy="6400452"/>
          </a:xfrm>
          <a:prstGeom prst="rect">
            <a:avLst/>
          </a:prstGeom>
        </p:spPr>
      </p:pic>
      <p:sp>
        <p:nvSpPr>
          <p:cNvPr id="45" name="Text Box 116"/>
          <p:cNvSpPr txBox="1">
            <a:spLocks noChangeArrowheads="1"/>
          </p:cNvSpPr>
          <p:nvPr/>
        </p:nvSpPr>
        <p:spPr bwMode="auto">
          <a:xfrm>
            <a:off x="6386095" y="1837541"/>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40%</a:t>
            </a:r>
          </a:p>
        </p:txBody>
      </p:sp>
      <p:grpSp>
        <p:nvGrpSpPr>
          <p:cNvPr id="46" name="Group 156"/>
          <p:cNvGrpSpPr>
            <a:grpSpLocks/>
          </p:cNvGrpSpPr>
          <p:nvPr/>
        </p:nvGrpSpPr>
        <p:grpSpPr bwMode="auto">
          <a:xfrm>
            <a:off x="7161460" y="623628"/>
            <a:ext cx="1438275" cy="868363"/>
            <a:chOff x="4512" y="144"/>
            <a:chExt cx="1248" cy="753"/>
          </a:xfrm>
        </p:grpSpPr>
        <p:grpSp>
          <p:nvGrpSpPr>
            <p:cNvPr id="47" name="Group 157"/>
            <p:cNvGrpSpPr>
              <a:grpSpLocks/>
            </p:cNvGrpSpPr>
            <p:nvPr/>
          </p:nvGrpSpPr>
          <p:grpSpPr bwMode="auto">
            <a:xfrm>
              <a:off x="4512" y="144"/>
              <a:ext cx="1248" cy="753"/>
              <a:chOff x="4464" y="144"/>
              <a:chExt cx="1248" cy="753"/>
            </a:xfrm>
          </p:grpSpPr>
          <p:sp>
            <p:nvSpPr>
              <p:cNvPr id="49" name="Freeform 158"/>
              <p:cNvSpPr>
                <a:spLocks/>
              </p:cNvSpPr>
              <p:nvPr/>
            </p:nvSpPr>
            <p:spPr bwMode="auto">
              <a:xfrm>
                <a:off x="4499" y="329"/>
                <a:ext cx="1129" cy="568"/>
              </a:xfrm>
              <a:custGeom>
                <a:avLst/>
                <a:gdLst>
                  <a:gd name="T0" fmla="*/ 0 w 1129"/>
                  <a:gd name="T1" fmla="*/ 483 h 568"/>
                  <a:gd name="T2" fmla="*/ 48 w 1129"/>
                  <a:gd name="T3" fmla="*/ 516 h 568"/>
                  <a:gd name="T4" fmla="*/ 199 w 1129"/>
                  <a:gd name="T5" fmla="*/ 568 h 568"/>
                  <a:gd name="T6" fmla="*/ 307 w 1129"/>
                  <a:gd name="T7" fmla="*/ 549 h 568"/>
                  <a:gd name="T8" fmla="*/ 355 w 1129"/>
                  <a:gd name="T9" fmla="*/ 521 h 568"/>
                  <a:gd name="T10" fmla="*/ 383 w 1129"/>
                  <a:gd name="T11" fmla="*/ 507 h 568"/>
                  <a:gd name="T12" fmla="*/ 454 w 1129"/>
                  <a:gd name="T13" fmla="*/ 474 h 568"/>
                  <a:gd name="T14" fmla="*/ 591 w 1129"/>
                  <a:gd name="T15" fmla="*/ 389 h 568"/>
                  <a:gd name="T16" fmla="*/ 624 w 1129"/>
                  <a:gd name="T17" fmla="*/ 370 h 568"/>
                  <a:gd name="T18" fmla="*/ 685 w 1129"/>
                  <a:gd name="T19" fmla="*/ 308 h 568"/>
                  <a:gd name="T20" fmla="*/ 756 w 1129"/>
                  <a:gd name="T21" fmla="*/ 242 h 568"/>
                  <a:gd name="T22" fmla="*/ 893 w 1129"/>
                  <a:gd name="T23" fmla="*/ 105 h 568"/>
                  <a:gd name="T24" fmla="*/ 931 w 1129"/>
                  <a:gd name="T25" fmla="*/ 77 h 568"/>
                  <a:gd name="T26" fmla="*/ 954 w 1129"/>
                  <a:gd name="T27" fmla="*/ 58 h 568"/>
                  <a:gd name="T28" fmla="*/ 1011 w 1129"/>
                  <a:gd name="T29" fmla="*/ 30 h 568"/>
                  <a:gd name="T30" fmla="*/ 1129 w 1129"/>
                  <a:gd name="T31" fmla="*/ 11 h 5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29"/>
                  <a:gd name="T49" fmla="*/ 0 h 568"/>
                  <a:gd name="T50" fmla="*/ 1129 w 1129"/>
                  <a:gd name="T51" fmla="*/ 568 h 56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29" h="568">
                    <a:moveTo>
                      <a:pt x="0" y="483"/>
                    </a:moveTo>
                    <a:cubicBezTo>
                      <a:pt x="25" y="490"/>
                      <a:pt x="27" y="504"/>
                      <a:pt x="48" y="516"/>
                    </a:cubicBezTo>
                    <a:cubicBezTo>
                      <a:pt x="95" y="543"/>
                      <a:pt x="145" y="560"/>
                      <a:pt x="199" y="568"/>
                    </a:cubicBezTo>
                    <a:cubicBezTo>
                      <a:pt x="239" y="565"/>
                      <a:pt x="271" y="562"/>
                      <a:pt x="307" y="549"/>
                    </a:cubicBezTo>
                    <a:cubicBezTo>
                      <a:pt x="321" y="537"/>
                      <a:pt x="355" y="521"/>
                      <a:pt x="355" y="521"/>
                    </a:cubicBezTo>
                    <a:cubicBezTo>
                      <a:pt x="373" y="501"/>
                      <a:pt x="353" y="519"/>
                      <a:pt x="383" y="507"/>
                    </a:cubicBezTo>
                    <a:cubicBezTo>
                      <a:pt x="408" y="497"/>
                      <a:pt x="428" y="481"/>
                      <a:pt x="454" y="474"/>
                    </a:cubicBezTo>
                    <a:cubicBezTo>
                      <a:pt x="495" y="444"/>
                      <a:pt x="541" y="402"/>
                      <a:pt x="591" y="389"/>
                    </a:cubicBezTo>
                    <a:cubicBezTo>
                      <a:pt x="602" y="383"/>
                      <a:pt x="613" y="376"/>
                      <a:pt x="624" y="370"/>
                    </a:cubicBezTo>
                    <a:cubicBezTo>
                      <a:pt x="650" y="355"/>
                      <a:pt x="655" y="319"/>
                      <a:pt x="685" y="308"/>
                    </a:cubicBezTo>
                    <a:cubicBezTo>
                      <a:pt x="703" y="280"/>
                      <a:pt x="731" y="264"/>
                      <a:pt x="756" y="242"/>
                    </a:cubicBezTo>
                    <a:cubicBezTo>
                      <a:pt x="804" y="199"/>
                      <a:pt x="840" y="143"/>
                      <a:pt x="893" y="105"/>
                    </a:cubicBezTo>
                    <a:cubicBezTo>
                      <a:pt x="905" y="87"/>
                      <a:pt x="912" y="86"/>
                      <a:pt x="931" y="77"/>
                    </a:cubicBezTo>
                    <a:cubicBezTo>
                      <a:pt x="975" y="56"/>
                      <a:pt x="920" y="80"/>
                      <a:pt x="954" y="58"/>
                    </a:cubicBezTo>
                    <a:cubicBezTo>
                      <a:pt x="971" y="47"/>
                      <a:pt x="991" y="37"/>
                      <a:pt x="1011" y="30"/>
                    </a:cubicBezTo>
                    <a:cubicBezTo>
                      <a:pt x="1038" y="0"/>
                      <a:pt x="1096" y="11"/>
                      <a:pt x="1129" y="11"/>
                    </a:cubicBezTo>
                  </a:path>
                </a:pathLst>
              </a:custGeom>
              <a:noFill/>
              <a:ln w="19050">
                <a:solidFill>
                  <a:srgbClr val="000066"/>
                </a:solidFill>
                <a:round/>
                <a:headEnd/>
                <a:tailEnd/>
              </a:ln>
            </p:spPr>
            <p:txBody>
              <a:bodyPr/>
              <a:lstStyle/>
              <a:p>
                <a:endParaRPr lang="es-MX"/>
              </a:p>
            </p:txBody>
          </p:sp>
          <p:sp>
            <p:nvSpPr>
              <p:cNvPr id="50" name="Freeform 159"/>
              <p:cNvSpPr>
                <a:spLocks/>
              </p:cNvSpPr>
              <p:nvPr/>
            </p:nvSpPr>
            <p:spPr bwMode="auto">
              <a:xfrm>
                <a:off x="5075" y="496"/>
                <a:ext cx="194" cy="226"/>
              </a:xfrm>
              <a:custGeom>
                <a:avLst/>
                <a:gdLst>
                  <a:gd name="T0" fmla="*/ 0 w 194"/>
                  <a:gd name="T1" fmla="*/ 226 h 226"/>
                  <a:gd name="T2" fmla="*/ 48 w 194"/>
                  <a:gd name="T3" fmla="*/ 122 h 226"/>
                  <a:gd name="T4" fmla="*/ 57 w 194"/>
                  <a:gd name="T5" fmla="*/ 80 h 226"/>
                  <a:gd name="T6" fmla="*/ 62 w 194"/>
                  <a:gd name="T7" fmla="*/ 94 h 226"/>
                  <a:gd name="T8" fmla="*/ 71 w 194"/>
                  <a:gd name="T9" fmla="*/ 141 h 226"/>
                  <a:gd name="T10" fmla="*/ 114 w 194"/>
                  <a:gd name="T11" fmla="*/ 61 h 226"/>
                  <a:gd name="T12" fmla="*/ 123 w 194"/>
                  <a:gd name="T13" fmla="*/ 28 h 226"/>
                  <a:gd name="T14" fmla="*/ 133 w 194"/>
                  <a:gd name="T15" fmla="*/ 0 h 226"/>
                  <a:gd name="T16" fmla="*/ 147 w 194"/>
                  <a:gd name="T17" fmla="*/ 42 h 226"/>
                  <a:gd name="T18" fmla="*/ 151 w 194"/>
                  <a:gd name="T19" fmla="*/ 28 h 226"/>
                  <a:gd name="T20" fmla="*/ 180 w 194"/>
                  <a:gd name="T21" fmla="*/ 0 h 226"/>
                  <a:gd name="T22" fmla="*/ 194 w 194"/>
                  <a:gd name="T23" fmla="*/ 61 h 22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4"/>
                  <a:gd name="T37" fmla="*/ 0 h 226"/>
                  <a:gd name="T38" fmla="*/ 194 w 194"/>
                  <a:gd name="T39" fmla="*/ 226 h 22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4" h="226">
                    <a:moveTo>
                      <a:pt x="0" y="226"/>
                    </a:moveTo>
                    <a:cubicBezTo>
                      <a:pt x="29" y="200"/>
                      <a:pt x="20" y="150"/>
                      <a:pt x="48" y="122"/>
                    </a:cubicBezTo>
                    <a:cubicBezTo>
                      <a:pt x="50" y="113"/>
                      <a:pt x="55" y="81"/>
                      <a:pt x="57" y="80"/>
                    </a:cubicBezTo>
                    <a:cubicBezTo>
                      <a:pt x="61" y="78"/>
                      <a:pt x="61" y="89"/>
                      <a:pt x="62" y="94"/>
                    </a:cubicBezTo>
                    <a:cubicBezTo>
                      <a:pt x="65" y="106"/>
                      <a:pt x="69" y="128"/>
                      <a:pt x="71" y="141"/>
                    </a:cubicBezTo>
                    <a:cubicBezTo>
                      <a:pt x="91" y="123"/>
                      <a:pt x="105" y="86"/>
                      <a:pt x="114" y="61"/>
                    </a:cubicBezTo>
                    <a:cubicBezTo>
                      <a:pt x="118" y="50"/>
                      <a:pt x="120" y="39"/>
                      <a:pt x="123" y="28"/>
                    </a:cubicBezTo>
                    <a:cubicBezTo>
                      <a:pt x="126" y="18"/>
                      <a:pt x="133" y="0"/>
                      <a:pt x="133" y="0"/>
                    </a:cubicBezTo>
                    <a:cubicBezTo>
                      <a:pt x="142" y="14"/>
                      <a:pt x="139" y="29"/>
                      <a:pt x="147" y="42"/>
                    </a:cubicBezTo>
                    <a:cubicBezTo>
                      <a:pt x="150" y="46"/>
                      <a:pt x="148" y="32"/>
                      <a:pt x="151" y="28"/>
                    </a:cubicBezTo>
                    <a:cubicBezTo>
                      <a:pt x="157" y="19"/>
                      <a:pt x="172" y="7"/>
                      <a:pt x="180" y="0"/>
                    </a:cubicBezTo>
                    <a:cubicBezTo>
                      <a:pt x="192" y="19"/>
                      <a:pt x="194" y="38"/>
                      <a:pt x="194" y="61"/>
                    </a:cubicBezTo>
                  </a:path>
                </a:pathLst>
              </a:custGeom>
              <a:solidFill>
                <a:srgbClr val="000066"/>
              </a:solidFill>
              <a:ln w="19050">
                <a:solidFill>
                  <a:schemeClr val="tx1"/>
                </a:solidFill>
                <a:round/>
                <a:headEnd/>
                <a:tailEnd/>
              </a:ln>
            </p:spPr>
            <p:txBody>
              <a:bodyPr/>
              <a:lstStyle/>
              <a:p>
                <a:endParaRPr lang="es-MX"/>
              </a:p>
            </p:txBody>
          </p:sp>
          <p:sp>
            <p:nvSpPr>
              <p:cNvPr id="51" name="Freeform 160"/>
              <p:cNvSpPr>
                <a:spLocks/>
              </p:cNvSpPr>
              <p:nvPr/>
            </p:nvSpPr>
            <p:spPr bwMode="auto">
              <a:xfrm>
                <a:off x="4656" y="288"/>
                <a:ext cx="465" cy="103"/>
              </a:xfrm>
              <a:custGeom>
                <a:avLst/>
                <a:gdLst>
                  <a:gd name="T0" fmla="*/ 43 w 465"/>
                  <a:gd name="T1" fmla="*/ 47 h 103"/>
                  <a:gd name="T2" fmla="*/ 459 w 465"/>
                  <a:gd name="T3" fmla="*/ 38 h 103"/>
                  <a:gd name="T4" fmla="*/ 445 w 465"/>
                  <a:gd name="T5" fmla="*/ 29 h 103"/>
                  <a:gd name="T6" fmla="*/ 416 w 465"/>
                  <a:gd name="T7" fmla="*/ 24 h 103"/>
                  <a:gd name="T8" fmla="*/ 350 w 465"/>
                  <a:gd name="T9" fmla="*/ 10 h 103"/>
                  <a:gd name="T10" fmla="*/ 312 w 465"/>
                  <a:gd name="T11" fmla="*/ 0 h 103"/>
                  <a:gd name="T12" fmla="*/ 331 w 465"/>
                  <a:gd name="T13" fmla="*/ 90 h 103"/>
                  <a:gd name="T14" fmla="*/ 369 w 465"/>
                  <a:gd name="T15" fmla="*/ 66 h 103"/>
                  <a:gd name="T16" fmla="*/ 463 w 465"/>
                  <a:gd name="T17" fmla="*/ 43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5"/>
                  <a:gd name="T28" fmla="*/ 0 h 103"/>
                  <a:gd name="T29" fmla="*/ 465 w 465"/>
                  <a:gd name="T30" fmla="*/ 103 h 1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5" h="103">
                    <a:moveTo>
                      <a:pt x="43" y="47"/>
                    </a:moveTo>
                    <a:cubicBezTo>
                      <a:pt x="194" y="15"/>
                      <a:pt x="0" y="55"/>
                      <a:pt x="459" y="38"/>
                    </a:cubicBezTo>
                    <a:cubicBezTo>
                      <a:pt x="465" y="38"/>
                      <a:pt x="450" y="31"/>
                      <a:pt x="445" y="29"/>
                    </a:cubicBezTo>
                    <a:cubicBezTo>
                      <a:pt x="436" y="26"/>
                      <a:pt x="426" y="26"/>
                      <a:pt x="416" y="24"/>
                    </a:cubicBezTo>
                    <a:cubicBezTo>
                      <a:pt x="394" y="20"/>
                      <a:pt x="372" y="15"/>
                      <a:pt x="350" y="10"/>
                    </a:cubicBezTo>
                    <a:cubicBezTo>
                      <a:pt x="337" y="7"/>
                      <a:pt x="312" y="0"/>
                      <a:pt x="312" y="0"/>
                    </a:cubicBezTo>
                    <a:cubicBezTo>
                      <a:pt x="280" y="35"/>
                      <a:pt x="270" y="103"/>
                      <a:pt x="331" y="90"/>
                    </a:cubicBezTo>
                    <a:cubicBezTo>
                      <a:pt x="344" y="81"/>
                      <a:pt x="357" y="74"/>
                      <a:pt x="369" y="66"/>
                    </a:cubicBezTo>
                    <a:cubicBezTo>
                      <a:pt x="391" y="52"/>
                      <a:pt x="434" y="56"/>
                      <a:pt x="463" y="43"/>
                    </a:cubicBezTo>
                  </a:path>
                </a:pathLst>
              </a:custGeom>
              <a:noFill/>
              <a:ln w="19050">
                <a:solidFill>
                  <a:srgbClr val="000066"/>
                </a:solidFill>
                <a:round/>
                <a:headEnd/>
                <a:tailEnd/>
              </a:ln>
            </p:spPr>
            <p:txBody>
              <a:bodyPr/>
              <a:lstStyle/>
              <a:p>
                <a:endParaRPr lang="es-MX"/>
              </a:p>
            </p:txBody>
          </p:sp>
          <p:sp>
            <p:nvSpPr>
              <p:cNvPr id="52" name="Text Box 161"/>
              <p:cNvSpPr txBox="1">
                <a:spLocks noChangeArrowheads="1"/>
              </p:cNvSpPr>
              <p:nvPr/>
            </p:nvSpPr>
            <p:spPr bwMode="auto">
              <a:xfrm>
                <a:off x="4464" y="144"/>
                <a:ext cx="422" cy="641"/>
              </a:xfrm>
              <a:prstGeom prst="rect">
                <a:avLst/>
              </a:prstGeom>
              <a:noFill/>
              <a:ln w="9525">
                <a:noFill/>
                <a:miter lim="800000"/>
                <a:headEnd/>
                <a:tailEnd/>
              </a:ln>
            </p:spPr>
            <p:txBody>
              <a:bodyPr wrap="square">
                <a:spAutoFit/>
              </a:bodyPr>
              <a:lstStyle/>
              <a:p>
                <a:pPr eaLnBrk="1" hangingPunct="1"/>
                <a:endParaRPr lang="en-US" altLang="es-MX" sz="1400" b="1" dirty="0">
                  <a:solidFill>
                    <a:srgbClr val="000066"/>
                  </a:solidFill>
                  <a:latin typeface="Bradley Hand ITC" pitchFamily="66" charset="0"/>
                </a:endParaRPr>
              </a:p>
              <a:p>
                <a:pPr eaLnBrk="1" hangingPunct="1"/>
                <a:r>
                  <a:rPr lang="en-US" altLang="es-MX" sz="1400" b="1" dirty="0">
                    <a:solidFill>
                      <a:srgbClr val="000066"/>
                    </a:solidFill>
                    <a:latin typeface="Bradley Hand ITC" pitchFamily="66" charset="0"/>
                  </a:rPr>
                  <a:t>3.28</a:t>
                </a:r>
              </a:p>
            </p:txBody>
          </p:sp>
          <p:sp>
            <p:nvSpPr>
              <p:cNvPr id="53" name="Text Box 162"/>
              <p:cNvSpPr txBox="1">
                <a:spLocks noChangeArrowheads="1"/>
              </p:cNvSpPr>
              <p:nvPr/>
            </p:nvSpPr>
            <p:spPr bwMode="auto">
              <a:xfrm>
                <a:off x="5041" y="625"/>
                <a:ext cx="671" cy="212"/>
              </a:xfrm>
              <a:prstGeom prst="rect">
                <a:avLst/>
              </a:prstGeom>
              <a:noFill/>
              <a:ln w="9525">
                <a:noFill/>
                <a:miter lim="800000"/>
                <a:headEnd/>
                <a:tailEnd/>
              </a:ln>
            </p:spPr>
            <p:txBody>
              <a:bodyPr>
                <a:spAutoFit/>
              </a:bodyPr>
              <a:lstStyle/>
              <a:p>
                <a:pPr eaLnBrk="1" hangingPunct="1"/>
                <a:r>
                  <a:rPr lang="en-US" altLang="es-MX" sz="1000" b="1">
                    <a:solidFill>
                      <a:srgbClr val="000066"/>
                    </a:solidFill>
                    <a:latin typeface="Bradley Hand ITC" pitchFamily="66" charset="0"/>
                  </a:rPr>
                  <a:t>40-50%</a:t>
                </a:r>
              </a:p>
            </p:txBody>
          </p:sp>
        </p:grpSp>
        <p:sp>
          <p:nvSpPr>
            <p:cNvPr id="48" name="Text Box 163"/>
            <p:cNvSpPr txBox="1">
              <a:spLocks noChangeArrowheads="1"/>
            </p:cNvSpPr>
            <p:nvPr/>
          </p:nvSpPr>
          <p:spPr bwMode="auto">
            <a:xfrm>
              <a:off x="4655" y="559"/>
              <a:ext cx="619" cy="214"/>
            </a:xfrm>
            <a:prstGeom prst="rect">
              <a:avLst/>
            </a:prstGeom>
            <a:noFill/>
            <a:ln w="9525">
              <a:noFill/>
              <a:miter lim="800000"/>
              <a:headEnd/>
              <a:tailEnd/>
            </a:ln>
          </p:spPr>
          <p:txBody>
            <a:bodyPr wrap="none">
              <a:spAutoFit/>
            </a:bodyPr>
            <a:lstStyle/>
            <a:p>
              <a:pPr eaLnBrk="1" hangingPunct="1"/>
              <a:r>
                <a:rPr lang="en-US" altLang="es-MX" sz="1000" b="1" dirty="0" err="1">
                  <a:solidFill>
                    <a:srgbClr val="000066"/>
                  </a:solidFill>
                  <a:latin typeface="Bradley Hand ITC" pitchFamily="66" charset="0"/>
                </a:rPr>
                <a:t>Hojarasca</a:t>
              </a:r>
              <a:endParaRPr lang="en-US" altLang="es-MX" sz="1000" b="1" dirty="0">
                <a:solidFill>
                  <a:srgbClr val="000066"/>
                </a:solidFill>
                <a:latin typeface="Bradley Hand ITC" pitchFamily="66" charset="0"/>
              </a:endParaRPr>
            </a:p>
          </p:txBody>
        </p:sp>
      </p:grpSp>
      <p:grpSp>
        <p:nvGrpSpPr>
          <p:cNvPr id="54" name="Group 218"/>
          <p:cNvGrpSpPr>
            <a:grpSpLocks/>
          </p:cNvGrpSpPr>
          <p:nvPr/>
        </p:nvGrpSpPr>
        <p:grpSpPr bwMode="auto">
          <a:xfrm>
            <a:off x="5223130" y="820478"/>
            <a:ext cx="1473202" cy="671512"/>
            <a:chOff x="3253" y="374"/>
            <a:chExt cx="1128" cy="513"/>
          </a:xfrm>
        </p:grpSpPr>
        <p:grpSp>
          <p:nvGrpSpPr>
            <p:cNvPr id="55" name="Group 219"/>
            <p:cNvGrpSpPr>
              <a:grpSpLocks/>
            </p:cNvGrpSpPr>
            <p:nvPr/>
          </p:nvGrpSpPr>
          <p:grpSpPr bwMode="auto">
            <a:xfrm>
              <a:off x="3253" y="374"/>
              <a:ext cx="1128" cy="513"/>
              <a:chOff x="3253" y="374"/>
              <a:chExt cx="1128" cy="513"/>
            </a:xfrm>
          </p:grpSpPr>
          <p:sp>
            <p:nvSpPr>
              <p:cNvPr id="58" name="Freeform 220"/>
              <p:cNvSpPr>
                <a:spLocks/>
              </p:cNvSpPr>
              <p:nvPr/>
            </p:nvSpPr>
            <p:spPr bwMode="auto">
              <a:xfrm>
                <a:off x="3253" y="382"/>
                <a:ext cx="1128" cy="505"/>
              </a:xfrm>
              <a:custGeom>
                <a:avLst/>
                <a:gdLst>
                  <a:gd name="T0" fmla="*/ 0 w 1128"/>
                  <a:gd name="T1" fmla="*/ 0 h 505"/>
                  <a:gd name="T2" fmla="*/ 80 w 1128"/>
                  <a:gd name="T3" fmla="*/ 5 h 505"/>
                  <a:gd name="T4" fmla="*/ 127 w 1128"/>
                  <a:gd name="T5" fmla="*/ 43 h 505"/>
                  <a:gd name="T6" fmla="*/ 236 w 1128"/>
                  <a:gd name="T7" fmla="*/ 114 h 505"/>
                  <a:gd name="T8" fmla="*/ 274 w 1128"/>
                  <a:gd name="T9" fmla="*/ 142 h 505"/>
                  <a:gd name="T10" fmla="*/ 378 w 1128"/>
                  <a:gd name="T11" fmla="*/ 199 h 505"/>
                  <a:gd name="T12" fmla="*/ 543 w 1128"/>
                  <a:gd name="T13" fmla="*/ 317 h 505"/>
                  <a:gd name="T14" fmla="*/ 581 w 1128"/>
                  <a:gd name="T15" fmla="*/ 340 h 505"/>
                  <a:gd name="T16" fmla="*/ 637 w 1128"/>
                  <a:gd name="T17" fmla="*/ 378 h 505"/>
                  <a:gd name="T18" fmla="*/ 689 w 1128"/>
                  <a:gd name="T19" fmla="*/ 411 h 505"/>
                  <a:gd name="T20" fmla="*/ 746 w 1128"/>
                  <a:gd name="T21" fmla="*/ 444 h 505"/>
                  <a:gd name="T22" fmla="*/ 873 w 1128"/>
                  <a:gd name="T23" fmla="*/ 501 h 505"/>
                  <a:gd name="T24" fmla="*/ 1034 w 1128"/>
                  <a:gd name="T25" fmla="*/ 487 h 505"/>
                  <a:gd name="T26" fmla="*/ 1067 w 1128"/>
                  <a:gd name="T27" fmla="*/ 473 h 505"/>
                  <a:gd name="T28" fmla="*/ 1128 w 1128"/>
                  <a:gd name="T29" fmla="*/ 454 h 5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28"/>
                  <a:gd name="T46" fmla="*/ 0 h 505"/>
                  <a:gd name="T47" fmla="*/ 1128 w 1128"/>
                  <a:gd name="T48" fmla="*/ 505 h 5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28" h="505">
                    <a:moveTo>
                      <a:pt x="0" y="0"/>
                    </a:moveTo>
                    <a:cubicBezTo>
                      <a:pt x="27" y="2"/>
                      <a:pt x="54" y="1"/>
                      <a:pt x="80" y="5"/>
                    </a:cubicBezTo>
                    <a:cubicBezTo>
                      <a:pt x="95" y="7"/>
                      <a:pt x="116" y="34"/>
                      <a:pt x="127" y="43"/>
                    </a:cubicBezTo>
                    <a:cubicBezTo>
                      <a:pt x="156" y="66"/>
                      <a:pt x="201" y="102"/>
                      <a:pt x="236" y="114"/>
                    </a:cubicBezTo>
                    <a:cubicBezTo>
                      <a:pt x="248" y="132"/>
                      <a:pt x="256" y="132"/>
                      <a:pt x="274" y="142"/>
                    </a:cubicBezTo>
                    <a:cubicBezTo>
                      <a:pt x="309" y="161"/>
                      <a:pt x="342" y="181"/>
                      <a:pt x="378" y="199"/>
                    </a:cubicBezTo>
                    <a:cubicBezTo>
                      <a:pt x="440" y="230"/>
                      <a:pt x="482" y="286"/>
                      <a:pt x="543" y="317"/>
                    </a:cubicBezTo>
                    <a:cubicBezTo>
                      <a:pt x="559" y="325"/>
                      <a:pt x="564" y="335"/>
                      <a:pt x="581" y="340"/>
                    </a:cubicBezTo>
                    <a:cubicBezTo>
                      <a:pt x="595" y="356"/>
                      <a:pt x="618" y="369"/>
                      <a:pt x="637" y="378"/>
                    </a:cubicBezTo>
                    <a:cubicBezTo>
                      <a:pt x="652" y="393"/>
                      <a:pt x="669" y="404"/>
                      <a:pt x="689" y="411"/>
                    </a:cubicBezTo>
                    <a:cubicBezTo>
                      <a:pt x="705" y="427"/>
                      <a:pt x="724" y="438"/>
                      <a:pt x="746" y="444"/>
                    </a:cubicBezTo>
                    <a:cubicBezTo>
                      <a:pt x="786" y="471"/>
                      <a:pt x="825" y="492"/>
                      <a:pt x="873" y="501"/>
                    </a:cubicBezTo>
                    <a:cubicBezTo>
                      <a:pt x="983" y="497"/>
                      <a:pt x="972" y="505"/>
                      <a:pt x="1034" y="487"/>
                    </a:cubicBezTo>
                    <a:cubicBezTo>
                      <a:pt x="1050" y="469"/>
                      <a:pt x="1035" y="482"/>
                      <a:pt x="1067" y="473"/>
                    </a:cubicBezTo>
                    <a:cubicBezTo>
                      <a:pt x="1085" y="468"/>
                      <a:pt x="1108" y="454"/>
                      <a:pt x="1128" y="454"/>
                    </a:cubicBezTo>
                  </a:path>
                </a:pathLst>
              </a:custGeom>
              <a:noFill/>
              <a:ln w="19050">
                <a:solidFill>
                  <a:srgbClr val="000066"/>
                </a:solidFill>
                <a:round/>
                <a:headEnd/>
                <a:tailEnd/>
              </a:ln>
            </p:spPr>
            <p:txBody>
              <a:bodyPr/>
              <a:lstStyle/>
              <a:p>
                <a:endParaRPr lang="es-MX"/>
              </a:p>
            </p:txBody>
          </p:sp>
          <p:sp>
            <p:nvSpPr>
              <p:cNvPr id="59" name="Freeform 221"/>
              <p:cNvSpPr>
                <a:spLocks/>
              </p:cNvSpPr>
              <p:nvPr/>
            </p:nvSpPr>
            <p:spPr bwMode="auto">
              <a:xfrm>
                <a:off x="3744" y="576"/>
                <a:ext cx="99" cy="142"/>
              </a:xfrm>
              <a:custGeom>
                <a:avLst/>
                <a:gdLst>
                  <a:gd name="T0" fmla="*/ 215 w 94"/>
                  <a:gd name="T1" fmla="*/ 142 h 142"/>
                  <a:gd name="T2" fmla="*/ 153 w 94"/>
                  <a:gd name="T3" fmla="*/ 24 h 142"/>
                  <a:gd name="T4" fmla="*/ 162 w 94"/>
                  <a:gd name="T5" fmla="*/ 61 h 142"/>
                  <a:gd name="T6" fmla="*/ 139 w 94"/>
                  <a:gd name="T7" fmla="*/ 71 h 142"/>
                  <a:gd name="T8" fmla="*/ 83 w 94"/>
                  <a:gd name="T9" fmla="*/ 28 h 142"/>
                  <a:gd name="T10" fmla="*/ 96 w 94"/>
                  <a:gd name="T11" fmla="*/ 66 h 142"/>
                  <a:gd name="T12" fmla="*/ 108 w 94"/>
                  <a:gd name="T13" fmla="*/ 80 h 142"/>
                  <a:gd name="T14" fmla="*/ 64 w 94"/>
                  <a:gd name="T15" fmla="*/ 42 h 142"/>
                  <a:gd name="T16" fmla="*/ 0 w 94"/>
                  <a:gd name="T17" fmla="*/ 0 h 142"/>
                  <a:gd name="T18" fmla="*/ 4 w 94"/>
                  <a:gd name="T19" fmla="*/ 94 h 1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4"/>
                  <a:gd name="T31" fmla="*/ 0 h 142"/>
                  <a:gd name="T32" fmla="*/ 94 w 94"/>
                  <a:gd name="T33" fmla="*/ 142 h 1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4" h="142">
                    <a:moveTo>
                      <a:pt x="94" y="142"/>
                    </a:moveTo>
                    <a:cubicBezTo>
                      <a:pt x="89" y="100"/>
                      <a:pt x="80" y="63"/>
                      <a:pt x="66" y="24"/>
                    </a:cubicBezTo>
                    <a:cubicBezTo>
                      <a:pt x="68" y="36"/>
                      <a:pt x="69" y="49"/>
                      <a:pt x="71" y="61"/>
                    </a:cubicBezTo>
                    <a:cubicBezTo>
                      <a:pt x="75" y="91"/>
                      <a:pt x="81" y="91"/>
                      <a:pt x="61" y="71"/>
                    </a:cubicBezTo>
                    <a:cubicBezTo>
                      <a:pt x="55" y="54"/>
                      <a:pt x="50" y="41"/>
                      <a:pt x="37" y="28"/>
                    </a:cubicBezTo>
                    <a:cubicBezTo>
                      <a:pt x="39" y="41"/>
                      <a:pt x="40" y="53"/>
                      <a:pt x="42" y="66"/>
                    </a:cubicBezTo>
                    <a:cubicBezTo>
                      <a:pt x="43" y="71"/>
                      <a:pt x="51" y="84"/>
                      <a:pt x="47" y="80"/>
                    </a:cubicBezTo>
                    <a:cubicBezTo>
                      <a:pt x="43" y="76"/>
                      <a:pt x="31" y="46"/>
                      <a:pt x="28" y="42"/>
                    </a:cubicBezTo>
                    <a:cubicBezTo>
                      <a:pt x="19" y="28"/>
                      <a:pt x="9" y="14"/>
                      <a:pt x="0" y="0"/>
                    </a:cubicBezTo>
                    <a:cubicBezTo>
                      <a:pt x="5" y="69"/>
                      <a:pt x="4" y="38"/>
                      <a:pt x="4" y="94"/>
                    </a:cubicBezTo>
                  </a:path>
                </a:pathLst>
              </a:custGeom>
              <a:solidFill>
                <a:srgbClr val="000066"/>
              </a:solidFill>
              <a:ln w="19050">
                <a:solidFill>
                  <a:schemeClr val="tx1"/>
                </a:solidFill>
                <a:round/>
                <a:headEnd/>
                <a:tailEnd/>
              </a:ln>
            </p:spPr>
            <p:txBody>
              <a:bodyPr/>
              <a:lstStyle/>
              <a:p>
                <a:endParaRPr lang="es-MX"/>
              </a:p>
            </p:txBody>
          </p:sp>
          <p:sp>
            <p:nvSpPr>
              <p:cNvPr id="60" name="Text Box 222"/>
              <p:cNvSpPr txBox="1">
                <a:spLocks noChangeArrowheads="1"/>
              </p:cNvSpPr>
              <p:nvPr/>
            </p:nvSpPr>
            <p:spPr bwMode="auto">
              <a:xfrm>
                <a:off x="3697" y="374"/>
                <a:ext cx="670" cy="235"/>
              </a:xfrm>
              <a:prstGeom prst="rect">
                <a:avLst/>
              </a:prstGeom>
              <a:noFill/>
              <a:ln w="9525">
                <a:noFill/>
                <a:miter lim="800000"/>
                <a:headEnd/>
                <a:tailEnd/>
              </a:ln>
            </p:spPr>
            <p:txBody>
              <a:bodyPr wrap="none">
                <a:spAutoFit/>
              </a:bodyPr>
              <a:lstStyle/>
              <a:p>
                <a:pPr eaLnBrk="1" hangingPunct="1"/>
                <a:r>
                  <a:rPr lang="en-US" altLang="es-MX" sz="1400" b="1" dirty="0" err="1">
                    <a:solidFill>
                      <a:srgbClr val="000066"/>
                    </a:solidFill>
                    <a:latin typeface="Bradley Hand ITC" pitchFamily="66" charset="0"/>
                  </a:rPr>
                  <a:t>Retroceso</a:t>
                </a:r>
                <a:endParaRPr lang="en-US" altLang="es-MX" sz="1600" b="1" dirty="0">
                  <a:solidFill>
                    <a:srgbClr val="000066"/>
                  </a:solidFill>
                  <a:latin typeface="Bradley Hand ITC" pitchFamily="66" charset="0"/>
                </a:endParaRPr>
              </a:p>
            </p:txBody>
          </p:sp>
        </p:grpSp>
        <p:sp>
          <p:nvSpPr>
            <p:cNvPr id="56" name="Text Box 223"/>
            <p:cNvSpPr txBox="1">
              <a:spLocks noChangeArrowheads="1"/>
            </p:cNvSpPr>
            <p:nvPr/>
          </p:nvSpPr>
          <p:spPr bwMode="auto">
            <a:xfrm>
              <a:off x="3799" y="599"/>
              <a:ext cx="563" cy="194"/>
            </a:xfrm>
            <a:prstGeom prst="rect">
              <a:avLst/>
            </a:prstGeom>
            <a:noFill/>
            <a:ln w="9525">
              <a:noFill/>
              <a:miter lim="800000"/>
              <a:headEnd/>
              <a:tailEnd/>
            </a:ln>
          </p:spPr>
          <p:txBody>
            <a:bodyPr wrap="square">
              <a:spAutoFit/>
            </a:bodyPr>
            <a:lstStyle/>
            <a:p>
              <a:pPr eaLnBrk="1" hangingPunct="1"/>
              <a:r>
                <a:rPr lang="en-US" altLang="es-MX" sz="1050" b="1" dirty="0" err="1">
                  <a:solidFill>
                    <a:srgbClr val="000066"/>
                  </a:solidFill>
                  <a:latin typeface="Bradley Hand ITC" pitchFamily="66" charset="0"/>
                </a:rPr>
                <a:t>Hojarasca</a:t>
              </a:r>
              <a:endParaRPr lang="en-US" altLang="es-MX" sz="1050" b="1" dirty="0">
                <a:solidFill>
                  <a:srgbClr val="000066"/>
                </a:solidFill>
                <a:latin typeface="Bradley Hand ITC" pitchFamily="66" charset="0"/>
              </a:endParaRPr>
            </a:p>
          </p:txBody>
        </p:sp>
        <p:sp>
          <p:nvSpPr>
            <p:cNvPr id="57" name="Text Box 224"/>
            <p:cNvSpPr txBox="1">
              <a:spLocks noChangeArrowheads="1"/>
            </p:cNvSpPr>
            <p:nvPr/>
          </p:nvSpPr>
          <p:spPr bwMode="auto">
            <a:xfrm>
              <a:off x="3313" y="653"/>
              <a:ext cx="443" cy="233"/>
            </a:xfrm>
            <a:prstGeom prst="rect">
              <a:avLst/>
            </a:prstGeom>
            <a:noFill/>
            <a:ln w="9525">
              <a:noFill/>
              <a:miter lim="800000"/>
              <a:headEnd/>
              <a:tailEnd/>
            </a:ln>
          </p:spPr>
          <p:txBody>
            <a:bodyPr wrap="none">
              <a:spAutoFit/>
            </a:bodyPr>
            <a:lstStyle/>
            <a:p>
              <a:pPr eaLnBrk="1" hangingPunct="1"/>
              <a:r>
                <a:rPr lang="en-US" altLang="es-MX" sz="1400" b="1">
                  <a:solidFill>
                    <a:srgbClr val="000066"/>
                  </a:solidFill>
                  <a:latin typeface="Bradley Hand ITC" pitchFamily="66" charset="0"/>
                </a:rPr>
                <a:t>4 hrs</a:t>
              </a:r>
            </a:p>
          </p:txBody>
        </p:sp>
      </p:grpSp>
      <p:sp>
        <p:nvSpPr>
          <p:cNvPr id="61" name="Text Box 115"/>
          <p:cNvSpPr txBox="1">
            <a:spLocks noChangeArrowheads="1"/>
          </p:cNvSpPr>
          <p:nvPr/>
        </p:nvSpPr>
        <p:spPr bwMode="auto">
          <a:xfrm>
            <a:off x="5572125" y="1618740"/>
            <a:ext cx="3390900" cy="215444"/>
          </a:xfrm>
          <a:prstGeom prst="rect">
            <a:avLst/>
          </a:prstGeom>
          <a:noFill/>
          <a:ln w="9525">
            <a:noFill/>
            <a:miter lim="800000"/>
            <a:headEnd/>
            <a:tailEnd/>
          </a:ln>
        </p:spPr>
        <p:txBody>
          <a:bodyPr wrap="square">
            <a:spAutoFit/>
          </a:bodyPr>
          <a:lstStyle/>
          <a:p>
            <a:pPr eaLnBrk="1" hangingPunct="1"/>
            <a:r>
              <a:rPr lang="en-US" altLang="es-MX" sz="800" b="1" dirty="0" err="1">
                <a:solidFill>
                  <a:srgbClr val="000066"/>
                </a:solidFill>
              </a:rPr>
              <a:t>Reversión</a:t>
            </a:r>
            <a:r>
              <a:rPr lang="en-US" altLang="es-MX" sz="800" b="1" dirty="0">
                <a:solidFill>
                  <a:srgbClr val="000066"/>
                </a:solidFill>
              </a:rPr>
              <a:t> de </a:t>
            </a:r>
            <a:r>
              <a:rPr lang="en-US" altLang="es-MX" sz="800" b="1" dirty="0" err="1">
                <a:solidFill>
                  <a:srgbClr val="000066"/>
                </a:solidFill>
              </a:rPr>
              <a:t>pendiente</a:t>
            </a:r>
            <a:r>
              <a:rPr lang="en-US" altLang="es-MX" sz="800" b="1" dirty="0">
                <a:solidFill>
                  <a:srgbClr val="000066"/>
                </a:solidFill>
              </a:rPr>
              <a:t>; </a:t>
            </a:r>
            <a:r>
              <a:rPr lang="en-US" altLang="es-MX" sz="800" b="1" dirty="0" err="1">
                <a:solidFill>
                  <a:srgbClr val="000066"/>
                </a:solidFill>
              </a:rPr>
              <a:t>Retroceso</a:t>
            </a:r>
            <a:r>
              <a:rPr lang="en-US" altLang="es-MX" sz="800" b="1" dirty="0">
                <a:solidFill>
                  <a:srgbClr val="000066"/>
                </a:solidFill>
              </a:rPr>
              <a:t> a </a:t>
            </a:r>
            <a:r>
              <a:rPr lang="en-US" altLang="es-MX" sz="800" b="1" dirty="0" err="1">
                <a:solidFill>
                  <a:srgbClr val="000066"/>
                </a:solidFill>
              </a:rPr>
              <a:t>pendiente</a:t>
            </a:r>
            <a:r>
              <a:rPr lang="en-US" altLang="es-MX" sz="800" b="1" dirty="0">
                <a:solidFill>
                  <a:srgbClr val="000066"/>
                </a:solidFill>
              </a:rPr>
              <a:t> </a:t>
            </a:r>
            <a:r>
              <a:rPr lang="en-US" altLang="es-MX" sz="800" b="1" dirty="0" err="1">
                <a:solidFill>
                  <a:srgbClr val="000066"/>
                </a:solidFill>
              </a:rPr>
              <a:t>arriba</a:t>
            </a:r>
            <a:r>
              <a:rPr lang="en-US" altLang="es-MX" sz="800" b="1" dirty="0">
                <a:solidFill>
                  <a:srgbClr val="000066"/>
                </a:solidFill>
              </a:rPr>
              <a:t> con </a:t>
            </a:r>
            <a:r>
              <a:rPr lang="en-US" altLang="es-MX" sz="800" b="1" dirty="0" err="1">
                <a:solidFill>
                  <a:srgbClr val="000066"/>
                </a:solidFill>
              </a:rPr>
              <a:t>viento</a:t>
            </a:r>
            <a:endParaRPr lang="en-US" altLang="es-MX" sz="800" b="1" dirty="0">
              <a:solidFill>
                <a:srgbClr val="000066"/>
              </a:solidFill>
            </a:endParaRPr>
          </a:p>
        </p:txBody>
      </p:sp>
      <p:sp>
        <p:nvSpPr>
          <p:cNvPr id="63" name="Text Box 131"/>
          <p:cNvSpPr txBox="1">
            <a:spLocks noChangeArrowheads="1"/>
          </p:cNvSpPr>
          <p:nvPr/>
        </p:nvSpPr>
        <p:spPr bwMode="auto">
          <a:xfrm>
            <a:off x="6881608" y="1837541"/>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30%</a:t>
            </a:r>
          </a:p>
        </p:txBody>
      </p:sp>
      <p:sp>
        <p:nvSpPr>
          <p:cNvPr id="64" name="Text Box 117"/>
          <p:cNvSpPr txBox="1">
            <a:spLocks noChangeArrowheads="1"/>
          </p:cNvSpPr>
          <p:nvPr/>
        </p:nvSpPr>
        <p:spPr bwMode="auto">
          <a:xfrm>
            <a:off x="6561344" y="2009659"/>
            <a:ext cx="26000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x</a:t>
            </a:r>
          </a:p>
        </p:txBody>
      </p:sp>
      <p:sp>
        <p:nvSpPr>
          <p:cNvPr id="65" name="Text Box 132"/>
          <p:cNvSpPr txBox="1">
            <a:spLocks noChangeArrowheads="1"/>
          </p:cNvSpPr>
          <p:nvPr/>
        </p:nvSpPr>
        <p:spPr bwMode="auto">
          <a:xfrm>
            <a:off x="6832543" y="2016957"/>
            <a:ext cx="26000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x</a:t>
            </a:r>
          </a:p>
        </p:txBody>
      </p:sp>
      <p:sp>
        <p:nvSpPr>
          <p:cNvPr id="66" name="Text Box 134"/>
          <p:cNvSpPr txBox="1">
            <a:spLocks noChangeArrowheads="1"/>
          </p:cNvSpPr>
          <p:nvPr/>
        </p:nvSpPr>
        <p:spPr bwMode="auto">
          <a:xfrm>
            <a:off x="6954639" y="2639934"/>
            <a:ext cx="31290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40</a:t>
            </a:r>
          </a:p>
        </p:txBody>
      </p:sp>
      <p:sp>
        <p:nvSpPr>
          <p:cNvPr id="67" name="Text Box 119"/>
          <p:cNvSpPr txBox="1">
            <a:spLocks noChangeArrowheads="1"/>
          </p:cNvSpPr>
          <p:nvPr/>
        </p:nvSpPr>
        <p:spPr bwMode="auto">
          <a:xfrm>
            <a:off x="5587590" y="3549444"/>
            <a:ext cx="425116"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16X</a:t>
            </a:r>
          </a:p>
        </p:txBody>
      </p:sp>
      <p:sp>
        <p:nvSpPr>
          <p:cNvPr id="68" name="Text Box 133"/>
          <p:cNvSpPr txBox="1">
            <a:spLocks noChangeArrowheads="1"/>
          </p:cNvSpPr>
          <p:nvPr/>
        </p:nvSpPr>
        <p:spPr bwMode="auto">
          <a:xfrm>
            <a:off x="6299453" y="3232492"/>
            <a:ext cx="688009" cy="21544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Retroceso</a:t>
            </a:r>
            <a:endParaRPr lang="en-US" altLang="es-MX" sz="800" b="1" dirty="0">
              <a:solidFill>
                <a:srgbClr val="000066"/>
              </a:solidFill>
            </a:endParaRPr>
          </a:p>
        </p:txBody>
      </p:sp>
      <p:sp>
        <p:nvSpPr>
          <p:cNvPr id="70" name="Text Box 120"/>
          <p:cNvSpPr txBox="1">
            <a:spLocks noChangeArrowheads="1"/>
          </p:cNvSpPr>
          <p:nvPr/>
        </p:nvSpPr>
        <p:spPr bwMode="auto">
          <a:xfrm>
            <a:off x="6540179" y="3573617"/>
            <a:ext cx="268288"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71" name="Text Box 121"/>
          <p:cNvSpPr txBox="1">
            <a:spLocks noChangeArrowheads="1"/>
          </p:cNvSpPr>
          <p:nvPr/>
        </p:nvSpPr>
        <p:spPr bwMode="auto">
          <a:xfrm>
            <a:off x="4771223" y="4055430"/>
            <a:ext cx="122661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½ </a:t>
            </a:r>
            <a:r>
              <a:rPr lang="en-US" altLang="es-MX" sz="1000" b="1" dirty="0" err="1">
                <a:solidFill>
                  <a:srgbClr val="000066"/>
                </a:solidFill>
              </a:rPr>
              <a:t>ladera</a:t>
            </a:r>
            <a:r>
              <a:rPr lang="en-US" altLang="es-MX" sz="1000" b="1" dirty="0">
                <a:solidFill>
                  <a:srgbClr val="000066"/>
                </a:solidFill>
              </a:rPr>
              <a:t> </a:t>
            </a:r>
            <a:r>
              <a:rPr lang="en-US" altLang="es-MX" sz="1000" b="1" dirty="0" err="1">
                <a:solidFill>
                  <a:srgbClr val="000066"/>
                </a:solidFill>
              </a:rPr>
              <a:t>en</a:t>
            </a:r>
            <a:r>
              <a:rPr lang="en-US" altLang="es-MX" sz="1000" b="1" dirty="0">
                <a:solidFill>
                  <a:srgbClr val="000066"/>
                </a:solidFill>
              </a:rPr>
              <a:t> 4 </a:t>
            </a:r>
            <a:r>
              <a:rPr lang="en-US" altLang="es-MX" sz="1000" b="1" dirty="0" err="1">
                <a:solidFill>
                  <a:srgbClr val="000066"/>
                </a:solidFill>
              </a:rPr>
              <a:t>hrs</a:t>
            </a:r>
            <a:endParaRPr lang="en-US" altLang="es-MX" sz="1000" b="1" dirty="0">
              <a:solidFill>
                <a:srgbClr val="000066"/>
              </a:solidFill>
            </a:endParaRPr>
          </a:p>
        </p:txBody>
      </p:sp>
      <p:sp>
        <p:nvSpPr>
          <p:cNvPr id="72" name="Text Box 122"/>
          <p:cNvSpPr txBox="1">
            <a:spLocks noChangeArrowheads="1"/>
          </p:cNvSpPr>
          <p:nvPr/>
        </p:nvSpPr>
        <p:spPr bwMode="auto">
          <a:xfrm>
            <a:off x="6184764" y="4055803"/>
            <a:ext cx="1219200" cy="244475"/>
          </a:xfrm>
          <a:prstGeom prst="rect">
            <a:avLst/>
          </a:prstGeom>
          <a:noFill/>
          <a:ln w="9525">
            <a:noFill/>
            <a:miter lim="800000"/>
            <a:headEnd/>
            <a:tailEnd/>
          </a:ln>
        </p:spPr>
        <p:txBody>
          <a:bodyPr>
            <a:spAutoFit/>
          </a:bodyPr>
          <a:lstStyle/>
          <a:p>
            <a:pPr eaLnBrk="1" hangingPunct="1"/>
            <a:r>
              <a:rPr lang="en-US" altLang="es-MX" sz="1000" b="1" dirty="0">
                <a:solidFill>
                  <a:srgbClr val="000066"/>
                </a:solidFill>
              </a:rPr>
              <a:t>½ </a:t>
            </a:r>
            <a:r>
              <a:rPr lang="en-US" altLang="es-MX" sz="1000" b="1" dirty="0" err="1">
                <a:solidFill>
                  <a:srgbClr val="000066"/>
                </a:solidFill>
              </a:rPr>
              <a:t>ladera</a:t>
            </a:r>
            <a:r>
              <a:rPr lang="en-US" altLang="es-MX" sz="1000" b="1" dirty="0">
                <a:solidFill>
                  <a:srgbClr val="000066"/>
                </a:solidFill>
              </a:rPr>
              <a:t> </a:t>
            </a:r>
            <a:r>
              <a:rPr lang="en-US" altLang="es-MX" sz="1000" b="1" dirty="0" err="1">
                <a:solidFill>
                  <a:srgbClr val="000066"/>
                </a:solidFill>
              </a:rPr>
              <a:t>en</a:t>
            </a:r>
            <a:r>
              <a:rPr lang="en-US" altLang="es-MX" sz="1000" b="1" dirty="0">
                <a:solidFill>
                  <a:srgbClr val="000066"/>
                </a:solidFill>
              </a:rPr>
              <a:t> ¼ </a:t>
            </a:r>
            <a:r>
              <a:rPr lang="en-US" altLang="es-MX" sz="1000" b="1" dirty="0" err="1">
                <a:solidFill>
                  <a:srgbClr val="000066"/>
                </a:solidFill>
              </a:rPr>
              <a:t>hr</a:t>
            </a:r>
            <a:endParaRPr lang="en-US" altLang="es-MX" sz="1000" b="1" dirty="0">
              <a:solidFill>
                <a:srgbClr val="000066"/>
              </a:solidFill>
            </a:endParaRPr>
          </a:p>
        </p:txBody>
      </p:sp>
      <p:sp>
        <p:nvSpPr>
          <p:cNvPr id="73" name="Text Box 260"/>
          <p:cNvSpPr txBox="1">
            <a:spLocks noChangeArrowheads="1"/>
          </p:cNvSpPr>
          <p:nvPr/>
        </p:nvSpPr>
        <p:spPr bwMode="auto">
          <a:xfrm>
            <a:off x="6894796" y="2789049"/>
            <a:ext cx="4090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19.2</a:t>
            </a:r>
          </a:p>
        </p:txBody>
      </p:sp>
      <p:sp>
        <p:nvSpPr>
          <p:cNvPr id="74" name="Text Box 261"/>
          <p:cNvSpPr txBox="1">
            <a:spLocks noChangeArrowheads="1"/>
          </p:cNvSpPr>
          <p:nvPr/>
        </p:nvSpPr>
        <p:spPr bwMode="auto">
          <a:xfrm>
            <a:off x="6918465" y="2946412"/>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4.8</a:t>
            </a:r>
          </a:p>
        </p:txBody>
      </p:sp>
      <p:sp>
        <p:nvSpPr>
          <p:cNvPr id="77" name="Text Box 262"/>
          <p:cNvSpPr txBox="1">
            <a:spLocks noChangeArrowheads="1"/>
          </p:cNvSpPr>
          <p:nvPr/>
        </p:nvSpPr>
        <p:spPr bwMode="auto">
          <a:xfrm>
            <a:off x="6920797" y="3063049"/>
            <a:ext cx="36099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3.2</a:t>
            </a:r>
          </a:p>
        </p:txBody>
      </p:sp>
      <p:sp>
        <p:nvSpPr>
          <p:cNvPr id="78" name="Text Box 263"/>
          <p:cNvSpPr txBox="1">
            <a:spLocks noChangeArrowheads="1"/>
          </p:cNvSpPr>
          <p:nvPr/>
        </p:nvSpPr>
        <p:spPr bwMode="auto">
          <a:xfrm>
            <a:off x="6964390" y="3204348"/>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8</a:t>
            </a:r>
          </a:p>
        </p:txBody>
      </p:sp>
      <p:sp>
        <p:nvSpPr>
          <p:cNvPr id="79" name="Text Box 118"/>
          <p:cNvSpPr txBox="1">
            <a:spLocks noChangeArrowheads="1"/>
          </p:cNvSpPr>
          <p:nvPr/>
        </p:nvSpPr>
        <p:spPr bwMode="auto">
          <a:xfrm>
            <a:off x="6223043" y="3359064"/>
            <a:ext cx="425116"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rPr>
              <a:t>10X</a:t>
            </a:r>
          </a:p>
        </p:txBody>
      </p:sp>
    </p:spTree>
    <p:controls>
      <mc:AlternateContent xmlns:mc="http://schemas.openxmlformats.org/markup-compatibility/2006">
        <mc:Choice xmlns:v="urn:schemas-microsoft-com:vml" Requires="v">
          <p:control spid="7171" name="ShockwaveFlash1" r:id="rId2" imgW="1828800" imgH="1828800"/>
        </mc:Choice>
        <mc:Fallback>
          <p:control name="ShockwaveFlash1" r:id="rId2" imgW="1828800" imgH="1828800">
            <p:pic>
              <p:nvPicPr>
                <p:cNvPr id="3" name="ShockwaveFlash1"/>
                <p:cNvPicPr preferRelativeResize="0">
                  <a:picLocks noChangeArrowheads="1" noChangeShapeType="1"/>
                </p:cNvPicPr>
                <p:nvPr/>
              </p:nvPicPr>
              <p:blipFill>
                <a:blip r:embed="rId7"/>
                <a:srcRect/>
                <a:stretch>
                  <a:fillRect/>
                </a:stretch>
              </p:blipFill>
              <p:spPr bwMode="auto">
                <a:xfrm>
                  <a:off x="215900" y="593725"/>
                  <a:ext cx="4105275" cy="298608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3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31" grpId="0"/>
      <p:bldP spid="45" grpId="0"/>
      <p:bldP spid="61" grpId="0"/>
      <p:bldP spid="63" grpId="0"/>
      <p:bldP spid="64" grpId="0"/>
      <p:bldP spid="65" grpId="0"/>
      <p:bldP spid="66" grpId="0"/>
      <p:bldP spid="67" grpId="0"/>
      <p:bldP spid="68" grpId="0"/>
      <p:bldP spid="70" grpId="0"/>
      <p:bldP spid="71" grpId="0"/>
      <p:bldP spid="72" grpId="0"/>
      <p:bldP spid="73" grpId="0"/>
      <p:bldP spid="74" grpId="0"/>
      <p:bldP spid="77" grpId="0"/>
      <p:bldP spid="78" grpId="0"/>
      <p:bldP spid="7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C8AE6345-3E09-4E0D-803A-6DFD2C5B2376}" type="slidenum">
              <a:rPr lang="en-US" altLang="es-MX" sz="1400"/>
              <a:pPr algn="r"/>
              <a:t>124</a:t>
            </a:fld>
            <a:r>
              <a:rPr lang="en-US" altLang="es-MX" sz="1400"/>
              <a:t>-S290-EP</a:t>
            </a:r>
          </a:p>
        </p:txBody>
      </p:sp>
      <p:pic>
        <p:nvPicPr>
          <p:cNvPr id="90115" name="Picture 2" descr="bluegreen swirly"/>
          <p:cNvPicPr>
            <a:picLocks noChangeAspect="1" noChangeArrowheads="1"/>
          </p:cNvPicPr>
          <p:nvPr/>
        </p:nvPicPr>
        <p:blipFill>
          <a:blip r:embed="rId3" cstate="print"/>
          <a:srcRect/>
          <a:stretch>
            <a:fillRect/>
          </a:stretch>
        </p:blipFill>
        <p:spPr bwMode="auto">
          <a:xfrm>
            <a:off x="0" y="-3175"/>
            <a:ext cx="9196388" cy="6861175"/>
          </a:xfrm>
          <a:prstGeom prst="rect">
            <a:avLst/>
          </a:prstGeom>
          <a:noFill/>
          <a:ln w="9525">
            <a:noFill/>
            <a:miter lim="800000"/>
            <a:headEnd/>
            <a:tailEnd/>
          </a:ln>
        </p:spPr>
      </p:pic>
      <p:sp>
        <p:nvSpPr>
          <p:cNvPr id="90129"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42C5A9D2-635E-4821-B1A6-68287FDA6D9A}" type="slidenum">
              <a:rPr lang="en-US" altLang="es-MX" sz="1000"/>
              <a:pPr algn="r"/>
              <a:t>124</a:t>
            </a:fld>
            <a:r>
              <a:rPr lang="en-US" altLang="es-MX" sz="1000"/>
              <a:t>-S290-EP</a:t>
            </a:r>
          </a:p>
        </p:txBody>
      </p:sp>
      <p:sp>
        <p:nvSpPr>
          <p:cNvPr id="90131" name="Rectangle 4"/>
          <p:cNvSpPr>
            <a:spLocks noChangeArrowheads="1"/>
          </p:cNvSpPr>
          <p:nvPr/>
        </p:nvSpPr>
        <p:spPr bwMode="auto">
          <a:xfrm>
            <a:off x="790575" y="2349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90132" name="Text Box 157"/>
          <p:cNvSpPr txBox="1">
            <a:spLocks noChangeArrowheads="1"/>
          </p:cNvSpPr>
          <p:nvPr/>
        </p:nvSpPr>
        <p:spPr bwMode="auto">
          <a:xfrm>
            <a:off x="177801" y="1193631"/>
            <a:ext cx="1801812" cy="2031325"/>
          </a:xfrm>
          <a:prstGeom prst="rect">
            <a:avLst/>
          </a:prstGeom>
          <a:noFill/>
          <a:ln w="9525">
            <a:noFill/>
            <a:miter lim="800000"/>
            <a:headEnd/>
            <a:tailEnd/>
          </a:ln>
        </p:spPr>
        <p:txBody>
          <a:bodyPr wrap="square">
            <a:spAutoFit/>
          </a:bodyPr>
          <a:lstStyle/>
          <a:p>
            <a:pPr eaLnBrk="1" hangingPunct="1"/>
            <a:r>
              <a:rPr lang="es-MX" altLang="es-MX" sz="1800" dirty="0"/>
              <a:t>En los marcados en amarillo las VP serán mayores en el combustible pasto</a:t>
            </a:r>
            <a:r>
              <a:rPr lang="en-US" altLang="es-MX" sz="1800" dirty="0"/>
              <a:t>.</a:t>
            </a:r>
          </a:p>
        </p:txBody>
      </p:sp>
      <p:sp>
        <p:nvSpPr>
          <p:cNvPr id="90133" name="Text Box 158"/>
          <p:cNvSpPr txBox="1">
            <a:spLocks noChangeArrowheads="1"/>
          </p:cNvSpPr>
          <p:nvPr/>
        </p:nvSpPr>
        <p:spPr bwMode="auto">
          <a:xfrm>
            <a:off x="222250" y="3351213"/>
            <a:ext cx="1911350" cy="2031325"/>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2" name="Imagen 11"/>
          <p:cNvPicPr>
            <a:picLocks noChangeAspect="1"/>
          </p:cNvPicPr>
          <p:nvPr/>
        </p:nvPicPr>
        <p:blipFill>
          <a:blip r:embed="rId4"/>
          <a:stretch>
            <a:fillRect/>
          </a:stretch>
        </p:blipFill>
        <p:spPr>
          <a:xfrm>
            <a:off x="2089944" y="1379587"/>
            <a:ext cx="6842125" cy="4860818"/>
          </a:xfrm>
          <a:prstGeom prst="rect">
            <a:avLst/>
          </a:prstGeom>
        </p:spPr>
      </p:pic>
      <p:sp>
        <p:nvSpPr>
          <p:cNvPr id="13" name="Oval 5"/>
          <p:cNvSpPr>
            <a:spLocks noChangeArrowheads="1"/>
          </p:cNvSpPr>
          <p:nvPr/>
        </p:nvSpPr>
        <p:spPr bwMode="auto">
          <a:xfrm>
            <a:off x="2355850" y="3985146"/>
            <a:ext cx="457200" cy="304800"/>
          </a:xfrm>
          <a:prstGeom prst="ellipse">
            <a:avLst/>
          </a:prstGeom>
          <a:noFill/>
          <a:ln w="38100">
            <a:solidFill>
              <a:srgbClr val="FF9900"/>
            </a:solidFill>
            <a:round/>
            <a:headEnd/>
            <a:tailEnd/>
          </a:ln>
        </p:spPr>
        <p:txBody>
          <a:bodyPr wrap="none" anchor="ctr"/>
          <a:lstStyle/>
          <a:p>
            <a:endParaRPr lang="es-MX" altLang="es-MX"/>
          </a:p>
        </p:txBody>
      </p:sp>
      <p:sp>
        <p:nvSpPr>
          <p:cNvPr id="14" name="Oval 7"/>
          <p:cNvSpPr>
            <a:spLocks noChangeArrowheads="1"/>
          </p:cNvSpPr>
          <p:nvPr/>
        </p:nvSpPr>
        <p:spPr bwMode="auto">
          <a:xfrm>
            <a:off x="3304674" y="3985146"/>
            <a:ext cx="533400" cy="304800"/>
          </a:xfrm>
          <a:prstGeom prst="ellipse">
            <a:avLst/>
          </a:prstGeom>
          <a:noFill/>
          <a:ln w="38100">
            <a:solidFill>
              <a:srgbClr val="FF9933"/>
            </a:solidFill>
            <a:round/>
            <a:headEnd/>
            <a:tailEnd/>
          </a:ln>
        </p:spPr>
        <p:txBody>
          <a:bodyPr wrap="none" anchor="ctr"/>
          <a:lstStyle/>
          <a:p>
            <a:endParaRPr lang="es-MX" altLang="es-MX"/>
          </a:p>
        </p:txBody>
      </p:sp>
      <p:sp>
        <p:nvSpPr>
          <p:cNvPr id="15" name="Oval 6"/>
          <p:cNvSpPr>
            <a:spLocks noChangeArrowheads="1"/>
          </p:cNvSpPr>
          <p:nvPr/>
        </p:nvSpPr>
        <p:spPr bwMode="auto">
          <a:xfrm>
            <a:off x="3041653" y="1637506"/>
            <a:ext cx="1010652" cy="685800"/>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762000" y="1117600"/>
            <a:ext cx="7707313" cy="4673600"/>
          </a:xfrm>
        </p:spPr>
        <p:txBody>
          <a:bodyPr/>
          <a:lstStyle/>
          <a:p>
            <a:pPr eaLnBrk="1" hangingPunct="1">
              <a:lnSpc>
                <a:spcPct val="90000"/>
              </a:lnSpc>
              <a:defRPr/>
            </a:pPr>
            <a:r>
              <a:rPr lang="es-MX" altLang="es-MX" dirty="0"/>
              <a:t>Su </a:t>
            </a:r>
            <a:r>
              <a:rPr lang="es-MX" altLang="es-MX" dirty="0" err="1"/>
              <a:t>caja</a:t>
            </a:r>
            <a:r>
              <a:rPr lang="es-MX" altLang="es-MX" dirty="0"/>
              <a:t> </a:t>
            </a:r>
            <a:r>
              <a:rPr lang="es-MX" altLang="es-MX" dirty="0" err="1"/>
              <a:t>básica</a:t>
            </a:r>
            <a:r>
              <a:rPr lang="es-MX" altLang="es-MX" dirty="0"/>
              <a:t> de </a:t>
            </a:r>
            <a:r>
              <a:rPr lang="es-MX" altLang="es-MX" dirty="0" err="1"/>
              <a:t>herramientas</a:t>
            </a:r>
            <a:r>
              <a:rPr lang="es-MX" altLang="es-MX" dirty="0"/>
              <a:t> </a:t>
            </a:r>
            <a:r>
              <a:rPr lang="es-MX" altLang="es-MX" dirty="0">
                <a:solidFill>
                  <a:srgbClr val="002060"/>
                </a:solidFill>
              </a:rPr>
              <a:t>FLAME</a:t>
            </a:r>
            <a:r>
              <a:rPr lang="es-MX" altLang="es-MX" dirty="0"/>
              <a:t> </a:t>
            </a:r>
            <a:r>
              <a:rPr lang="es-MX" altLang="es-MX" dirty="0" err="1"/>
              <a:t>está</a:t>
            </a:r>
            <a:br>
              <a:rPr lang="es-MX" altLang="es-MX" dirty="0"/>
            </a:br>
            <a:r>
              <a:rPr lang="es-MX" altLang="es-MX" dirty="0" err="1"/>
              <a:t>completa</a:t>
            </a:r>
            <a:r>
              <a:rPr lang="es-MX" altLang="es-MX" dirty="0">
                <a:solidFill>
                  <a:srgbClr val="0033CC"/>
                </a:solidFill>
                <a:effectLst>
                  <a:outerShdw blurRad="38100" dist="38100" dir="2700000" algn="tl">
                    <a:srgbClr val="C0C0C0"/>
                  </a:outerShdw>
                </a:effectLst>
              </a:rPr>
              <a:t> </a:t>
            </a:r>
            <a:br>
              <a:rPr lang="es-MX" altLang="es-MX" dirty="0">
                <a:solidFill>
                  <a:srgbClr val="0033CC"/>
                </a:solidFill>
                <a:effectLst>
                  <a:outerShdw blurRad="38100" dist="38100" dir="2700000" algn="tl">
                    <a:srgbClr val="C0C0C0"/>
                  </a:outerShdw>
                </a:effectLst>
              </a:rPr>
            </a:br>
            <a:br>
              <a:rPr lang="es-MX" altLang="es-MX" sz="3200" dirty="0">
                <a:solidFill>
                  <a:srgbClr val="0033CC"/>
                </a:solidFill>
                <a:effectLst>
                  <a:outerShdw blurRad="38100" dist="38100" dir="2700000" algn="tl">
                    <a:srgbClr val="C0C0C0"/>
                  </a:outerShdw>
                </a:effectLst>
              </a:rPr>
            </a:br>
            <a:r>
              <a:rPr lang="es-MX" altLang="es-MX" sz="3200" b="0" dirty="0">
                <a:solidFill>
                  <a:schemeClr val="tx1"/>
                </a:solidFill>
              </a:rPr>
              <a:t>Ahora tiene las herramientas para el manejo de los cambios en el combustible, el viento y la pendiente ... con los que, se puede hacer frente a problemas muy reales.</a:t>
            </a:r>
            <a:br>
              <a:rPr lang="es-MX" altLang="es-MX" sz="3200" b="0" dirty="0">
                <a:solidFill>
                  <a:schemeClr val="tx1"/>
                </a:solidFill>
              </a:rPr>
            </a:br>
            <a:br>
              <a:rPr lang="es-MX" altLang="es-MX" sz="3200" dirty="0">
                <a:solidFill>
                  <a:srgbClr val="0033CC"/>
                </a:solidFill>
                <a:effectLst>
                  <a:outerShdw blurRad="38100" dist="38100" dir="2700000" algn="tl">
                    <a:srgbClr val="C0C0C0"/>
                  </a:outerShdw>
                </a:effectLst>
              </a:rPr>
            </a:br>
            <a:endParaRPr lang="es-MX" altLang="es-MX" sz="3200" dirty="0">
              <a:solidFill>
                <a:srgbClr val="0033CC"/>
              </a:solidFill>
              <a:effectLst>
                <a:outerShdw blurRad="38100" dist="38100" dir="2700000" algn="tl">
                  <a:srgbClr val="C0C0C0"/>
                </a:outerShdw>
              </a:effectLst>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55625" y="1738313"/>
            <a:ext cx="8054975" cy="2424112"/>
          </a:xfrm>
        </p:spPr>
        <p:txBody>
          <a:bodyPr/>
          <a:lstStyle/>
          <a:p>
            <a:pPr eaLnBrk="1" hangingPunct="1"/>
            <a:r>
              <a:rPr lang="es-MX" altLang="es-MX" sz="3200" dirty="0">
                <a:solidFill>
                  <a:schemeClr val="tx1"/>
                </a:solidFill>
              </a:rPr>
              <a:t>Podemos aplicar </a:t>
            </a:r>
            <a:r>
              <a:rPr lang="es-MX" altLang="es-MX" sz="3200" dirty="0" err="1">
                <a:solidFill>
                  <a:schemeClr val="tx1"/>
                </a:solidFill>
              </a:rPr>
              <a:t>FLAME</a:t>
            </a:r>
            <a:r>
              <a:rPr lang="es-MX" altLang="es-MX" sz="3200" dirty="0">
                <a:solidFill>
                  <a:schemeClr val="tx1"/>
                </a:solidFill>
              </a:rPr>
              <a:t> en situaciones reales mediante la combinación de los cambios en tipo de combustible y velocidad efectiva del viento</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worksheet blank"/>
          <p:cNvPicPr>
            <a:picLocks noChangeAspect="1" noChangeArrowheads="1"/>
          </p:cNvPicPr>
          <p:nvPr/>
        </p:nvPicPr>
        <p:blipFill>
          <a:blip r:embed="rId5" cstate="print"/>
          <a:srcRect/>
          <a:stretch>
            <a:fillRect/>
          </a:stretch>
        </p:blipFill>
        <p:spPr bwMode="auto">
          <a:xfrm>
            <a:off x="0" y="0"/>
            <a:ext cx="9196388" cy="6861175"/>
          </a:xfrm>
          <a:prstGeom prst="rect">
            <a:avLst/>
          </a:prstGeom>
          <a:noFill/>
          <a:ln w="9525">
            <a:noFill/>
            <a:miter lim="800000"/>
            <a:headEnd/>
            <a:tailEnd/>
          </a:ln>
        </p:spPr>
      </p:pic>
      <p:sp>
        <p:nvSpPr>
          <p:cNvPr id="96259" name="Text Box 42"/>
          <p:cNvSpPr txBox="1">
            <a:spLocks noChangeArrowheads="1"/>
          </p:cNvSpPr>
          <p:nvPr/>
        </p:nvSpPr>
        <p:spPr bwMode="auto">
          <a:xfrm>
            <a:off x="142875" y="87313"/>
            <a:ext cx="4487863" cy="534987"/>
          </a:xfrm>
          <a:prstGeom prst="rect">
            <a:avLst/>
          </a:prstGeom>
          <a:noFill/>
          <a:ln w="9525">
            <a:noFill/>
            <a:miter lim="800000"/>
            <a:headEnd/>
            <a:tailEnd/>
          </a:ln>
        </p:spPr>
        <p:txBody>
          <a:bodyPr>
            <a:spAutoFit/>
          </a:bodyPr>
          <a:lstStyle/>
          <a:p>
            <a:pPr eaLnBrk="1" hangingPunct="1">
              <a:lnSpc>
                <a:spcPct val="90000"/>
              </a:lnSpc>
            </a:pPr>
            <a:r>
              <a:rPr lang="en-US" altLang="es-MX" sz="1600" b="1" dirty="0" err="1"/>
              <a:t>Ilustració</a:t>
            </a:r>
            <a:r>
              <a:rPr lang="en-US" altLang="es-MX" sz="1600" b="1" dirty="0"/>
              <a:t> #4: Cambio de </a:t>
            </a:r>
            <a:r>
              <a:rPr lang="en-US" altLang="es-MX" sz="1600" b="1" dirty="0" err="1"/>
              <a:t>viento</a:t>
            </a:r>
            <a:r>
              <a:rPr lang="en-US" altLang="es-MX" sz="1600" b="1" dirty="0"/>
              <a:t> y de combustible, </a:t>
            </a:r>
            <a:r>
              <a:rPr lang="en-US" altLang="es-MX" sz="1600" b="1" dirty="0" err="1"/>
              <a:t>pendiente</a:t>
            </a:r>
            <a:r>
              <a:rPr lang="en-US" altLang="es-MX" sz="1600" b="1" dirty="0"/>
              <a:t> </a:t>
            </a:r>
            <a:r>
              <a:rPr lang="en-US" altLang="es-MX" sz="1600" b="1" dirty="0" err="1"/>
              <a:t>inversa</a:t>
            </a:r>
            <a:endParaRPr lang="en-US" altLang="es-MX" sz="1600" b="1" dirty="0"/>
          </a:p>
        </p:txBody>
      </p:sp>
      <p:sp>
        <p:nvSpPr>
          <p:cNvPr id="96260" name="Text Box 41"/>
          <p:cNvSpPr txBox="1">
            <a:spLocks noChangeArrowheads="1"/>
          </p:cNvSpPr>
          <p:nvPr/>
        </p:nvSpPr>
        <p:spPr bwMode="auto">
          <a:xfrm>
            <a:off x="152400" y="3810000"/>
            <a:ext cx="2459038"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defRPr/>
            </a:pPr>
            <a:r>
              <a:rPr lang="en-US" altLang="es-MX" sz="1050" b="1" u="sng" dirty="0" err="1"/>
              <a:t>Condiciones</a:t>
            </a:r>
            <a:r>
              <a:rPr lang="en-US" altLang="es-MX" sz="1050" b="1" u="sng" dirty="0"/>
              <a:t> </a:t>
            </a:r>
            <a:r>
              <a:rPr lang="en-US" altLang="es-MX" sz="1050" b="1" u="sng" dirty="0" err="1"/>
              <a:t>Observadas</a:t>
            </a:r>
            <a:r>
              <a:rPr lang="en-US" altLang="es-MX" sz="1050" b="1" u="sng" dirty="0"/>
              <a:t> :</a:t>
            </a:r>
          </a:p>
          <a:p>
            <a:pPr eaLnBrk="1" hangingPunct="1">
              <a:spcBef>
                <a:spcPct val="0"/>
              </a:spcBef>
              <a:buFontTx/>
              <a:buNone/>
              <a:defRPr/>
            </a:pPr>
            <a:r>
              <a:rPr lang="en-US" altLang="es-MX" sz="1050" b="1" dirty="0" err="1"/>
              <a:t>Temprano</a:t>
            </a:r>
            <a:r>
              <a:rPr lang="en-US" altLang="es-MX" sz="1050" b="1" dirty="0"/>
              <a:t> </a:t>
            </a:r>
            <a:r>
              <a:rPr lang="en-US" altLang="es-MX" sz="1050" b="1" dirty="0" err="1"/>
              <a:t>en</a:t>
            </a:r>
            <a:r>
              <a:rPr lang="en-US" altLang="es-MX" sz="1050" b="1" dirty="0"/>
              <a:t> la </a:t>
            </a:r>
            <a:r>
              <a:rPr lang="en-US" altLang="es-MX" sz="1050" b="1" dirty="0" err="1"/>
              <a:t>mañana</a:t>
            </a:r>
            <a:r>
              <a:rPr lang="en-US" altLang="es-MX" sz="1050" b="1" dirty="0"/>
              <a:t> </a:t>
            </a:r>
            <a:r>
              <a:rPr lang="en-US" altLang="es-MX" sz="1050" b="1" dirty="0" err="1"/>
              <a:t>en</a:t>
            </a:r>
            <a:r>
              <a:rPr lang="en-US" altLang="es-MX" sz="1050" b="1" dirty="0"/>
              <a:t> </a:t>
            </a:r>
            <a:r>
              <a:rPr lang="en-US" altLang="es-MX" sz="1050" b="1" dirty="0" err="1"/>
              <a:t>Septiembre</a:t>
            </a:r>
            <a:r>
              <a:rPr lang="en-US" altLang="es-MX" sz="1050" b="1" dirty="0"/>
              <a:t>, el </a:t>
            </a:r>
            <a:r>
              <a:rPr lang="en-US" altLang="es-MX" sz="1050" b="1" dirty="0" err="1"/>
              <a:t>fuego</a:t>
            </a:r>
            <a:r>
              <a:rPr lang="en-US" altLang="es-MX" sz="1050" b="1" dirty="0"/>
              <a:t> </a:t>
            </a:r>
            <a:r>
              <a:rPr lang="en-US" altLang="es-MX" sz="1050" b="1" dirty="0" err="1"/>
              <a:t>está</a:t>
            </a:r>
            <a:r>
              <a:rPr lang="en-US" altLang="es-MX" sz="1050" b="1" dirty="0"/>
              <a:t> </a:t>
            </a:r>
            <a:r>
              <a:rPr lang="en-US" altLang="es-MX" sz="1050" b="1" dirty="0" err="1"/>
              <a:t>en</a:t>
            </a:r>
            <a:r>
              <a:rPr lang="en-US" altLang="es-MX" sz="1050" b="1" dirty="0"/>
              <a:t> </a:t>
            </a:r>
            <a:r>
              <a:rPr lang="en-US" altLang="es-MX" sz="1050" b="1" dirty="0" err="1"/>
              <a:t>retroceso</a:t>
            </a:r>
            <a:r>
              <a:rPr lang="en-US" altLang="es-MX" sz="1050" b="1" dirty="0"/>
              <a:t> </a:t>
            </a:r>
            <a:r>
              <a:rPr lang="en-US" altLang="es-MX" sz="1050" b="1" dirty="0" err="1"/>
              <a:t>hacia</a:t>
            </a:r>
            <a:r>
              <a:rPr lang="en-US" altLang="es-MX" sz="1050" b="1" dirty="0"/>
              <a:t> </a:t>
            </a:r>
            <a:r>
              <a:rPr lang="en-US" altLang="es-MX" sz="1050" b="1" dirty="0" err="1"/>
              <a:t>abajo</a:t>
            </a:r>
            <a:r>
              <a:rPr lang="en-US" altLang="es-MX" sz="1050" b="1" dirty="0"/>
              <a:t> a </a:t>
            </a:r>
            <a:r>
              <a:rPr lang="en-US" altLang="es-MX" sz="1050" b="1" dirty="0" err="1"/>
              <a:t>una</a:t>
            </a:r>
            <a:r>
              <a:rPr lang="en-US" altLang="es-MX" sz="1050" b="1" dirty="0"/>
              <a:t> </a:t>
            </a:r>
            <a:r>
              <a:rPr lang="en-US" altLang="es-MX" sz="1050" b="1" dirty="0" err="1"/>
              <a:t>pendiente</a:t>
            </a:r>
            <a:r>
              <a:rPr lang="en-US" altLang="es-MX" sz="1050" b="1" dirty="0"/>
              <a:t> </a:t>
            </a:r>
            <a:r>
              <a:rPr lang="en-US" altLang="es-MX" sz="1050" b="1" dirty="0" err="1"/>
              <a:t>norte</a:t>
            </a:r>
            <a:r>
              <a:rPr lang="en-US" altLang="es-MX" sz="1050" b="1" dirty="0"/>
              <a:t> </a:t>
            </a:r>
            <a:r>
              <a:rPr lang="en-US" altLang="es-MX" sz="1050" b="1" dirty="0" err="1"/>
              <a:t>en</a:t>
            </a:r>
            <a:r>
              <a:rPr lang="en-US" altLang="es-MX" sz="1050" b="1" dirty="0"/>
              <a:t> </a:t>
            </a:r>
            <a:r>
              <a:rPr lang="en-US" altLang="es-MX" sz="1050" b="1" dirty="0" err="1"/>
              <a:t>hojarasca</a:t>
            </a:r>
            <a:r>
              <a:rPr lang="en-US" altLang="es-MX" sz="1050" b="1" dirty="0"/>
              <a:t> </a:t>
            </a:r>
            <a:r>
              <a:rPr lang="en-US" altLang="es-MX" sz="1050" b="1" dirty="0" err="1"/>
              <a:t>profunda</a:t>
            </a:r>
            <a:endParaRPr lang="en-US" altLang="es-MX" sz="1050" b="1" dirty="0"/>
          </a:p>
          <a:p>
            <a:pPr eaLnBrk="1" hangingPunct="1">
              <a:spcBef>
                <a:spcPct val="0"/>
              </a:spcBef>
              <a:buFontTx/>
              <a:buNone/>
              <a:defRPr/>
            </a:pPr>
            <a:endParaRPr lang="en-US" altLang="es-MX" sz="1050" b="1" dirty="0"/>
          </a:p>
          <a:p>
            <a:pPr eaLnBrk="1" hangingPunct="1">
              <a:spcBef>
                <a:spcPct val="0"/>
              </a:spcBef>
              <a:buFontTx/>
              <a:buNone/>
              <a:defRPr/>
            </a:pPr>
            <a:r>
              <a:rPr lang="en-US" altLang="es-MX" sz="1050" b="1" dirty="0"/>
              <a:t>Temp </a:t>
            </a:r>
            <a:r>
              <a:rPr lang="en-US" altLang="es-MX" sz="1050" b="1" dirty="0" err="1"/>
              <a:t>es</a:t>
            </a:r>
            <a:r>
              <a:rPr lang="en-US" altLang="es-MX" sz="1050" b="1" dirty="0"/>
              <a:t> 18.3</a:t>
            </a:r>
            <a:r>
              <a:rPr lang="en-US" altLang="es-MX" sz="1050" b="1" baseline="30000" dirty="0"/>
              <a:t>oC</a:t>
            </a:r>
            <a:r>
              <a:rPr lang="en-US" altLang="es-MX" sz="1050" b="1" dirty="0"/>
              <a:t>; HR </a:t>
            </a:r>
            <a:r>
              <a:rPr lang="en-US" altLang="es-MX" sz="1050" b="1" dirty="0" err="1"/>
              <a:t>es</a:t>
            </a:r>
            <a:r>
              <a:rPr lang="en-US" altLang="es-MX" sz="1050" b="1" dirty="0"/>
              <a:t> 40%</a:t>
            </a:r>
          </a:p>
          <a:p>
            <a:pPr eaLnBrk="1" hangingPunct="1">
              <a:spcBef>
                <a:spcPct val="0"/>
              </a:spcBef>
              <a:buFontTx/>
              <a:buNone/>
              <a:defRPr/>
            </a:pPr>
            <a:endParaRPr lang="en-US" altLang="es-MX" sz="1050" b="1" dirty="0"/>
          </a:p>
          <a:p>
            <a:pPr eaLnBrk="1" hangingPunct="1">
              <a:spcBef>
                <a:spcPct val="0"/>
              </a:spcBef>
              <a:buFontTx/>
              <a:buNone/>
              <a:defRPr/>
            </a:pPr>
            <a:r>
              <a:rPr lang="en-US" altLang="es-MX" sz="1050" b="1" dirty="0"/>
              <a:t>El </a:t>
            </a:r>
            <a:r>
              <a:rPr lang="en-US" altLang="es-MX" sz="1050" b="1" dirty="0" err="1"/>
              <a:t>progreso</a:t>
            </a:r>
            <a:r>
              <a:rPr lang="en-US" altLang="es-MX" sz="1050" b="1" dirty="0"/>
              <a:t> del </a:t>
            </a:r>
            <a:r>
              <a:rPr lang="en-US" altLang="es-MX" sz="1050" b="1" dirty="0" err="1"/>
              <a:t>fuego</a:t>
            </a:r>
            <a:r>
              <a:rPr lang="en-US" altLang="es-MX" sz="1050" b="1" dirty="0"/>
              <a:t> </a:t>
            </a:r>
            <a:r>
              <a:rPr lang="en-US" altLang="es-MX" sz="1050" b="1" dirty="0" err="1"/>
              <a:t>será</a:t>
            </a:r>
            <a:r>
              <a:rPr lang="en-US" altLang="es-MX" sz="1050" b="1" dirty="0"/>
              <a:t> </a:t>
            </a:r>
            <a:r>
              <a:rPr lang="en-US" altLang="es-MX" sz="1050" b="1" dirty="0" err="1"/>
              <a:t>puesto</a:t>
            </a:r>
            <a:r>
              <a:rPr lang="en-US" altLang="es-MX" sz="1050" b="1" dirty="0"/>
              <a:t> </a:t>
            </a:r>
            <a:r>
              <a:rPr lang="en-US" altLang="es-MX" sz="1050" b="1" dirty="0" err="1"/>
              <a:t>en</a:t>
            </a:r>
            <a:r>
              <a:rPr lang="en-US" altLang="es-MX" sz="1050" b="1" dirty="0"/>
              <a:t> la </a:t>
            </a:r>
            <a:r>
              <a:rPr lang="en-US" altLang="es-MX" sz="1050" b="1" dirty="0" err="1"/>
              <a:t>parte</a:t>
            </a:r>
            <a:r>
              <a:rPr lang="en-US" altLang="es-MX" sz="1050" b="1" dirty="0"/>
              <a:t> </a:t>
            </a:r>
            <a:r>
              <a:rPr lang="en-US" altLang="es-MX" sz="1050" b="1" dirty="0" err="1"/>
              <a:t>baja</a:t>
            </a:r>
            <a:r>
              <a:rPr lang="en-US" altLang="es-MX" sz="1050" b="1" dirty="0"/>
              <a:t> </a:t>
            </a:r>
            <a:r>
              <a:rPr lang="en-US" altLang="es-MX" sz="1050" b="1" dirty="0" err="1"/>
              <a:t>aproximadamente</a:t>
            </a:r>
            <a:r>
              <a:rPr lang="en-US" altLang="es-MX" sz="1050" b="1" dirty="0"/>
              <a:t> al medio </a:t>
            </a:r>
            <a:r>
              <a:rPr lang="en-US" altLang="es-MX" sz="1050" b="1" dirty="0" err="1"/>
              <a:t>día</a:t>
            </a:r>
            <a:r>
              <a:rPr lang="en-US" altLang="es-MX" sz="1050" b="1" dirty="0"/>
              <a:t> (</a:t>
            </a:r>
            <a:r>
              <a:rPr lang="en-US" altLang="es-MX" sz="1050" b="1" dirty="0" err="1"/>
              <a:t>en</a:t>
            </a:r>
            <a:r>
              <a:rPr lang="en-US" altLang="es-MX" sz="1050" b="1" dirty="0"/>
              <a:t> 6 </a:t>
            </a:r>
            <a:r>
              <a:rPr lang="en-US" altLang="es-MX" sz="1050" b="1" dirty="0" err="1"/>
              <a:t>hrs</a:t>
            </a:r>
            <a:r>
              <a:rPr lang="en-US" altLang="es-MX" sz="1050" b="1" dirty="0"/>
              <a:t>)</a:t>
            </a:r>
          </a:p>
          <a:p>
            <a:pPr eaLnBrk="1" hangingPunct="1">
              <a:spcBef>
                <a:spcPct val="0"/>
              </a:spcBef>
              <a:buFontTx/>
              <a:buNone/>
              <a:defRPr/>
            </a:pPr>
            <a:endParaRPr lang="en-US" altLang="es-MX" sz="1050" b="1" dirty="0"/>
          </a:p>
          <a:p>
            <a:pPr eaLnBrk="1" hangingPunct="1">
              <a:spcBef>
                <a:spcPct val="0"/>
              </a:spcBef>
              <a:buFontTx/>
              <a:buNone/>
              <a:defRPr/>
            </a:pPr>
            <a:r>
              <a:rPr lang="en-US" altLang="es-MX" sz="1050" b="1" dirty="0"/>
              <a:t>La </a:t>
            </a:r>
            <a:r>
              <a:rPr lang="en-US" altLang="es-MX" sz="1050" b="1" dirty="0" err="1"/>
              <a:t>ladera</a:t>
            </a:r>
            <a:r>
              <a:rPr lang="en-US" altLang="es-MX" sz="1050" b="1" dirty="0"/>
              <a:t> sur </a:t>
            </a:r>
            <a:r>
              <a:rPr lang="en-US" altLang="es-MX" sz="1050" b="1" dirty="0" err="1"/>
              <a:t>es</a:t>
            </a:r>
            <a:r>
              <a:rPr lang="en-US" altLang="es-MX" sz="1050" b="1" dirty="0"/>
              <a:t>  chaparral, </a:t>
            </a:r>
            <a:r>
              <a:rPr lang="en-US" altLang="es-MX" sz="1050" b="1" dirty="0" err="1"/>
              <a:t>ocurrió</a:t>
            </a:r>
            <a:r>
              <a:rPr lang="en-US" altLang="es-MX" sz="1050" b="1" dirty="0"/>
              <a:t> </a:t>
            </a:r>
            <a:r>
              <a:rPr lang="en-US" altLang="es-MX" sz="1050" b="1" dirty="0" err="1"/>
              <a:t>incendio</a:t>
            </a:r>
            <a:r>
              <a:rPr lang="en-US" altLang="es-MX" sz="1050" b="1" dirty="0"/>
              <a:t> de </a:t>
            </a:r>
            <a:r>
              <a:rPr lang="en-US" altLang="es-MX" sz="1050" b="1" dirty="0" err="1"/>
              <a:t>copa</a:t>
            </a:r>
            <a:r>
              <a:rPr lang="en-US" altLang="es-MX" sz="1050" b="1" dirty="0"/>
              <a:t> </a:t>
            </a:r>
            <a:r>
              <a:rPr lang="en-US" altLang="es-MX" sz="1050" b="1" dirty="0" err="1"/>
              <a:t>en</a:t>
            </a:r>
            <a:r>
              <a:rPr lang="en-US" altLang="es-MX" sz="1050" b="1" dirty="0"/>
              <a:t> </a:t>
            </a:r>
            <a:r>
              <a:rPr lang="en-US" altLang="es-MX" sz="1050" b="1" dirty="0" err="1"/>
              <a:t>arbustos</a:t>
            </a:r>
            <a:r>
              <a:rPr lang="en-US" altLang="es-MX" sz="1050" b="1" dirty="0"/>
              <a:t> </a:t>
            </a:r>
            <a:r>
              <a:rPr lang="en-US" altLang="es-MX" sz="1050" b="1" dirty="0" err="1"/>
              <a:t>ayer</a:t>
            </a:r>
            <a:endParaRPr lang="en-US" altLang="es-MX" sz="1050" b="1" dirty="0"/>
          </a:p>
          <a:p>
            <a:pPr eaLnBrk="1" hangingPunct="1">
              <a:spcBef>
                <a:spcPct val="0"/>
              </a:spcBef>
              <a:buFontTx/>
              <a:buNone/>
              <a:defRPr/>
            </a:pPr>
            <a:r>
              <a:rPr lang="en-US" altLang="es-MX" sz="1050" b="1" dirty="0"/>
              <a:t>        </a:t>
            </a:r>
          </a:p>
          <a:p>
            <a:pPr eaLnBrk="1" hangingPunct="1">
              <a:spcBef>
                <a:spcPct val="0"/>
              </a:spcBef>
              <a:buFontTx/>
              <a:buNone/>
              <a:defRPr/>
            </a:pPr>
            <a:r>
              <a:rPr lang="en-US" altLang="es-MX" sz="1050" b="1" dirty="0"/>
              <a:t>  </a:t>
            </a:r>
          </a:p>
        </p:txBody>
      </p:sp>
      <p:sp>
        <p:nvSpPr>
          <p:cNvPr id="307270" name="Text Box 70"/>
          <p:cNvSpPr txBox="1">
            <a:spLocks noChangeArrowheads="1"/>
          </p:cNvSpPr>
          <p:nvPr/>
        </p:nvSpPr>
        <p:spPr bwMode="auto">
          <a:xfrm>
            <a:off x="2374900" y="3822700"/>
            <a:ext cx="2220913" cy="1014413"/>
          </a:xfrm>
          <a:prstGeom prst="rect">
            <a:avLst/>
          </a:prstGeom>
          <a:noFill/>
          <a:ln w="9525">
            <a:noFill/>
            <a:miter lim="800000"/>
            <a:headEnd/>
            <a:tailEnd/>
          </a:ln>
        </p:spPr>
        <p:txBody>
          <a:bodyPr>
            <a:spAutoFit/>
          </a:bodyPr>
          <a:lstStyle/>
          <a:p>
            <a:pPr eaLnBrk="1" hangingPunct="1"/>
            <a:r>
              <a:rPr lang="en-US" altLang="es-MX" sz="1200" b="1" u="sng"/>
              <a:t>Pronóstico meteorológico:</a:t>
            </a:r>
          </a:p>
          <a:p>
            <a:pPr eaLnBrk="1" hangingPunct="1"/>
            <a:r>
              <a:rPr lang="en-US" altLang="es-MX" sz="1200" b="1"/>
              <a:t>Viento en la cresta a 24 kph</a:t>
            </a:r>
          </a:p>
          <a:p>
            <a:pPr eaLnBrk="1" hangingPunct="1"/>
            <a:endParaRPr lang="en-US" altLang="es-MX" sz="1200" b="1"/>
          </a:p>
          <a:p>
            <a:pPr eaLnBrk="1" hangingPunct="1"/>
            <a:r>
              <a:rPr lang="en-US" altLang="es-MX" sz="1200" b="1"/>
              <a:t>Temp Max. 29.4°C; HR Min 20%      </a:t>
            </a:r>
          </a:p>
        </p:txBody>
      </p:sp>
      <p:sp>
        <p:nvSpPr>
          <p:cNvPr id="307274" name="Text Box 74"/>
          <p:cNvSpPr txBox="1">
            <a:spLocks noChangeArrowheads="1"/>
          </p:cNvSpPr>
          <p:nvPr/>
        </p:nvSpPr>
        <p:spPr bwMode="auto">
          <a:xfrm>
            <a:off x="2493169" y="4849813"/>
            <a:ext cx="2220913" cy="1201738"/>
          </a:xfrm>
          <a:prstGeom prst="rect">
            <a:avLst/>
          </a:prstGeom>
          <a:solidFill>
            <a:schemeClr val="bg1"/>
          </a:solidFill>
          <a:ln w="12700">
            <a:solidFill>
              <a:schemeClr val="tx1"/>
            </a:solidFill>
            <a:miter lim="800000"/>
            <a:headEnd/>
            <a:tailEnd/>
          </a:ln>
        </p:spPr>
        <p:txBody>
          <a:bodyPr>
            <a:spAutoFit/>
          </a:bodyPr>
          <a:lstStyle/>
          <a:p>
            <a:pPr algn="just" eaLnBrk="1" hangingPunct="1"/>
            <a:r>
              <a:rPr lang="es-MX" altLang="es-MX" sz="1200" dirty="0"/>
              <a:t>En la vida real el cambio tomará lugar en el tiempo, pero una vez que el coronamiento se establece el fuego puede mover esa distancia en pocos minutos.</a:t>
            </a:r>
            <a:endParaRPr lang="en-US" altLang="es-MX" sz="1200" dirty="0"/>
          </a:p>
        </p:txBody>
      </p:sp>
      <p:sp>
        <p:nvSpPr>
          <p:cNvPr id="96282"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7D3972C1-F721-4ABC-A213-793311A15D88}" type="slidenum">
              <a:rPr lang="en-US" altLang="es-MX" sz="1000"/>
              <a:pPr algn="r"/>
              <a:t>127</a:t>
            </a:fld>
            <a:r>
              <a:rPr lang="en-US" altLang="es-MX" sz="1000"/>
              <a:t>-S290-EP</a:t>
            </a:r>
          </a:p>
        </p:txBody>
      </p:sp>
      <p:pic>
        <p:nvPicPr>
          <p:cNvPr id="3" name="Imagen 2"/>
          <p:cNvPicPr>
            <a:picLocks noChangeAspect="1"/>
          </p:cNvPicPr>
          <p:nvPr/>
        </p:nvPicPr>
        <p:blipFill>
          <a:blip r:embed="rId6"/>
          <a:stretch>
            <a:fillRect/>
          </a:stretch>
        </p:blipFill>
        <p:spPr>
          <a:xfrm>
            <a:off x="4824455" y="273722"/>
            <a:ext cx="4314695" cy="6374728"/>
          </a:xfrm>
          <a:prstGeom prst="rect">
            <a:avLst/>
          </a:prstGeom>
        </p:spPr>
      </p:pic>
      <p:grpSp>
        <p:nvGrpSpPr>
          <p:cNvPr id="41" name="Group 53"/>
          <p:cNvGrpSpPr>
            <a:grpSpLocks/>
          </p:cNvGrpSpPr>
          <p:nvPr/>
        </p:nvGrpSpPr>
        <p:grpSpPr bwMode="auto">
          <a:xfrm>
            <a:off x="5098305" y="740957"/>
            <a:ext cx="1622352" cy="818784"/>
            <a:chOff x="3025" y="186"/>
            <a:chExt cx="1326" cy="827"/>
          </a:xfrm>
        </p:grpSpPr>
        <p:sp>
          <p:nvSpPr>
            <p:cNvPr id="42" name="Freeform 54"/>
            <p:cNvSpPr>
              <a:spLocks/>
            </p:cNvSpPr>
            <p:nvPr/>
          </p:nvSpPr>
          <p:spPr bwMode="auto">
            <a:xfrm flipH="1">
              <a:off x="3255" y="312"/>
              <a:ext cx="1096" cy="646"/>
            </a:xfrm>
            <a:custGeom>
              <a:avLst/>
              <a:gdLst>
                <a:gd name="T0" fmla="*/ 0 w 1096"/>
                <a:gd name="T1" fmla="*/ 0 h 646"/>
                <a:gd name="T2" fmla="*/ 229 w 1096"/>
                <a:gd name="T3" fmla="*/ 104 h 646"/>
                <a:gd name="T4" fmla="*/ 243 w 1096"/>
                <a:gd name="T5" fmla="*/ 125 h 646"/>
                <a:gd name="T6" fmla="*/ 263 w 1096"/>
                <a:gd name="T7" fmla="*/ 132 h 646"/>
                <a:gd name="T8" fmla="*/ 291 w 1096"/>
                <a:gd name="T9" fmla="*/ 160 h 646"/>
                <a:gd name="T10" fmla="*/ 305 w 1096"/>
                <a:gd name="T11" fmla="*/ 181 h 646"/>
                <a:gd name="T12" fmla="*/ 347 w 1096"/>
                <a:gd name="T13" fmla="*/ 208 h 646"/>
                <a:gd name="T14" fmla="*/ 423 w 1096"/>
                <a:gd name="T15" fmla="*/ 271 h 646"/>
                <a:gd name="T16" fmla="*/ 465 w 1096"/>
                <a:gd name="T17" fmla="*/ 299 h 646"/>
                <a:gd name="T18" fmla="*/ 479 w 1096"/>
                <a:gd name="T19" fmla="*/ 320 h 646"/>
                <a:gd name="T20" fmla="*/ 499 w 1096"/>
                <a:gd name="T21" fmla="*/ 333 h 646"/>
                <a:gd name="T22" fmla="*/ 562 w 1096"/>
                <a:gd name="T23" fmla="*/ 403 h 646"/>
                <a:gd name="T24" fmla="*/ 604 w 1096"/>
                <a:gd name="T25" fmla="*/ 458 h 646"/>
                <a:gd name="T26" fmla="*/ 777 w 1096"/>
                <a:gd name="T27" fmla="*/ 597 h 646"/>
                <a:gd name="T28" fmla="*/ 798 w 1096"/>
                <a:gd name="T29" fmla="*/ 604 h 646"/>
                <a:gd name="T30" fmla="*/ 839 w 1096"/>
                <a:gd name="T31" fmla="*/ 632 h 646"/>
                <a:gd name="T32" fmla="*/ 881 w 1096"/>
                <a:gd name="T33" fmla="*/ 646 h 646"/>
                <a:gd name="T34" fmla="*/ 999 w 1096"/>
                <a:gd name="T35" fmla="*/ 618 h 646"/>
                <a:gd name="T36" fmla="*/ 1041 w 1096"/>
                <a:gd name="T37" fmla="*/ 590 h 646"/>
                <a:gd name="T38" fmla="*/ 1062 w 1096"/>
                <a:gd name="T39" fmla="*/ 576 h 646"/>
                <a:gd name="T40" fmla="*/ 1075 w 1096"/>
                <a:gd name="T41" fmla="*/ 555 h 646"/>
                <a:gd name="T42" fmla="*/ 1096 w 1096"/>
                <a:gd name="T43" fmla="*/ 549 h 646"/>
                <a:gd name="T44" fmla="*/ 1075 w 1096"/>
                <a:gd name="T45" fmla="*/ 535 h 6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96"/>
                <a:gd name="T70" fmla="*/ 0 h 646"/>
                <a:gd name="T71" fmla="*/ 1096 w 1096"/>
                <a:gd name="T72" fmla="*/ 646 h 64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96" h="646">
                  <a:moveTo>
                    <a:pt x="0" y="0"/>
                  </a:moveTo>
                  <a:cubicBezTo>
                    <a:pt x="81" y="28"/>
                    <a:pt x="149" y="77"/>
                    <a:pt x="229" y="104"/>
                  </a:cubicBezTo>
                  <a:cubicBezTo>
                    <a:pt x="234" y="111"/>
                    <a:pt x="237" y="120"/>
                    <a:pt x="243" y="125"/>
                  </a:cubicBezTo>
                  <a:cubicBezTo>
                    <a:pt x="248" y="129"/>
                    <a:pt x="258" y="127"/>
                    <a:pt x="263" y="132"/>
                  </a:cubicBezTo>
                  <a:cubicBezTo>
                    <a:pt x="298" y="169"/>
                    <a:pt x="237" y="142"/>
                    <a:pt x="291" y="160"/>
                  </a:cubicBezTo>
                  <a:cubicBezTo>
                    <a:pt x="296" y="167"/>
                    <a:pt x="299" y="176"/>
                    <a:pt x="305" y="181"/>
                  </a:cubicBezTo>
                  <a:cubicBezTo>
                    <a:pt x="318" y="192"/>
                    <a:pt x="347" y="208"/>
                    <a:pt x="347" y="208"/>
                  </a:cubicBezTo>
                  <a:cubicBezTo>
                    <a:pt x="367" y="237"/>
                    <a:pt x="394" y="252"/>
                    <a:pt x="423" y="271"/>
                  </a:cubicBezTo>
                  <a:cubicBezTo>
                    <a:pt x="437" y="280"/>
                    <a:pt x="465" y="299"/>
                    <a:pt x="465" y="299"/>
                  </a:cubicBezTo>
                  <a:cubicBezTo>
                    <a:pt x="470" y="306"/>
                    <a:pt x="473" y="314"/>
                    <a:pt x="479" y="320"/>
                  </a:cubicBezTo>
                  <a:cubicBezTo>
                    <a:pt x="485" y="326"/>
                    <a:pt x="494" y="327"/>
                    <a:pt x="499" y="333"/>
                  </a:cubicBezTo>
                  <a:cubicBezTo>
                    <a:pt x="527" y="365"/>
                    <a:pt x="524" y="390"/>
                    <a:pt x="562" y="403"/>
                  </a:cubicBezTo>
                  <a:cubicBezTo>
                    <a:pt x="571" y="431"/>
                    <a:pt x="580" y="442"/>
                    <a:pt x="604" y="458"/>
                  </a:cubicBezTo>
                  <a:cubicBezTo>
                    <a:pt x="642" y="519"/>
                    <a:pt x="717" y="557"/>
                    <a:pt x="777" y="597"/>
                  </a:cubicBezTo>
                  <a:cubicBezTo>
                    <a:pt x="783" y="601"/>
                    <a:pt x="792" y="600"/>
                    <a:pt x="798" y="604"/>
                  </a:cubicBezTo>
                  <a:cubicBezTo>
                    <a:pt x="812" y="612"/>
                    <a:pt x="823" y="627"/>
                    <a:pt x="839" y="632"/>
                  </a:cubicBezTo>
                  <a:cubicBezTo>
                    <a:pt x="853" y="637"/>
                    <a:pt x="881" y="646"/>
                    <a:pt x="881" y="646"/>
                  </a:cubicBezTo>
                  <a:cubicBezTo>
                    <a:pt x="913" y="641"/>
                    <a:pt x="970" y="637"/>
                    <a:pt x="999" y="618"/>
                  </a:cubicBezTo>
                  <a:cubicBezTo>
                    <a:pt x="1013" y="609"/>
                    <a:pt x="1027" y="599"/>
                    <a:pt x="1041" y="590"/>
                  </a:cubicBezTo>
                  <a:cubicBezTo>
                    <a:pt x="1048" y="585"/>
                    <a:pt x="1062" y="576"/>
                    <a:pt x="1062" y="576"/>
                  </a:cubicBezTo>
                  <a:cubicBezTo>
                    <a:pt x="1066" y="569"/>
                    <a:pt x="1069" y="560"/>
                    <a:pt x="1075" y="555"/>
                  </a:cubicBezTo>
                  <a:cubicBezTo>
                    <a:pt x="1081" y="550"/>
                    <a:pt x="1096" y="556"/>
                    <a:pt x="1096" y="549"/>
                  </a:cubicBezTo>
                  <a:cubicBezTo>
                    <a:pt x="1096" y="541"/>
                    <a:pt x="1075" y="535"/>
                    <a:pt x="1075" y="535"/>
                  </a:cubicBezTo>
                </a:path>
              </a:pathLst>
            </a:custGeom>
            <a:noFill/>
            <a:ln w="19050">
              <a:solidFill>
                <a:srgbClr val="000066"/>
              </a:solidFill>
              <a:round/>
              <a:headEnd/>
              <a:tailEnd/>
            </a:ln>
          </p:spPr>
          <p:txBody>
            <a:bodyPr/>
            <a:lstStyle/>
            <a:p>
              <a:endParaRPr lang="es-MX"/>
            </a:p>
          </p:txBody>
        </p:sp>
        <p:sp>
          <p:nvSpPr>
            <p:cNvPr id="43" name="Freeform 55"/>
            <p:cNvSpPr>
              <a:spLocks/>
            </p:cNvSpPr>
            <p:nvPr/>
          </p:nvSpPr>
          <p:spPr bwMode="auto">
            <a:xfrm flipH="1">
              <a:off x="3865" y="366"/>
              <a:ext cx="199" cy="266"/>
            </a:xfrm>
            <a:custGeom>
              <a:avLst/>
              <a:gdLst>
                <a:gd name="T0" fmla="*/ 199 w 199"/>
                <a:gd name="T1" fmla="*/ 266 h 266"/>
                <a:gd name="T2" fmla="*/ 150 w 199"/>
                <a:gd name="T3" fmla="*/ 182 h 266"/>
                <a:gd name="T4" fmla="*/ 115 w 199"/>
                <a:gd name="T5" fmla="*/ 127 h 266"/>
                <a:gd name="T6" fmla="*/ 108 w 199"/>
                <a:gd name="T7" fmla="*/ 148 h 266"/>
                <a:gd name="T8" fmla="*/ 67 w 199"/>
                <a:gd name="T9" fmla="*/ 64 h 266"/>
                <a:gd name="T10" fmla="*/ 60 w 199"/>
                <a:gd name="T11" fmla="*/ 64 h 266"/>
                <a:gd name="T12" fmla="*/ 53 w 199"/>
                <a:gd name="T13" fmla="*/ 106 h 266"/>
                <a:gd name="T14" fmla="*/ 25 w 199"/>
                <a:gd name="T15" fmla="*/ 64 h 266"/>
                <a:gd name="T16" fmla="*/ 11 w 199"/>
                <a:gd name="T17" fmla="*/ 43 h 266"/>
                <a:gd name="T18" fmla="*/ 4 w 199"/>
                <a:gd name="T19" fmla="*/ 106 h 2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9"/>
                <a:gd name="T31" fmla="*/ 0 h 266"/>
                <a:gd name="T32" fmla="*/ 199 w 199"/>
                <a:gd name="T33" fmla="*/ 266 h 2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266">
                  <a:moveTo>
                    <a:pt x="199" y="266"/>
                  </a:moveTo>
                  <a:cubicBezTo>
                    <a:pt x="180" y="238"/>
                    <a:pt x="169" y="211"/>
                    <a:pt x="150" y="182"/>
                  </a:cubicBezTo>
                  <a:cubicBezTo>
                    <a:pt x="105" y="114"/>
                    <a:pt x="165" y="160"/>
                    <a:pt x="115" y="127"/>
                  </a:cubicBezTo>
                  <a:cubicBezTo>
                    <a:pt x="113" y="134"/>
                    <a:pt x="114" y="152"/>
                    <a:pt x="108" y="148"/>
                  </a:cubicBezTo>
                  <a:cubicBezTo>
                    <a:pt x="87" y="135"/>
                    <a:pt x="74" y="85"/>
                    <a:pt x="67" y="64"/>
                  </a:cubicBezTo>
                  <a:cubicBezTo>
                    <a:pt x="46" y="0"/>
                    <a:pt x="27" y="14"/>
                    <a:pt x="60" y="64"/>
                  </a:cubicBezTo>
                  <a:cubicBezTo>
                    <a:pt x="58" y="78"/>
                    <a:pt x="67" y="106"/>
                    <a:pt x="53" y="106"/>
                  </a:cubicBezTo>
                  <a:cubicBezTo>
                    <a:pt x="36" y="106"/>
                    <a:pt x="34" y="78"/>
                    <a:pt x="25" y="64"/>
                  </a:cubicBezTo>
                  <a:cubicBezTo>
                    <a:pt x="20" y="57"/>
                    <a:pt x="11" y="43"/>
                    <a:pt x="11" y="43"/>
                  </a:cubicBezTo>
                  <a:cubicBezTo>
                    <a:pt x="0" y="77"/>
                    <a:pt x="4" y="57"/>
                    <a:pt x="4" y="106"/>
                  </a:cubicBezTo>
                </a:path>
              </a:pathLst>
            </a:custGeom>
            <a:solidFill>
              <a:srgbClr val="000066"/>
            </a:solidFill>
            <a:ln w="9525">
              <a:solidFill>
                <a:schemeClr val="tx1"/>
              </a:solidFill>
              <a:round/>
              <a:headEnd/>
              <a:tailEnd/>
            </a:ln>
          </p:spPr>
          <p:txBody>
            <a:bodyPr/>
            <a:lstStyle/>
            <a:p>
              <a:endParaRPr lang="es-MX"/>
            </a:p>
          </p:txBody>
        </p:sp>
        <p:sp>
          <p:nvSpPr>
            <p:cNvPr id="44" name="Text Box 56"/>
            <p:cNvSpPr txBox="1">
              <a:spLocks noChangeArrowheads="1"/>
            </p:cNvSpPr>
            <p:nvPr/>
          </p:nvSpPr>
          <p:spPr bwMode="auto">
            <a:xfrm flipH="1">
              <a:off x="3513" y="186"/>
              <a:ext cx="636" cy="280"/>
            </a:xfrm>
            <a:prstGeom prst="rect">
              <a:avLst/>
            </a:prstGeom>
            <a:noFill/>
            <a:ln w="9525">
              <a:noFill/>
              <a:miter lim="800000"/>
              <a:headEnd/>
              <a:tailEnd/>
            </a:ln>
          </p:spPr>
          <p:txBody>
            <a:bodyPr wrap="none">
              <a:spAutoFit/>
            </a:bodyPr>
            <a:lstStyle/>
            <a:p>
              <a:pPr eaLnBrk="1" hangingPunct="1"/>
              <a:r>
                <a:rPr lang="en-US" altLang="es-MX" sz="1200" b="1" dirty="0" err="1">
                  <a:solidFill>
                    <a:srgbClr val="000066"/>
                  </a:solidFill>
                  <a:latin typeface="Bradley Hand ITC" pitchFamily="66" charset="0"/>
                </a:rPr>
                <a:t>Retroceso</a:t>
              </a:r>
              <a:endParaRPr lang="en-US" altLang="es-MX" sz="1200" b="1" dirty="0">
                <a:solidFill>
                  <a:srgbClr val="000066"/>
                </a:solidFill>
                <a:latin typeface="Bradley Hand ITC" pitchFamily="66" charset="0"/>
              </a:endParaRPr>
            </a:p>
          </p:txBody>
        </p:sp>
        <p:sp>
          <p:nvSpPr>
            <p:cNvPr id="45" name="Text Box 57"/>
            <p:cNvSpPr txBox="1">
              <a:spLocks noChangeArrowheads="1"/>
            </p:cNvSpPr>
            <p:nvPr/>
          </p:nvSpPr>
          <p:spPr bwMode="auto">
            <a:xfrm flipH="1">
              <a:off x="3025" y="625"/>
              <a:ext cx="756" cy="311"/>
            </a:xfrm>
            <a:prstGeom prst="rect">
              <a:avLst/>
            </a:prstGeom>
            <a:noFill/>
            <a:ln w="9525">
              <a:noFill/>
              <a:miter lim="800000"/>
              <a:headEnd/>
              <a:tailEnd/>
            </a:ln>
          </p:spPr>
          <p:txBody>
            <a:bodyPr wrap="none">
              <a:spAutoFit/>
            </a:bodyPr>
            <a:lstStyle/>
            <a:p>
              <a:pPr eaLnBrk="1" hangingPunct="1"/>
              <a:r>
                <a:rPr lang="en-US" altLang="es-MX" sz="1400" b="1" dirty="0" err="1">
                  <a:solidFill>
                    <a:srgbClr val="000066"/>
                  </a:solidFill>
                  <a:latin typeface="Bradley Hand ITC" pitchFamily="66" charset="0"/>
                </a:rPr>
                <a:t>Hojarasca</a:t>
              </a:r>
              <a:endParaRPr lang="en-US" altLang="es-MX" sz="1400" b="1" dirty="0">
                <a:solidFill>
                  <a:srgbClr val="000066"/>
                </a:solidFill>
                <a:latin typeface="Bradley Hand ITC" pitchFamily="66" charset="0"/>
              </a:endParaRPr>
            </a:p>
          </p:txBody>
        </p:sp>
        <p:sp>
          <p:nvSpPr>
            <p:cNvPr id="46" name="Text Box 58"/>
            <p:cNvSpPr txBox="1">
              <a:spLocks noChangeArrowheads="1"/>
            </p:cNvSpPr>
            <p:nvPr/>
          </p:nvSpPr>
          <p:spPr bwMode="auto">
            <a:xfrm flipH="1">
              <a:off x="3313" y="530"/>
              <a:ext cx="438" cy="233"/>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latin typeface="Bradley Hand ITC" pitchFamily="66" charset="0"/>
                </a:rPr>
                <a:t>6 </a:t>
              </a:r>
              <a:r>
                <a:rPr lang="en-US" altLang="es-MX" sz="1200" b="1" dirty="0" err="1">
                  <a:solidFill>
                    <a:srgbClr val="000066"/>
                  </a:solidFill>
                  <a:latin typeface="Bradley Hand ITC" pitchFamily="66" charset="0"/>
                </a:rPr>
                <a:t>hrs</a:t>
              </a:r>
              <a:endParaRPr lang="en-US" altLang="es-MX" sz="1200" b="1" dirty="0">
                <a:solidFill>
                  <a:srgbClr val="000066"/>
                </a:solidFill>
                <a:latin typeface="Bradley Hand ITC" pitchFamily="66" charset="0"/>
              </a:endParaRPr>
            </a:p>
          </p:txBody>
        </p:sp>
        <p:sp>
          <p:nvSpPr>
            <p:cNvPr id="47" name="Freeform 59"/>
            <p:cNvSpPr>
              <a:spLocks/>
            </p:cNvSpPr>
            <p:nvPr/>
          </p:nvSpPr>
          <p:spPr bwMode="auto">
            <a:xfrm flipH="1">
              <a:off x="3595" y="680"/>
              <a:ext cx="388" cy="333"/>
            </a:xfrm>
            <a:custGeom>
              <a:avLst/>
              <a:gdLst>
                <a:gd name="T0" fmla="*/ 0 w 388"/>
                <a:gd name="T1" fmla="*/ 0 h 333"/>
                <a:gd name="T2" fmla="*/ 83 w 388"/>
                <a:gd name="T3" fmla="*/ 76 h 333"/>
                <a:gd name="T4" fmla="*/ 138 w 388"/>
                <a:gd name="T5" fmla="*/ 125 h 333"/>
                <a:gd name="T6" fmla="*/ 180 w 388"/>
                <a:gd name="T7" fmla="*/ 153 h 333"/>
                <a:gd name="T8" fmla="*/ 215 w 388"/>
                <a:gd name="T9" fmla="*/ 181 h 333"/>
                <a:gd name="T10" fmla="*/ 229 w 388"/>
                <a:gd name="T11" fmla="*/ 201 h 333"/>
                <a:gd name="T12" fmla="*/ 270 w 388"/>
                <a:gd name="T13" fmla="*/ 222 h 333"/>
                <a:gd name="T14" fmla="*/ 305 w 388"/>
                <a:gd name="T15" fmla="*/ 250 h 333"/>
                <a:gd name="T16" fmla="*/ 319 w 388"/>
                <a:gd name="T17" fmla="*/ 271 h 333"/>
                <a:gd name="T18" fmla="*/ 340 w 388"/>
                <a:gd name="T19" fmla="*/ 285 h 333"/>
                <a:gd name="T20" fmla="*/ 388 w 388"/>
                <a:gd name="T21" fmla="*/ 333 h 333"/>
                <a:gd name="T22" fmla="*/ 353 w 388"/>
                <a:gd name="T23" fmla="*/ 264 h 333"/>
                <a:gd name="T24" fmla="*/ 340 w 388"/>
                <a:gd name="T25" fmla="*/ 222 h 333"/>
                <a:gd name="T26" fmla="*/ 319 w 388"/>
                <a:gd name="T27" fmla="*/ 264 h 333"/>
                <a:gd name="T28" fmla="*/ 291 w 388"/>
                <a:gd name="T29" fmla="*/ 305 h 333"/>
                <a:gd name="T30" fmla="*/ 312 w 388"/>
                <a:gd name="T31" fmla="*/ 319 h 333"/>
                <a:gd name="T32" fmla="*/ 388 w 388"/>
                <a:gd name="T33" fmla="*/ 312 h 3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8"/>
                <a:gd name="T52" fmla="*/ 0 h 333"/>
                <a:gd name="T53" fmla="*/ 388 w 388"/>
                <a:gd name="T54" fmla="*/ 333 h 3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8" h="333">
                  <a:moveTo>
                    <a:pt x="0" y="0"/>
                  </a:moveTo>
                  <a:cubicBezTo>
                    <a:pt x="14" y="49"/>
                    <a:pt x="44" y="52"/>
                    <a:pt x="83" y="76"/>
                  </a:cubicBezTo>
                  <a:cubicBezTo>
                    <a:pt x="106" y="111"/>
                    <a:pt x="90" y="93"/>
                    <a:pt x="138" y="125"/>
                  </a:cubicBezTo>
                  <a:cubicBezTo>
                    <a:pt x="152" y="134"/>
                    <a:pt x="180" y="153"/>
                    <a:pt x="180" y="153"/>
                  </a:cubicBezTo>
                  <a:cubicBezTo>
                    <a:pt x="218" y="210"/>
                    <a:pt x="169" y="145"/>
                    <a:pt x="215" y="181"/>
                  </a:cubicBezTo>
                  <a:cubicBezTo>
                    <a:pt x="221" y="186"/>
                    <a:pt x="223" y="196"/>
                    <a:pt x="229" y="201"/>
                  </a:cubicBezTo>
                  <a:cubicBezTo>
                    <a:pt x="241" y="211"/>
                    <a:pt x="257" y="213"/>
                    <a:pt x="270" y="222"/>
                  </a:cubicBezTo>
                  <a:cubicBezTo>
                    <a:pt x="310" y="282"/>
                    <a:pt x="257" y="211"/>
                    <a:pt x="305" y="250"/>
                  </a:cubicBezTo>
                  <a:cubicBezTo>
                    <a:pt x="312" y="255"/>
                    <a:pt x="313" y="265"/>
                    <a:pt x="319" y="271"/>
                  </a:cubicBezTo>
                  <a:cubicBezTo>
                    <a:pt x="325" y="277"/>
                    <a:pt x="333" y="280"/>
                    <a:pt x="340" y="285"/>
                  </a:cubicBezTo>
                  <a:cubicBezTo>
                    <a:pt x="356" y="310"/>
                    <a:pt x="371" y="308"/>
                    <a:pt x="388" y="333"/>
                  </a:cubicBezTo>
                  <a:cubicBezTo>
                    <a:pt x="381" y="298"/>
                    <a:pt x="383" y="284"/>
                    <a:pt x="353" y="264"/>
                  </a:cubicBezTo>
                  <a:cubicBezTo>
                    <a:pt x="353" y="263"/>
                    <a:pt x="341" y="222"/>
                    <a:pt x="340" y="222"/>
                  </a:cubicBezTo>
                  <a:cubicBezTo>
                    <a:pt x="330" y="222"/>
                    <a:pt x="322" y="259"/>
                    <a:pt x="319" y="264"/>
                  </a:cubicBezTo>
                  <a:cubicBezTo>
                    <a:pt x="311" y="278"/>
                    <a:pt x="291" y="305"/>
                    <a:pt x="291" y="305"/>
                  </a:cubicBezTo>
                  <a:cubicBezTo>
                    <a:pt x="298" y="310"/>
                    <a:pt x="304" y="318"/>
                    <a:pt x="312" y="319"/>
                  </a:cubicBezTo>
                  <a:cubicBezTo>
                    <a:pt x="337" y="321"/>
                    <a:pt x="388" y="312"/>
                    <a:pt x="388" y="312"/>
                  </a:cubicBezTo>
                </a:path>
              </a:pathLst>
            </a:custGeom>
            <a:noFill/>
            <a:ln w="19050">
              <a:solidFill>
                <a:srgbClr val="000066"/>
              </a:solidFill>
              <a:round/>
              <a:headEnd/>
              <a:tailEnd/>
            </a:ln>
          </p:spPr>
          <p:txBody>
            <a:bodyPr/>
            <a:lstStyle/>
            <a:p>
              <a:endParaRPr lang="es-MX"/>
            </a:p>
          </p:txBody>
        </p:sp>
      </p:grpSp>
      <p:grpSp>
        <p:nvGrpSpPr>
          <p:cNvPr id="48" name="Group 60"/>
          <p:cNvGrpSpPr>
            <a:grpSpLocks/>
          </p:cNvGrpSpPr>
          <p:nvPr/>
        </p:nvGrpSpPr>
        <p:grpSpPr bwMode="auto">
          <a:xfrm flipH="1">
            <a:off x="7195475" y="784369"/>
            <a:ext cx="1376693" cy="846634"/>
            <a:chOff x="4525" y="201"/>
            <a:chExt cx="1082" cy="766"/>
          </a:xfrm>
        </p:grpSpPr>
        <p:sp>
          <p:nvSpPr>
            <p:cNvPr id="49" name="Freeform 61"/>
            <p:cNvSpPr>
              <a:spLocks/>
            </p:cNvSpPr>
            <p:nvPr/>
          </p:nvSpPr>
          <p:spPr bwMode="auto">
            <a:xfrm>
              <a:off x="4525" y="236"/>
              <a:ext cx="1082" cy="638"/>
            </a:xfrm>
            <a:custGeom>
              <a:avLst/>
              <a:gdLst>
                <a:gd name="T0" fmla="*/ 0 w 1082"/>
                <a:gd name="T1" fmla="*/ 562 h 638"/>
                <a:gd name="T2" fmla="*/ 139 w 1082"/>
                <a:gd name="T3" fmla="*/ 638 h 638"/>
                <a:gd name="T4" fmla="*/ 305 w 1082"/>
                <a:gd name="T5" fmla="*/ 590 h 638"/>
                <a:gd name="T6" fmla="*/ 347 w 1082"/>
                <a:gd name="T7" fmla="*/ 562 h 638"/>
                <a:gd name="T8" fmla="*/ 388 w 1082"/>
                <a:gd name="T9" fmla="*/ 548 h 638"/>
                <a:gd name="T10" fmla="*/ 444 w 1082"/>
                <a:gd name="T11" fmla="*/ 507 h 638"/>
                <a:gd name="T12" fmla="*/ 513 w 1082"/>
                <a:gd name="T13" fmla="*/ 437 h 638"/>
                <a:gd name="T14" fmla="*/ 590 w 1082"/>
                <a:gd name="T15" fmla="*/ 361 h 638"/>
                <a:gd name="T16" fmla="*/ 631 w 1082"/>
                <a:gd name="T17" fmla="*/ 305 h 638"/>
                <a:gd name="T18" fmla="*/ 673 w 1082"/>
                <a:gd name="T19" fmla="*/ 278 h 638"/>
                <a:gd name="T20" fmla="*/ 687 w 1082"/>
                <a:gd name="T21" fmla="*/ 257 h 638"/>
                <a:gd name="T22" fmla="*/ 728 w 1082"/>
                <a:gd name="T23" fmla="*/ 229 h 638"/>
                <a:gd name="T24" fmla="*/ 777 w 1082"/>
                <a:gd name="T25" fmla="*/ 173 h 638"/>
                <a:gd name="T26" fmla="*/ 812 w 1082"/>
                <a:gd name="T27" fmla="*/ 139 h 638"/>
                <a:gd name="T28" fmla="*/ 826 w 1082"/>
                <a:gd name="T29" fmla="*/ 118 h 638"/>
                <a:gd name="T30" fmla="*/ 1013 w 1082"/>
                <a:gd name="T31" fmla="*/ 0 h 638"/>
                <a:gd name="T32" fmla="*/ 1055 w 1082"/>
                <a:gd name="T33" fmla="*/ 7 h 638"/>
                <a:gd name="T34" fmla="*/ 1068 w 1082"/>
                <a:gd name="T35" fmla="*/ 7 h 6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82"/>
                <a:gd name="T55" fmla="*/ 0 h 638"/>
                <a:gd name="T56" fmla="*/ 1082 w 1082"/>
                <a:gd name="T57" fmla="*/ 638 h 6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82" h="638">
                  <a:moveTo>
                    <a:pt x="0" y="562"/>
                  </a:moveTo>
                  <a:cubicBezTo>
                    <a:pt x="27" y="602"/>
                    <a:pt x="93" y="623"/>
                    <a:pt x="139" y="638"/>
                  </a:cubicBezTo>
                  <a:cubicBezTo>
                    <a:pt x="200" y="631"/>
                    <a:pt x="252" y="619"/>
                    <a:pt x="305" y="590"/>
                  </a:cubicBezTo>
                  <a:cubicBezTo>
                    <a:pt x="320" y="582"/>
                    <a:pt x="331" y="567"/>
                    <a:pt x="347" y="562"/>
                  </a:cubicBezTo>
                  <a:cubicBezTo>
                    <a:pt x="361" y="557"/>
                    <a:pt x="388" y="548"/>
                    <a:pt x="388" y="548"/>
                  </a:cubicBezTo>
                  <a:cubicBezTo>
                    <a:pt x="405" y="523"/>
                    <a:pt x="419" y="523"/>
                    <a:pt x="444" y="507"/>
                  </a:cubicBezTo>
                  <a:cubicBezTo>
                    <a:pt x="462" y="479"/>
                    <a:pt x="488" y="458"/>
                    <a:pt x="513" y="437"/>
                  </a:cubicBezTo>
                  <a:cubicBezTo>
                    <a:pt x="542" y="413"/>
                    <a:pt x="558" y="382"/>
                    <a:pt x="590" y="361"/>
                  </a:cubicBezTo>
                  <a:cubicBezTo>
                    <a:pt x="596" y="344"/>
                    <a:pt x="617" y="317"/>
                    <a:pt x="631" y="305"/>
                  </a:cubicBezTo>
                  <a:cubicBezTo>
                    <a:pt x="644" y="294"/>
                    <a:pt x="673" y="278"/>
                    <a:pt x="673" y="278"/>
                  </a:cubicBezTo>
                  <a:cubicBezTo>
                    <a:pt x="678" y="271"/>
                    <a:pt x="681" y="263"/>
                    <a:pt x="687" y="257"/>
                  </a:cubicBezTo>
                  <a:cubicBezTo>
                    <a:pt x="699" y="246"/>
                    <a:pt x="728" y="229"/>
                    <a:pt x="728" y="229"/>
                  </a:cubicBezTo>
                  <a:cubicBezTo>
                    <a:pt x="761" y="180"/>
                    <a:pt x="742" y="196"/>
                    <a:pt x="777" y="173"/>
                  </a:cubicBezTo>
                  <a:cubicBezTo>
                    <a:pt x="817" y="116"/>
                    <a:pt x="763" y="188"/>
                    <a:pt x="812" y="139"/>
                  </a:cubicBezTo>
                  <a:cubicBezTo>
                    <a:pt x="818" y="133"/>
                    <a:pt x="820" y="124"/>
                    <a:pt x="826" y="118"/>
                  </a:cubicBezTo>
                  <a:cubicBezTo>
                    <a:pt x="873" y="70"/>
                    <a:pt x="949" y="21"/>
                    <a:pt x="1013" y="0"/>
                  </a:cubicBezTo>
                  <a:cubicBezTo>
                    <a:pt x="1027" y="2"/>
                    <a:pt x="1041" y="4"/>
                    <a:pt x="1055" y="7"/>
                  </a:cubicBezTo>
                  <a:cubicBezTo>
                    <a:pt x="1074" y="11"/>
                    <a:pt x="1082" y="21"/>
                    <a:pt x="1068" y="7"/>
                  </a:cubicBezTo>
                </a:path>
              </a:pathLst>
            </a:custGeom>
            <a:noFill/>
            <a:ln w="19050">
              <a:solidFill>
                <a:srgbClr val="000066"/>
              </a:solidFill>
              <a:round/>
              <a:headEnd/>
              <a:tailEnd/>
            </a:ln>
          </p:spPr>
          <p:txBody>
            <a:bodyPr/>
            <a:lstStyle/>
            <a:p>
              <a:endParaRPr lang="es-MX"/>
            </a:p>
          </p:txBody>
        </p:sp>
        <p:sp>
          <p:nvSpPr>
            <p:cNvPr id="50" name="Freeform 62"/>
            <p:cNvSpPr>
              <a:spLocks/>
            </p:cNvSpPr>
            <p:nvPr/>
          </p:nvSpPr>
          <p:spPr bwMode="auto">
            <a:xfrm>
              <a:off x="4848" y="288"/>
              <a:ext cx="382" cy="514"/>
            </a:xfrm>
            <a:custGeom>
              <a:avLst/>
              <a:gdLst>
                <a:gd name="T0" fmla="*/ 0 w 382"/>
                <a:gd name="T1" fmla="*/ 514 h 514"/>
                <a:gd name="T2" fmla="*/ 14 w 382"/>
                <a:gd name="T3" fmla="*/ 493 h 514"/>
                <a:gd name="T4" fmla="*/ 21 w 382"/>
                <a:gd name="T5" fmla="*/ 472 h 514"/>
                <a:gd name="T6" fmla="*/ 49 w 382"/>
                <a:gd name="T7" fmla="*/ 431 h 514"/>
                <a:gd name="T8" fmla="*/ 90 w 382"/>
                <a:gd name="T9" fmla="*/ 354 h 514"/>
                <a:gd name="T10" fmla="*/ 139 w 382"/>
                <a:gd name="T11" fmla="*/ 229 h 514"/>
                <a:gd name="T12" fmla="*/ 160 w 382"/>
                <a:gd name="T13" fmla="*/ 188 h 514"/>
                <a:gd name="T14" fmla="*/ 153 w 382"/>
                <a:gd name="T15" fmla="*/ 208 h 514"/>
                <a:gd name="T16" fmla="*/ 160 w 382"/>
                <a:gd name="T17" fmla="*/ 250 h 514"/>
                <a:gd name="T18" fmla="*/ 167 w 382"/>
                <a:gd name="T19" fmla="*/ 320 h 514"/>
                <a:gd name="T20" fmla="*/ 181 w 382"/>
                <a:gd name="T21" fmla="*/ 278 h 514"/>
                <a:gd name="T22" fmla="*/ 208 w 382"/>
                <a:gd name="T23" fmla="*/ 236 h 514"/>
                <a:gd name="T24" fmla="*/ 215 w 382"/>
                <a:gd name="T25" fmla="*/ 215 h 514"/>
                <a:gd name="T26" fmla="*/ 243 w 382"/>
                <a:gd name="T27" fmla="*/ 174 h 514"/>
                <a:gd name="T28" fmla="*/ 271 w 382"/>
                <a:gd name="T29" fmla="*/ 91 h 514"/>
                <a:gd name="T30" fmla="*/ 312 w 382"/>
                <a:gd name="T31" fmla="*/ 0 h 514"/>
                <a:gd name="T32" fmla="*/ 305 w 382"/>
                <a:gd name="T33" fmla="*/ 125 h 514"/>
                <a:gd name="T34" fmla="*/ 292 w 382"/>
                <a:gd name="T35" fmla="*/ 181 h 514"/>
                <a:gd name="T36" fmla="*/ 312 w 382"/>
                <a:gd name="T37" fmla="*/ 167 h 514"/>
                <a:gd name="T38" fmla="*/ 340 w 382"/>
                <a:gd name="T39" fmla="*/ 132 h 514"/>
                <a:gd name="T40" fmla="*/ 368 w 382"/>
                <a:gd name="T41" fmla="*/ 97 h 514"/>
                <a:gd name="T42" fmla="*/ 382 w 382"/>
                <a:gd name="T43" fmla="*/ 77 h 514"/>
                <a:gd name="T44" fmla="*/ 361 w 382"/>
                <a:gd name="T45" fmla="*/ 174 h 514"/>
                <a:gd name="T46" fmla="*/ 354 w 382"/>
                <a:gd name="T47" fmla="*/ 195 h 514"/>
                <a:gd name="T48" fmla="*/ 333 w 382"/>
                <a:gd name="T49" fmla="*/ 202 h 514"/>
                <a:gd name="T50" fmla="*/ 298 w 382"/>
                <a:gd name="T51" fmla="*/ 264 h 514"/>
                <a:gd name="T52" fmla="*/ 236 w 382"/>
                <a:gd name="T53" fmla="*/ 333 h 514"/>
                <a:gd name="T54" fmla="*/ 167 w 382"/>
                <a:gd name="T55" fmla="*/ 403 h 514"/>
                <a:gd name="T56" fmla="*/ 153 w 382"/>
                <a:gd name="T57" fmla="*/ 424 h 514"/>
                <a:gd name="T58" fmla="*/ 111 w 382"/>
                <a:gd name="T59" fmla="*/ 451 h 514"/>
                <a:gd name="T60" fmla="*/ 76 w 382"/>
                <a:gd name="T61" fmla="*/ 479 h 514"/>
                <a:gd name="T62" fmla="*/ 0 w 382"/>
                <a:gd name="T63" fmla="*/ 514 h 5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2"/>
                <a:gd name="T97" fmla="*/ 0 h 514"/>
                <a:gd name="T98" fmla="*/ 382 w 382"/>
                <a:gd name="T99" fmla="*/ 514 h 5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2" h="514">
                  <a:moveTo>
                    <a:pt x="0" y="514"/>
                  </a:moveTo>
                  <a:cubicBezTo>
                    <a:pt x="5" y="507"/>
                    <a:pt x="10" y="501"/>
                    <a:pt x="14" y="493"/>
                  </a:cubicBezTo>
                  <a:cubicBezTo>
                    <a:pt x="17" y="486"/>
                    <a:pt x="17" y="478"/>
                    <a:pt x="21" y="472"/>
                  </a:cubicBezTo>
                  <a:cubicBezTo>
                    <a:pt x="29" y="458"/>
                    <a:pt x="49" y="431"/>
                    <a:pt x="49" y="431"/>
                  </a:cubicBezTo>
                  <a:cubicBezTo>
                    <a:pt x="60" y="397"/>
                    <a:pt x="61" y="374"/>
                    <a:pt x="90" y="354"/>
                  </a:cubicBezTo>
                  <a:cubicBezTo>
                    <a:pt x="105" y="310"/>
                    <a:pt x="119" y="270"/>
                    <a:pt x="139" y="229"/>
                  </a:cubicBezTo>
                  <a:cubicBezTo>
                    <a:pt x="142" y="224"/>
                    <a:pt x="150" y="188"/>
                    <a:pt x="160" y="188"/>
                  </a:cubicBezTo>
                  <a:cubicBezTo>
                    <a:pt x="167" y="188"/>
                    <a:pt x="155" y="201"/>
                    <a:pt x="153" y="208"/>
                  </a:cubicBezTo>
                  <a:cubicBezTo>
                    <a:pt x="155" y="222"/>
                    <a:pt x="158" y="236"/>
                    <a:pt x="160" y="250"/>
                  </a:cubicBezTo>
                  <a:cubicBezTo>
                    <a:pt x="163" y="273"/>
                    <a:pt x="153" y="301"/>
                    <a:pt x="167" y="320"/>
                  </a:cubicBezTo>
                  <a:cubicBezTo>
                    <a:pt x="176" y="332"/>
                    <a:pt x="173" y="290"/>
                    <a:pt x="181" y="278"/>
                  </a:cubicBezTo>
                  <a:cubicBezTo>
                    <a:pt x="190" y="264"/>
                    <a:pt x="203" y="252"/>
                    <a:pt x="208" y="236"/>
                  </a:cubicBezTo>
                  <a:cubicBezTo>
                    <a:pt x="210" y="229"/>
                    <a:pt x="211" y="221"/>
                    <a:pt x="215" y="215"/>
                  </a:cubicBezTo>
                  <a:cubicBezTo>
                    <a:pt x="223" y="201"/>
                    <a:pt x="234" y="188"/>
                    <a:pt x="243" y="174"/>
                  </a:cubicBezTo>
                  <a:cubicBezTo>
                    <a:pt x="256" y="156"/>
                    <a:pt x="263" y="114"/>
                    <a:pt x="271" y="91"/>
                  </a:cubicBezTo>
                  <a:cubicBezTo>
                    <a:pt x="286" y="49"/>
                    <a:pt x="277" y="25"/>
                    <a:pt x="312" y="0"/>
                  </a:cubicBezTo>
                  <a:cubicBezTo>
                    <a:pt x="310" y="42"/>
                    <a:pt x="309" y="83"/>
                    <a:pt x="305" y="125"/>
                  </a:cubicBezTo>
                  <a:cubicBezTo>
                    <a:pt x="304" y="138"/>
                    <a:pt x="284" y="169"/>
                    <a:pt x="292" y="181"/>
                  </a:cubicBezTo>
                  <a:cubicBezTo>
                    <a:pt x="297" y="188"/>
                    <a:pt x="305" y="172"/>
                    <a:pt x="312" y="167"/>
                  </a:cubicBezTo>
                  <a:cubicBezTo>
                    <a:pt x="330" y="114"/>
                    <a:pt x="304" y="177"/>
                    <a:pt x="340" y="132"/>
                  </a:cubicBezTo>
                  <a:cubicBezTo>
                    <a:pt x="379" y="84"/>
                    <a:pt x="308" y="137"/>
                    <a:pt x="368" y="97"/>
                  </a:cubicBezTo>
                  <a:cubicBezTo>
                    <a:pt x="373" y="90"/>
                    <a:pt x="382" y="69"/>
                    <a:pt x="382" y="77"/>
                  </a:cubicBezTo>
                  <a:cubicBezTo>
                    <a:pt x="382" y="110"/>
                    <a:pt x="368" y="142"/>
                    <a:pt x="361" y="174"/>
                  </a:cubicBezTo>
                  <a:cubicBezTo>
                    <a:pt x="359" y="181"/>
                    <a:pt x="359" y="190"/>
                    <a:pt x="354" y="195"/>
                  </a:cubicBezTo>
                  <a:cubicBezTo>
                    <a:pt x="349" y="200"/>
                    <a:pt x="340" y="200"/>
                    <a:pt x="333" y="202"/>
                  </a:cubicBezTo>
                  <a:cubicBezTo>
                    <a:pt x="325" y="224"/>
                    <a:pt x="298" y="264"/>
                    <a:pt x="298" y="264"/>
                  </a:cubicBezTo>
                  <a:cubicBezTo>
                    <a:pt x="291" y="290"/>
                    <a:pt x="260" y="318"/>
                    <a:pt x="236" y="333"/>
                  </a:cubicBezTo>
                  <a:cubicBezTo>
                    <a:pt x="220" y="357"/>
                    <a:pt x="191" y="386"/>
                    <a:pt x="167" y="403"/>
                  </a:cubicBezTo>
                  <a:cubicBezTo>
                    <a:pt x="162" y="410"/>
                    <a:pt x="159" y="419"/>
                    <a:pt x="153" y="424"/>
                  </a:cubicBezTo>
                  <a:cubicBezTo>
                    <a:pt x="140" y="435"/>
                    <a:pt x="111" y="451"/>
                    <a:pt x="111" y="451"/>
                  </a:cubicBezTo>
                  <a:cubicBezTo>
                    <a:pt x="85" y="490"/>
                    <a:pt x="112" y="459"/>
                    <a:pt x="76" y="479"/>
                  </a:cubicBezTo>
                  <a:cubicBezTo>
                    <a:pt x="43" y="497"/>
                    <a:pt x="36" y="514"/>
                    <a:pt x="0" y="514"/>
                  </a:cubicBezTo>
                  <a:close/>
                </a:path>
              </a:pathLst>
            </a:custGeom>
            <a:solidFill>
              <a:srgbClr val="000066"/>
            </a:solidFill>
            <a:ln w="9525">
              <a:solidFill>
                <a:schemeClr val="tx1"/>
              </a:solidFill>
              <a:round/>
              <a:headEnd/>
              <a:tailEnd/>
            </a:ln>
          </p:spPr>
          <p:txBody>
            <a:bodyPr/>
            <a:lstStyle/>
            <a:p>
              <a:endParaRPr lang="es-MX"/>
            </a:p>
          </p:txBody>
        </p:sp>
        <p:sp>
          <p:nvSpPr>
            <p:cNvPr id="51" name="Text Box 63"/>
            <p:cNvSpPr txBox="1">
              <a:spLocks noChangeArrowheads="1"/>
            </p:cNvSpPr>
            <p:nvPr/>
          </p:nvSpPr>
          <p:spPr bwMode="auto">
            <a:xfrm>
              <a:off x="4816" y="235"/>
              <a:ext cx="589" cy="306"/>
            </a:xfrm>
            <a:prstGeom prst="rect">
              <a:avLst/>
            </a:prstGeom>
            <a:noFill/>
            <a:ln w="9525">
              <a:noFill/>
              <a:miter lim="800000"/>
              <a:headEnd/>
              <a:tailEnd/>
            </a:ln>
          </p:spPr>
          <p:txBody>
            <a:bodyPr wrap="none">
              <a:spAutoFit/>
            </a:bodyPr>
            <a:lstStyle/>
            <a:p>
              <a:pPr eaLnBrk="1" hangingPunct="1"/>
              <a:r>
                <a:rPr lang="en-US" altLang="es-MX" sz="1600" b="1" dirty="0">
                  <a:solidFill>
                    <a:srgbClr val="000066"/>
                  </a:solidFill>
                  <a:latin typeface="Bradley Hand ITC" pitchFamily="66" charset="0"/>
                </a:rPr>
                <a:t>      24</a:t>
              </a:r>
            </a:p>
          </p:txBody>
        </p:sp>
        <p:sp>
          <p:nvSpPr>
            <p:cNvPr id="52" name="Text Box 64"/>
            <p:cNvSpPr txBox="1">
              <a:spLocks noChangeArrowheads="1"/>
            </p:cNvSpPr>
            <p:nvPr/>
          </p:nvSpPr>
          <p:spPr bwMode="auto">
            <a:xfrm>
              <a:off x="4559" y="482"/>
              <a:ext cx="473" cy="264"/>
            </a:xfrm>
            <a:prstGeom prst="rect">
              <a:avLst/>
            </a:prstGeom>
            <a:noFill/>
            <a:ln w="9525">
              <a:noFill/>
              <a:miter lim="800000"/>
              <a:headEnd/>
              <a:tailEnd/>
            </a:ln>
          </p:spPr>
          <p:txBody>
            <a:bodyPr wrap="none">
              <a:spAutoFit/>
            </a:bodyPr>
            <a:lstStyle/>
            <a:p>
              <a:pPr eaLnBrk="1" hangingPunct="1"/>
              <a:r>
                <a:rPr lang="en-US" altLang="es-MX" sz="1600" b="1" dirty="0">
                  <a:solidFill>
                    <a:srgbClr val="000066"/>
                  </a:solidFill>
                  <a:latin typeface="Bradley Hand ITC" pitchFamily="66" charset="0"/>
                </a:rPr>
                <a:t>50%</a:t>
              </a:r>
              <a:r>
                <a:rPr lang="en-US" altLang="es-MX" sz="1600" dirty="0">
                  <a:solidFill>
                    <a:srgbClr val="000066"/>
                  </a:solidFill>
                  <a:latin typeface="Jenkins v2.0" pitchFamily="2" charset="0"/>
                </a:rPr>
                <a:t> </a:t>
              </a:r>
            </a:p>
          </p:txBody>
        </p:sp>
        <p:sp>
          <p:nvSpPr>
            <p:cNvPr id="53" name="Text Box 65"/>
            <p:cNvSpPr txBox="1">
              <a:spLocks noChangeArrowheads="1"/>
            </p:cNvSpPr>
            <p:nvPr/>
          </p:nvSpPr>
          <p:spPr bwMode="auto">
            <a:xfrm>
              <a:off x="4969" y="661"/>
              <a:ext cx="461" cy="306"/>
            </a:xfrm>
            <a:prstGeom prst="rect">
              <a:avLst/>
            </a:prstGeom>
            <a:noFill/>
            <a:ln w="9525">
              <a:noFill/>
              <a:miter lim="800000"/>
              <a:headEnd/>
              <a:tailEnd/>
            </a:ln>
          </p:spPr>
          <p:txBody>
            <a:bodyPr wrap="none">
              <a:spAutoFit/>
            </a:bodyPr>
            <a:lstStyle/>
            <a:p>
              <a:pPr eaLnBrk="1" hangingPunct="1"/>
              <a:r>
                <a:rPr lang="en-US" altLang="es-MX" sz="1600" b="1" dirty="0">
                  <a:solidFill>
                    <a:srgbClr val="000066"/>
                  </a:solidFill>
                  <a:latin typeface="Bradley Hand ITC" pitchFamily="66" charset="0"/>
                </a:rPr>
                <a:t>Copa</a:t>
              </a:r>
            </a:p>
          </p:txBody>
        </p:sp>
        <p:sp>
          <p:nvSpPr>
            <p:cNvPr id="54" name="Freeform 66"/>
            <p:cNvSpPr>
              <a:spLocks/>
            </p:cNvSpPr>
            <p:nvPr/>
          </p:nvSpPr>
          <p:spPr bwMode="auto">
            <a:xfrm>
              <a:off x="4788" y="201"/>
              <a:ext cx="605" cy="88"/>
            </a:xfrm>
            <a:custGeom>
              <a:avLst/>
              <a:gdLst>
                <a:gd name="T0" fmla="*/ 0 w 605"/>
                <a:gd name="T1" fmla="*/ 77 h 88"/>
                <a:gd name="T2" fmla="*/ 361 w 605"/>
                <a:gd name="T3" fmla="*/ 42 h 88"/>
                <a:gd name="T4" fmla="*/ 597 w 605"/>
                <a:gd name="T5" fmla="*/ 49 h 88"/>
                <a:gd name="T6" fmla="*/ 576 w 605"/>
                <a:gd name="T7" fmla="*/ 35 h 88"/>
                <a:gd name="T8" fmla="*/ 514 w 605"/>
                <a:gd name="T9" fmla="*/ 14 h 88"/>
                <a:gd name="T10" fmla="*/ 472 w 605"/>
                <a:gd name="T11" fmla="*/ 0 h 88"/>
                <a:gd name="T12" fmla="*/ 452 w 605"/>
                <a:gd name="T13" fmla="*/ 77 h 88"/>
                <a:gd name="T14" fmla="*/ 493 w 605"/>
                <a:gd name="T15" fmla="*/ 63 h 88"/>
                <a:gd name="T16" fmla="*/ 576 w 605"/>
                <a:gd name="T17" fmla="*/ 49 h 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5"/>
                <a:gd name="T28" fmla="*/ 0 h 88"/>
                <a:gd name="T29" fmla="*/ 605 w 605"/>
                <a:gd name="T30" fmla="*/ 88 h 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5" h="88">
                  <a:moveTo>
                    <a:pt x="0" y="77"/>
                  </a:moveTo>
                  <a:cubicBezTo>
                    <a:pt x="114" y="39"/>
                    <a:pt x="244" y="45"/>
                    <a:pt x="361" y="42"/>
                  </a:cubicBezTo>
                  <a:cubicBezTo>
                    <a:pt x="440" y="44"/>
                    <a:pt x="518" y="52"/>
                    <a:pt x="597" y="49"/>
                  </a:cubicBezTo>
                  <a:cubicBezTo>
                    <a:pt x="605" y="49"/>
                    <a:pt x="584" y="38"/>
                    <a:pt x="576" y="35"/>
                  </a:cubicBezTo>
                  <a:cubicBezTo>
                    <a:pt x="573" y="34"/>
                    <a:pt x="526" y="18"/>
                    <a:pt x="514" y="14"/>
                  </a:cubicBezTo>
                  <a:cubicBezTo>
                    <a:pt x="500" y="9"/>
                    <a:pt x="472" y="0"/>
                    <a:pt x="472" y="0"/>
                  </a:cubicBezTo>
                  <a:cubicBezTo>
                    <a:pt x="442" y="8"/>
                    <a:pt x="395" y="10"/>
                    <a:pt x="452" y="77"/>
                  </a:cubicBezTo>
                  <a:cubicBezTo>
                    <a:pt x="461" y="88"/>
                    <a:pt x="479" y="68"/>
                    <a:pt x="493" y="63"/>
                  </a:cubicBezTo>
                  <a:cubicBezTo>
                    <a:pt x="522" y="53"/>
                    <a:pt x="545" y="49"/>
                    <a:pt x="576" y="49"/>
                  </a:cubicBezTo>
                </a:path>
              </a:pathLst>
            </a:custGeom>
            <a:noFill/>
            <a:ln w="19050">
              <a:solidFill>
                <a:srgbClr val="000066"/>
              </a:solidFill>
              <a:round/>
              <a:headEnd/>
              <a:tailEnd/>
            </a:ln>
          </p:spPr>
          <p:txBody>
            <a:bodyPr/>
            <a:lstStyle/>
            <a:p>
              <a:endParaRPr lang="es-MX"/>
            </a:p>
          </p:txBody>
        </p:sp>
      </p:grpSp>
      <p:sp>
        <p:nvSpPr>
          <p:cNvPr id="55" name="Text Box 43"/>
          <p:cNvSpPr txBox="1">
            <a:spLocks noChangeArrowheads="1"/>
          </p:cNvSpPr>
          <p:nvPr/>
        </p:nvSpPr>
        <p:spPr bwMode="auto">
          <a:xfrm>
            <a:off x="5591591" y="1683795"/>
            <a:ext cx="3371850" cy="215444"/>
          </a:xfrm>
          <a:prstGeom prst="rect">
            <a:avLst/>
          </a:prstGeom>
          <a:noFill/>
          <a:ln w="9525">
            <a:noFill/>
            <a:miter lim="800000"/>
            <a:headEnd/>
            <a:tailEnd/>
          </a:ln>
        </p:spPr>
        <p:txBody>
          <a:bodyPr>
            <a:spAutoFit/>
          </a:bodyPr>
          <a:lstStyle/>
          <a:p>
            <a:pPr eaLnBrk="1" hangingPunct="1"/>
            <a:r>
              <a:rPr lang="en-US" altLang="es-MX" sz="800" b="1" dirty="0" err="1">
                <a:solidFill>
                  <a:srgbClr val="000066"/>
                </a:solidFill>
              </a:rPr>
              <a:t>Reversión</a:t>
            </a:r>
            <a:r>
              <a:rPr lang="en-US" altLang="es-MX" sz="800" b="1" dirty="0">
                <a:solidFill>
                  <a:srgbClr val="000066"/>
                </a:solidFill>
              </a:rPr>
              <a:t> de </a:t>
            </a:r>
            <a:r>
              <a:rPr lang="en-US" altLang="es-MX" sz="800" b="1" dirty="0" err="1">
                <a:solidFill>
                  <a:srgbClr val="000066"/>
                </a:solidFill>
              </a:rPr>
              <a:t>pendiente</a:t>
            </a:r>
            <a:r>
              <a:rPr lang="en-US" altLang="es-MX" sz="800" b="1" dirty="0">
                <a:solidFill>
                  <a:srgbClr val="000066"/>
                </a:solidFill>
              </a:rPr>
              <a:t>; </a:t>
            </a:r>
            <a:r>
              <a:rPr lang="en-US" altLang="es-MX" sz="800" b="1" dirty="0" err="1">
                <a:solidFill>
                  <a:srgbClr val="000066"/>
                </a:solidFill>
              </a:rPr>
              <a:t>Hojarasca</a:t>
            </a:r>
            <a:r>
              <a:rPr lang="en-US" altLang="es-MX" sz="800" b="1" dirty="0">
                <a:solidFill>
                  <a:srgbClr val="000066"/>
                </a:solidFill>
              </a:rPr>
              <a:t> a </a:t>
            </a:r>
            <a:r>
              <a:rPr lang="en-US" altLang="es-MX" sz="800" b="1" dirty="0" err="1">
                <a:solidFill>
                  <a:srgbClr val="000066"/>
                </a:solidFill>
              </a:rPr>
              <a:t>copa</a:t>
            </a:r>
            <a:r>
              <a:rPr lang="en-US" altLang="es-MX" sz="800" b="1" dirty="0">
                <a:solidFill>
                  <a:srgbClr val="000066"/>
                </a:solidFill>
              </a:rPr>
              <a:t>, </a:t>
            </a:r>
            <a:r>
              <a:rPr lang="en-US" altLang="es-MX" sz="800" b="1" dirty="0" err="1">
                <a:solidFill>
                  <a:srgbClr val="000066"/>
                </a:solidFill>
              </a:rPr>
              <a:t>incremento</a:t>
            </a:r>
            <a:r>
              <a:rPr lang="en-US" altLang="es-MX" sz="800" b="1" dirty="0">
                <a:solidFill>
                  <a:srgbClr val="000066"/>
                </a:solidFill>
              </a:rPr>
              <a:t> de VEV</a:t>
            </a:r>
          </a:p>
        </p:txBody>
      </p:sp>
      <p:sp>
        <p:nvSpPr>
          <p:cNvPr id="56" name="Text Box 44"/>
          <p:cNvSpPr txBox="1">
            <a:spLocks noChangeArrowheads="1"/>
          </p:cNvSpPr>
          <p:nvPr/>
        </p:nvSpPr>
        <p:spPr bwMode="auto">
          <a:xfrm>
            <a:off x="6771872" y="2033072"/>
            <a:ext cx="268287"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57" name="Text Box 45"/>
          <p:cNvSpPr txBox="1">
            <a:spLocks noChangeArrowheads="1"/>
          </p:cNvSpPr>
          <p:nvPr/>
        </p:nvSpPr>
        <p:spPr bwMode="auto">
          <a:xfrm>
            <a:off x="7038914" y="2247143"/>
            <a:ext cx="268288"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58" name="Text Box 51"/>
          <p:cNvSpPr txBox="1">
            <a:spLocks noChangeArrowheads="1"/>
          </p:cNvSpPr>
          <p:nvPr/>
        </p:nvSpPr>
        <p:spPr bwMode="auto">
          <a:xfrm>
            <a:off x="6553891" y="1881983"/>
            <a:ext cx="43954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40%</a:t>
            </a:r>
          </a:p>
        </p:txBody>
      </p:sp>
      <p:sp>
        <p:nvSpPr>
          <p:cNvPr id="59" name="Text Box 52"/>
          <p:cNvSpPr txBox="1">
            <a:spLocks noChangeArrowheads="1"/>
          </p:cNvSpPr>
          <p:nvPr/>
        </p:nvSpPr>
        <p:spPr bwMode="auto">
          <a:xfrm>
            <a:off x="7048643" y="1868334"/>
            <a:ext cx="43954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20%</a:t>
            </a:r>
          </a:p>
        </p:txBody>
      </p:sp>
      <p:sp>
        <p:nvSpPr>
          <p:cNvPr id="60" name="Text Box 46"/>
          <p:cNvSpPr txBox="1">
            <a:spLocks noChangeArrowheads="1"/>
          </p:cNvSpPr>
          <p:nvPr/>
        </p:nvSpPr>
        <p:spPr bwMode="auto">
          <a:xfrm>
            <a:off x="6413585" y="3405012"/>
            <a:ext cx="41069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20X</a:t>
            </a:r>
          </a:p>
        </p:txBody>
      </p:sp>
      <p:sp>
        <p:nvSpPr>
          <p:cNvPr id="62" name="Text Box 67"/>
          <p:cNvSpPr txBox="1">
            <a:spLocks noChangeArrowheads="1"/>
          </p:cNvSpPr>
          <p:nvPr/>
        </p:nvSpPr>
        <p:spPr bwMode="auto">
          <a:xfrm>
            <a:off x="6462992" y="3247110"/>
            <a:ext cx="748923" cy="230832"/>
          </a:xfrm>
          <a:prstGeom prst="rect">
            <a:avLst/>
          </a:prstGeom>
          <a:noFill/>
          <a:ln w="9525">
            <a:noFill/>
            <a:miter lim="800000"/>
            <a:headEnd/>
            <a:tailEnd/>
          </a:ln>
        </p:spPr>
        <p:txBody>
          <a:bodyPr wrap="none">
            <a:spAutoFit/>
          </a:bodyPr>
          <a:lstStyle/>
          <a:p>
            <a:pPr eaLnBrk="1" hangingPunct="1"/>
            <a:r>
              <a:rPr lang="en-US" altLang="es-MX" sz="900" b="1" dirty="0" err="1">
                <a:solidFill>
                  <a:srgbClr val="000066"/>
                </a:solidFill>
              </a:rPr>
              <a:t>Retroceso</a:t>
            </a:r>
            <a:endParaRPr lang="en-US" altLang="es-MX" sz="900" b="1" dirty="0">
              <a:solidFill>
                <a:srgbClr val="000066"/>
              </a:solidFill>
            </a:endParaRPr>
          </a:p>
        </p:txBody>
      </p:sp>
      <p:sp>
        <p:nvSpPr>
          <p:cNvPr id="63" name="Text Box 47"/>
          <p:cNvSpPr txBox="1">
            <a:spLocks noChangeArrowheads="1"/>
          </p:cNvSpPr>
          <p:nvPr/>
        </p:nvSpPr>
        <p:spPr bwMode="auto">
          <a:xfrm>
            <a:off x="5741866" y="3584448"/>
            <a:ext cx="481222"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140X</a:t>
            </a:r>
          </a:p>
        </p:txBody>
      </p:sp>
      <p:sp>
        <p:nvSpPr>
          <p:cNvPr id="64" name="Text Box 48"/>
          <p:cNvSpPr txBox="1">
            <a:spLocks noChangeArrowheads="1"/>
          </p:cNvSpPr>
          <p:nvPr/>
        </p:nvSpPr>
        <p:spPr bwMode="auto">
          <a:xfrm>
            <a:off x="6762328" y="3603178"/>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65" name="Text Box 49"/>
          <p:cNvSpPr txBox="1">
            <a:spLocks noChangeArrowheads="1"/>
          </p:cNvSpPr>
          <p:nvPr/>
        </p:nvSpPr>
        <p:spPr bwMode="auto">
          <a:xfrm>
            <a:off x="4922559" y="3969203"/>
            <a:ext cx="1521211" cy="215444"/>
          </a:xfrm>
          <a:prstGeom prst="rect">
            <a:avLst/>
          </a:prstGeom>
          <a:noFill/>
          <a:ln w="9525">
            <a:noFill/>
            <a:miter lim="800000"/>
            <a:headEnd/>
            <a:tailEnd/>
          </a:ln>
        </p:spPr>
        <p:txBody>
          <a:bodyPr wrap="square">
            <a:spAutoFit/>
          </a:bodyPr>
          <a:lstStyle/>
          <a:p>
            <a:pPr eaLnBrk="1" hangingPunct="1"/>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más</a:t>
            </a:r>
            <a:r>
              <a:rPr lang="en-US" altLang="es-MX" sz="800" b="1" dirty="0">
                <a:solidFill>
                  <a:srgbClr val="000066"/>
                </a:solidFill>
              </a:rPr>
              <a:t> </a:t>
            </a:r>
            <a:r>
              <a:rPr lang="en-US" altLang="es-MX" sz="800" b="1" dirty="0" err="1">
                <a:solidFill>
                  <a:srgbClr val="000066"/>
                </a:solidFill>
              </a:rPr>
              <a:t>baja</a:t>
            </a:r>
            <a:r>
              <a:rPr lang="en-US" altLang="es-MX" sz="800" b="1" dirty="0">
                <a:solidFill>
                  <a:srgbClr val="000066"/>
                </a:solidFill>
              </a:rPr>
              <a:t> </a:t>
            </a:r>
            <a:r>
              <a:rPr lang="en-US" altLang="es-MX" sz="800" b="1" dirty="0" err="1">
                <a:solidFill>
                  <a:srgbClr val="000066"/>
                </a:solidFill>
              </a:rPr>
              <a:t>en</a:t>
            </a:r>
            <a:r>
              <a:rPr lang="en-US" altLang="es-MX" sz="800" b="1" dirty="0">
                <a:solidFill>
                  <a:srgbClr val="000066"/>
                </a:solidFill>
              </a:rPr>
              <a:t> 6 </a:t>
            </a:r>
            <a:r>
              <a:rPr lang="en-US" altLang="es-MX" sz="800" b="1" dirty="0" err="1">
                <a:solidFill>
                  <a:srgbClr val="000066"/>
                </a:solidFill>
              </a:rPr>
              <a:t>hrs</a:t>
            </a:r>
            <a:endParaRPr lang="en-US" altLang="es-MX" sz="800" b="1" dirty="0">
              <a:solidFill>
                <a:srgbClr val="000066"/>
              </a:solidFill>
            </a:endParaRPr>
          </a:p>
        </p:txBody>
      </p:sp>
      <p:sp>
        <p:nvSpPr>
          <p:cNvPr id="66" name="Text Box 50"/>
          <p:cNvSpPr txBox="1">
            <a:spLocks noChangeArrowheads="1"/>
          </p:cNvSpPr>
          <p:nvPr/>
        </p:nvSpPr>
        <p:spPr bwMode="auto">
          <a:xfrm>
            <a:off x="6555720" y="3983523"/>
            <a:ext cx="1023037" cy="33855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más</a:t>
            </a:r>
            <a:r>
              <a:rPr lang="en-US" altLang="es-MX" sz="800" b="1" dirty="0">
                <a:solidFill>
                  <a:srgbClr val="000066"/>
                </a:solidFill>
              </a:rPr>
              <a:t> </a:t>
            </a:r>
            <a:r>
              <a:rPr lang="en-US" altLang="es-MX" sz="800" b="1" dirty="0" err="1">
                <a:solidFill>
                  <a:srgbClr val="000066"/>
                </a:solidFill>
              </a:rPr>
              <a:t>baja</a:t>
            </a:r>
            <a:r>
              <a:rPr lang="en-US" altLang="es-MX" sz="800" b="1" dirty="0">
                <a:solidFill>
                  <a:srgbClr val="000066"/>
                </a:solidFill>
              </a:rPr>
              <a:t> </a:t>
            </a:r>
          </a:p>
          <a:p>
            <a:pPr eaLnBrk="1" hangingPunct="1"/>
            <a:r>
              <a:rPr lang="en-US" altLang="es-MX" sz="800" b="1" dirty="0" err="1">
                <a:solidFill>
                  <a:srgbClr val="000066"/>
                </a:solidFill>
              </a:rPr>
              <a:t>en</a:t>
            </a:r>
            <a:r>
              <a:rPr lang="en-US" altLang="es-MX" sz="800" b="1" dirty="0">
                <a:solidFill>
                  <a:srgbClr val="000066"/>
                </a:solidFill>
              </a:rPr>
              <a:t> 3 min</a:t>
            </a:r>
          </a:p>
        </p:txBody>
      </p:sp>
      <p:sp>
        <p:nvSpPr>
          <p:cNvPr id="67" name="Text Box 71"/>
          <p:cNvSpPr txBox="1">
            <a:spLocks noChangeArrowheads="1"/>
          </p:cNvSpPr>
          <p:nvPr/>
        </p:nvSpPr>
        <p:spPr bwMode="auto">
          <a:xfrm>
            <a:off x="7048892" y="2814017"/>
            <a:ext cx="43152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12.8</a:t>
            </a:r>
          </a:p>
        </p:txBody>
      </p:sp>
      <p:sp>
        <p:nvSpPr>
          <p:cNvPr id="68" name="Text Box 73"/>
          <p:cNvSpPr txBox="1">
            <a:spLocks noChangeArrowheads="1"/>
          </p:cNvSpPr>
          <p:nvPr/>
        </p:nvSpPr>
        <p:spPr bwMode="auto">
          <a:xfrm>
            <a:off x="7124604" y="3235498"/>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16</a:t>
            </a:r>
          </a:p>
        </p:txBody>
      </p:sp>
      <p:sp>
        <p:nvSpPr>
          <p:cNvPr id="69" name="Text Box 71"/>
          <p:cNvSpPr txBox="1">
            <a:spLocks noChangeArrowheads="1"/>
          </p:cNvSpPr>
          <p:nvPr/>
        </p:nvSpPr>
        <p:spPr bwMode="auto">
          <a:xfrm>
            <a:off x="7054052" y="2956001"/>
            <a:ext cx="43152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12.8</a:t>
            </a:r>
          </a:p>
        </p:txBody>
      </p:sp>
      <p:sp>
        <p:nvSpPr>
          <p:cNvPr id="70" name="Text Box 72"/>
          <p:cNvSpPr txBox="1">
            <a:spLocks noChangeArrowheads="1"/>
          </p:cNvSpPr>
          <p:nvPr/>
        </p:nvSpPr>
        <p:spPr bwMode="auto">
          <a:xfrm>
            <a:off x="7119752" y="3087389"/>
            <a:ext cx="360996"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3.2</a:t>
            </a:r>
          </a:p>
        </p:txBody>
      </p:sp>
      <p:sp>
        <p:nvSpPr>
          <p:cNvPr id="72" name="Text Box 68"/>
          <p:cNvSpPr txBox="1">
            <a:spLocks noChangeArrowheads="1"/>
          </p:cNvSpPr>
          <p:nvPr/>
        </p:nvSpPr>
        <p:spPr bwMode="auto">
          <a:xfrm>
            <a:off x="7110732" y="2664264"/>
            <a:ext cx="32573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24</a:t>
            </a:r>
          </a:p>
        </p:txBody>
      </p:sp>
      <p:sp>
        <p:nvSpPr>
          <p:cNvPr id="4" name="CuadroTexto 3"/>
          <p:cNvSpPr txBox="1"/>
          <p:nvPr/>
        </p:nvSpPr>
        <p:spPr>
          <a:xfrm>
            <a:off x="199913" y="6406689"/>
            <a:ext cx="4528804" cy="276999"/>
          </a:xfrm>
          <a:prstGeom prst="rect">
            <a:avLst/>
          </a:prstGeom>
          <a:noFill/>
          <a:ln>
            <a:solidFill>
              <a:schemeClr val="tx1"/>
            </a:solidFill>
          </a:ln>
        </p:spPr>
        <p:txBody>
          <a:bodyPr wrap="none" rtlCol="0">
            <a:spAutoFit/>
          </a:bodyPr>
          <a:lstStyle/>
          <a:p>
            <a:r>
              <a:rPr lang="es-MX" sz="1200" dirty="0" err="1"/>
              <a:t>Indice</a:t>
            </a:r>
            <a:r>
              <a:rPr lang="es-MX" sz="1200" dirty="0"/>
              <a:t> de VEV=VEV Mayor/VEV Menor= 16 kph /0.8 kph = 20X </a:t>
            </a:r>
          </a:p>
        </p:txBody>
      </p:sp>
      <p:cxnSp>
        <p:nvCxnSpPr>
          <p:cNvPr id="6" name="Conector recto de flecha 5"/>
          <p:cNvCxnSpPr>
            <a:stCxn id="4" idx="3"/>
          </p:cNvCxnSpPr>
          <p:nvPr/>
        </p:nvCxnSpPr>
        <p:spPr bwMode="auto">
          <a:xfrm flipV="1">
            <a:off x="4728717" y="3651233"/>
            <a:ext cx="1744795" cy="28939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controls>
      <mc:AlternateContent xmlns:mc="http://schemas.openxmlformats.org/markup-compatibility/2006">
        <mc:Choice xmlns:v="urn:schemas-microsoft-com:vml" Requires="v">
          <p:control spid="8195" name="ShockwaveFlash1" r:id="rId2" imgW="1828800" imgH="1828800"/>
        </mc:Choice>
        <mc:Fallback>
          <p:control name="ShockwaveFlash1" r:id="rId2" imgW="1828800" imgH="1828800">
            <p:pic>
              <p:nvPicPr>
                <p:cNvPr id="2" name="ShockwaveFlash1"/>
                <p:cNvPicPr preferRelativeResize="0">
                  <a:picLocks noChangeArrowheads="1" noChangeShapeType="1"/>
                </p:cNvPicPr>
                <p:nvPr/>
              </p:nvPicPr>
              <p:blipFill>
                <a:blip r:embed="rId7"/>
                <a:srcRect/>
                <a:stretch>
                  <a:fillRect/>
                </a:stretch>
              </p:blipFill>
              <p:spPr bwMode="auto">
                <a:xfrm>
                  <a:off x="241300" y="641350"/>
                  <a:ext cx="4192588" cy="304958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7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0" grpId="0"/>
      <p:bldP spid="307274" grpId="0" animBg="1"/>
      <p:bldP spid="55" grpId="0"/>
      <p:bldP spid="56" grpId="0"/>
      <p:bldP spid="57" grpId="0"/>
      <p:bldP spid="58" grpId="0"/>
      <p:bldP spid="59" grpId="0"/>
      <p:bldP spid="60" grpId="0"/>
      <p:bldP spid="62" grpId="0"/>
      <p:bldP spid="63" grpId="0"/>
      <p:bldP spid="64" grpId="0"/>
      <p:bldP spid="65" grpId="0"/>
      <p:bldP spid="66" grpId="0"/>
      <p:bldP spid="67" grpId="0"/>
      <p:bldP spid="68" grpId="0"/>
      <p:bldP spid="69" grpId="0"/>
      <p:bldP spid="70" grpId="0"/>
      <p:bldP spid="7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51C79F7E-5BE4-495B-936E-48D6490E6F64}" type="slidenum">
              <a:rPr lang="en-US" altLang="es-MX" sz="1400"/>
              <a:pPr algn="r"/>
              <a:t>128</a:t>
            </a:fld>
            <a:r>
              <a:rPr lang="en-US" altLang="es-MX" sz="1400"/>
              <a:t>-S290-EP</a:t>
            </a:r>
          </a:p>
        </p:txBody>
      </p:sp>
      <p:pic>
        <p:nvPicPr>
          <p:cNvPr id="98307"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98321"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49E2836C-2988-448B-9792-C375B69CE3F2}" type="slidenum">
              <a:rPr lang="en-US" altLang="es-MX" sz="1000"/>
              <a:pPr algn="r"/>
              <a:t>128</a:t>
            </a:fld>
            <a:r>
              <a:rPr lang="en-US" altLang="es-MX" sz="1000"/>
              <a:t>-S290-EP</a:t>
            </a:r>
          </a:p>
        </p:txBody>
      </p:sp>
      <p:sp>
        <p:nvSpPr>
          <p:cNvPr id="98322" name="Rectangle 4"/>
          <p:cNvSpPr>
            <a:spLocks noChangeArrowheads="1"/>
          </p:cNvSpPr>
          <p:nvPr/>
        </p:nvSpPr>
        <p:spPr bwMode="auto">
          <a:xfrm>
            <a:off x="790575" y="2349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98323" name="Text Box 157"/>
          <p:cNvSpPr txBox="1">
            <a:spLocks noChangeArrowheads="1"/>
          </p:cNvSpPr>
          <p:nvPr/>
        </p:nvSpPr>
        <p:spPr bwMode="auto">
          <a:xfrm>
            <a:off x="177800" y="1590675"/>
            <a:ext cx="2124075" cy="1465263"/>
          </a:xfrm>
          <a:prstGeom prst="rect">
            <a:avLst/>
          </a:prstGeom>
          <a:noFill/>
          <a:ln w="9525">
            <a:noFill/>
            <a:miter lim="800000"/>
            <a:headEnd/>
            <a:tailEnd/>
          </a:ln>
        </p:spPr>
        <p:txBody>
          <a:bodyPr>
            <a:spAutoFit/>
          </a:bodyPr>
          <a:lstStyle/>
          <a:p>
            <a:pPr eaLnBrk="1" hangingPunct="1"/>
            <a:r>
              <a:rPr lang="es-MX" altLang="es-MX" sz="1800" dirty="0"/>
              <a:t>En los marcados en amarillo las VP serán mayores en el combustible pasto</a:t>
            </a:r>
            <a:r>
              <a:rPr lang="en-US" altLang="es-MX" sz="1800" dirty="0"/>
              <a:t>. </a:t>
            </a:r>
          </a:p>
        </p:txBody>
      </p:sp>
      <p:sp>
        <p:nvSpPr>
          <p:cNvPr id="98324" name="Text Box 158"/>
          <p:cNvSpPr txBox="1">
            <a:spLocks noChangeArrowheads="1"/>
          </p:cNvSpPr>
          <p:nvPr/>
        </p:nvSpPr>
        <p:spPr bwMode="auto">
          <a:xfrm>
            <a:off x="222250" y="3351213"/>
            <a:ext cx="1911350" cy="2031325"/>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2" name="Imagen 11"/>
          <p:cNvPicPr>
            <a:picLocks noChangeAspect="1"/>
          </p:cNvPicPr>
          <p:nvPr/>
        </p:nvPicPr>
        <p:blipFill>
          <a:blip r:embed="rId4"/>
          <a:stretch>
            <a:fillRect/>
          </a:stretch>
        </p:blipFill>
        <p:spPr>
          <a:xfrm>
            <a:off x="2150842" y="1000178"/>
            <a:ext cx="6842125" cy="4860818"/>
          </a:xfrm>
          <a:prstGeom prst="rect">
            <a:avLst/>
          </a:prstGeom>
        </p:spPr>
      </p:pic>
      <p:sp>
        <p:nvSpPr>
          <p:cNvPr id="13" name="Oval 5"/>
          <p:cNvSpPr>
            <a:spLocks noChangeArrowheads="1"/>
          </p:cNvSpPr>
          <p:nvPr/>
        </p:nvSpPr>
        <p:spPr bwMode="auto">
          <a:xfrm>
            <a:off x="2355850" y="4392365"/>
            <a:ext cx="533400" cy="228600"/>
          </a:xfrm>
          <a:prstGeom prst="ellipse">
            <a:avLst/>
          </a:prstGeom>
          <a:noFill/>
          <a:ln w="38100">
            <a:solidFill>
              <a:srgbClr val="FF9900"/>
            </a:solidFill>
            <a:round/>
            <a:headEnd/>
            <a:tailEnd/>
          </a:ln>
        </p:spPr>
        <p:txBody>
          <a:bodyPr wrap="none" anchor="ctr"/>
          <a:lstStyle/>
          <a:p>
            <a:endParaRPr lang="es-MX" altLang="es-MX"/>
          </a:p>
        </p:txBody>
      </p:sp>
      <p:sp>
        <p:nvSpPr>
          <p:cNvPr id="14" name="Oval 7"/>
          <p:cNvSpPr>
            <a:spLocks noChangeArrowheads="1"/>
          </p:cNvSpPr>
          <p:nvPr/>
        </p:nvSpPr>
        <p:spPr bwMode="auto">
          <a:xfrm>
            <a:off x="4317841" y="4381949"/>
            <a:ext cx="533400" cy="228600"/>
          </a:xfrm>
          <a:prstGeom prst="ellipse">
            <a:avLst/>
          </a:prstGeom>
          <a:noFill/>
          <a:ln w="38100">
            <a:solidFill>
              <a:srgbClr val="FF9933"/>
            </a:solidFill>
            <a:round/>
            <a:headEnd/>
            <a:tailEnd/>
          </a:ln>
        </p:spPr>
        <p:txBody>
          <a:bodyPr wrap="none" anchor="ctr"/>
          <a:lstStyle/>
          <a:p>
            <a:endParaRPr lang="es-MX" altLang="es-MX"/>
          </a:p>
        </p:txBody>
      </p:sp>
      <p:sp>
        <p:nvSpPr>
          <p:cNvPr id="15" name="Oval 6"/>
          <p:cNvSpPr>
            <a:spLocks noChangeArrowheads="1"/>
          </p:cNvSpPr>
          <p:nvPr/>
        </p:nvSpPr>
        <p:spPr bwMode="auto">
          <a:xfrm>
            <a:off x="4018547" y="1284802"/>
            <a:ext cx="1034716" cy="685800"/>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worksheet blank"/>
          <p:cNvPicPr>
            <a:picLocks noChangeAspect="1" noChangeArrowheads="1"/>
          </p:cNvPicPr>
          <p:nvPr/>
        </p:nvPicPr>
        <p:blipFill>
          <a:blip r:embed="rId5" cstate="print"/>
          <a:srcRect/>
          <a:stretch>
            <a:fillRect/>
          </a:stretch>
        </p:blipFill>
        <p:spPr bwMode="auto">
          <a:xfrm>
            <a:off x="0" y="0"/>
            <a:ext cx="9196388" cy="6861175"/>
          </a:xfrm>
          <a:prstGeom prst="rect">
            <a:avLst/>
          </a:prstGeom>
          <a:noFill/>
          <a:ln w="9525">
            <a:noFill/>
            <a:miter lim="800000"/>
            <a:headEnd/>
            <a:tailEnd/>
          </a:ln>
        </p:spPr>
      </p:pic>
      <p:sp>
        <p:nvSpPr>
          <p:cNvPr id="100355" name="Text Box 43"/>
          <p:cNvSpPr txBox="1">
            <a:spLocks noChangeArrowheads="1"/>
          </p:cNvSpPr>
          <p:nvPr/>
        </p:nvSpPr>
        <p:spPr bwMode="auto">
          <a:xfrm>
            <a:off x="53509" y="28297"/>
            <a:ext cx="4737100" cy="978729"/>
          </a:xfrm>
          <a:prstGeom prst="rect">
            <a:avLst/>
          </a:prstGeom>
          <a:noFill/>
          <a:ln w="9525">
            <a:noFill/>
            <a:miter lim="800000"/>
            <a:headEnd/>
            <a:tailEnd/>
          </a:ln>
        </p:spPr>
        <p:txBody>
          <a:bodyPr>
            <a:spAutoFit/>
          </a:bodyPr>
          <a:lstStyle/>
          <a:p>
            <a:pPr eaLnBrk="1" hangingPunct="1">
              <a:lnSpc>
                <a:spcPct val="90000"/>
              </a:lnSpc>
            </a:pPr>
            <a:r>
              <a:rPr lang="es-MX" altLang="es-MX" sz="1600" b="1"/>
              <a:t>Ejercicio #4:  ambio de viento y de combustible, incendio de desechos de bosque sobre ladera inferior a incendio de copa sobre ladera superior</a:t>
            </a:r>
          </a:p>
        </p:txBody>
      </p:sp>
      <p:sp>
        <p:nvSpPr>
          <p:cNvPr id="100356" name="Text Box 52"/>
          <p:cNvSpPr txBox="1">
            <a:spLocks noChangeArrowheads="1"/>
          </p:cNvSpPr>
          <p:nvPr/>
        </p:nvSpPr>
        <p:spPr bwMode="auto">
          <a:xfrm>
            <a:off x="152400" y="4114800"/>
            <a:ext cx="2378075" cy="2678113"/>
          </a:xfrm>
          <a:prstGeom prst="rect">
            <a:avLst/>
          </a:prstGeom>
          <a:noFill/>
          <a:ln w="9525">
            <a:noFill/>
            <a:miter lim="800000"/>
            <a:headEnd/>
            <a:tailEnd/>
          </a:ln>
        </p:spPr>
        <p:txBody>
          <a:bodyPr>
            <a:spAutoFit/>
          </a:bodyPr>
          <a:lstStyle/>
          <a:p>
            <a:pPr eaLnBrk="1" hangingPunct="1"/>
            <a:r>
              <a:rPr lang="en-US" altLang="es-MX" sz="1200" b="1" u="sng" dirty="0" err="1"/>
              <a:t>Condiciones</a:t>
            </a:r>
            <a:r>
              <a:rPr lang="en-US" altLang="es-MX" sz="1200" b="1" u="sng" dirty="0"/>
              <a:t> </a:t>
            </a:r>
            <a:r>
              <a:rPr lang="en-US" altLang="es-MX" sz="1200" b="1" u="sng" dirty="0" err="1"/>
              <a:t>Observadas</a:t>
            </a:r>
            <a:r>
              <a:rPr lang="en-US" altLang="es-MX" sz="1200" b="1" u="sng" dirty="0"/>
              <a:t> :</a:t>
            </a:r>
          </a:p>
          <a:p>
            <a:pPr eaLnBrk="1" hangingPunct="1"/>
            <a:r>
              <a:rPr lang="en-US" altLang="es-MX" sz="1200" b="1" dirty="0" err="1"/>
              <a:t>Mañana</a:t>
            </a:r>
            <a:r>
              <a:rPr lang="en-US" altLang="es-MX" sz="1200" b="1" dirty="0"/>
              <a:t> </a:t>
            </a:r>
            <a:r>
              <a:rPr lang="en-US" altLang="es-MX" sz="1200" b="1" dirty="0" err="1"/>
              <a:t>avanzada</a:t>
            </a:r>
            <a:r>
              <a:rPr lang="en-US" altLang="es-MX" sz="1200" b="1" dirty="0"/>
              <a:t> </a:t>
            </a:r>
            <a:r>
              <a:rPr lang="en-US" altLang="es-MX" sz="1200" b="1" dirty="0" err="1"/>
              <a:t>en</a:t>
            </a:r>
            <a:r>
              <a:rPr lang="en-US" altLang="es-MX" sz="1200" b="1" dirty="0"/>
              <a:t> </a:t>
            </a:r>
            <a:r>
              <a:rPr lang="en-US" altLang="es-MX" sz="1200" b="1" dirty="0" err="1"/>
              <a:t>Septiembre</a:t>
            </a:r>
            <a:r>
              <a:rPr lang="en-US" altLang="es-MX" sz="1200" b="1" dirty="0"/>
              <a:t>; </a:t>
            </a:r>
            <a:r>
              <a:rPr lang="en-US" altLang="es-MX" sz="1200" b="1" dirty="0" err="1"/>
              <a:t>incendios</a:t>
            </a:r>
            <a:r>
              <a:rPr lang="en-US" altLang="es-MX" sz="1200" b="1" dirty="0"/>
              <a:t> de </a:t>
            </a:r>
            <a:r>
              <a:rPr lang="en-US" altLang="es-MX" sz="1200" b="1" dirty="0" err="1"/>
              <a:t>hojarasca</a:t>
            </a:r>
            <a:r>
              <a:rPr lang="en-US" altLang="es-MX" sz="1200" b="1" dirty="0"/>
              <a:t> bajo </a:t>
            </a:r>
            <a:r>
              <a:rPr lang="en-US" altLang="es-MX" sz="1200" b="1" dirty="0" err="1"/>
              <a:t>dosel</a:t>
            </a:r>
            <a:r>
              <a:rPr lang="en-US" altLang="es-MX" sz="1200" b="1" dirty="0"/>
              <a:t> de </a:t>
            </a:r>
            <a:r>
              <a:rPr lang="en-US" altLang="es-MX" sz="1200" b="1" dirty="0" err="1"/>
              <a:t>pino</a:t>
            </a:r>
            <a:r>
              <a:rPr lang="en-US" altLang="es-MX" sz="1200" b="1" dirty="0"/>
              <a:t> </a:t>
            </a:r>
            <a:r>
              <a:rPr lang="en-US" altLang="es-MX" sz="1200" b="1" dirty="0" err="1"/>
              <a:t>sobre</a:t>
            </a:r>
            <a:r>
              <a:rPr lang="en-US" altLang="es-MX" sz="1200" b="1" dirty="0"/>
              <a:t> </a:t>
            </a:r>
            <a:r>
              <a:rPr lang="en-US" altLang="es-MX" sz="1200" b="1" dirty="0" err="1"/>
              <a:t>una</a:t>
            </a:r>
            <a:r>
              <a:rPr lang="en-US" altLang="es-MX" sz="1200" b="1" dirty="0"/>
              <a:t> </a:t>
            </a:r>
            <a:r>
              <a:rPr lang="en-US" altLang="es-MX" sz="1200" b="1" dirty="0" err="1"/>
              <a:t>pendiente</a:t>
            </a:r>
            <a:r>
              <a:rPr lang="en-US" altLang="es-MX" sz="1200" b="1" dirty="0"/>
              <a:t> SW  de 65%; </a:t>
            </a:r>
            <a:r>
              <a:rPr lang="en-US" altLang="es-MX" sz="1200" b="1" dirty="0" err="1"/>
              <a:t>ocurren</a:t>
            </a:r>
            <a:r>
              <a:rPr lang="en-US" altLang="es-MX" sz="1200" b="1" dirty="0"/>
              <a:t> </a:t>
            </a:r>
            <a:r>
              <a:rPr lang="en-US" altLang="es-MX" sz="1200" b="1" dirty="0" err="1"/>
              <a:t>antorchamientos</a:t>
            </a:r>
            <a:r>
              <a:rPr lang="en-US" altLang="es-MX" sz="1200" b="1" dirty="0">
                <a:solidFill>
                  <a:srgbClr val="FF0000"/>
                </a:solidFill>
              </a:rPr>
              <a:t> </a:t>
            </a:r>
            <a:r>
              <a:rPr lang="en-US" altLang="es-MX" sz="1200" b="1" dirty="0" err="1"/>
              <a:t>dispersos</a:t>
            </a:r>
            <a:r>
              <a:rPr lang="en-US" altLang="es-MX" sz="1200" b="1" dirty="0"/>
              <a:t>.</a:t>
            </a:r>
          </a:p>
          <a:p>
            <a:pPr eaLnBrk="1" hangingPunct="1"/>
            <a:endParaRPr lang="en-US" altLang="es-MX" sz="1200" b="1" dirty="0"/>
          </a:p>
          <a:p>
            <a:pPr eaLnBrk="1" hangingPunct="1"/>
            <a:r>
              <a:rPr lang="en-US" altLang="es-MX" sz="1200" b="1" dirty="0"/>
              <a:t>HR 24%; </a:t>
            </a:r>
            <a:r>
              <a:rPr lang="en-US" altLang="es-MX" sz="1200" b="1" dirty="0" err="1"/>
              <a:t>Viento</a:t>
            </a:r>
            <a:r>
              <a:rPr lang="en-US" altLang="es-MX" sz="1200" b="1" dirty="0"/>
              <a:t> a </a:t>
            </a:r>
            <a:r>
              <a:rPr lang="en-US" altLang="es-MX" sz="1200" b="1" dirty="0" err="1"/>
              <a:t>nivel</a:t>
            </a:r>
            <a:r>
              <a:rPr lang="en-US" altLang="es-MX" sz="1200" b="1" dirty="0"/>
              <a:t> de </a:t>
            </a:r>
            <a:r>
              <a:rPr lang="en-US" altLang="es-MX" sz="1200" b="1" dirty="0" err="1"/>
              <a:t>ojo</a:t>
            </a:r>
            <a:r>
              <a:rPr lang="en-US" altLang="es-MX" sz="1200" b="1" dirty="0"/>
              <a:t> 9.6 </a:t>
            </a:r>
            <a:r>
              <a:rPr lang="en-US" altLang="es-MX" sz="1200" b="1" dirty="0" err="1"/>
              <a:t>kph</a:t>
            </a:r>
            <a:r>
              <a:rPr lang="en-US" altLang="es-MX" sz="1200" b="1" dirty="0"/>
              <a:t> </a:t>
            </a:r>
          </a:p>
          <a:p>
            <a:pPr eaLnBrk="1" hangingPunct="1"/>
            <a:endParaRPr lang="en-US" altLang="es-MX" sz="1200" b="1" dirty="0"/>
          </a:p>
          <a:p>
            <a:pPr eaLnBrk="1" hangingPunct="1"/>
            <a:r>
              <a:rPr lang="es-MX" altLang="es-MX" sz="1200" b="1" dirty="0"/>
              <a:t>El progreso del fuego cubrirá la mitad inferior de la pendiente en 3 horas</a:t>
            </a:r>
            <a:endParaRPr lang="en-US" altLang="es-MX" sz="1200" b="1" dirty="0"/>
          </a:p>
        </p:txBody>
      </p:sp>
      <p:sp>
        <p:nvSpPr>
          <p:cNvPr id="308277" name="Text Box 53"/>
          <p:cNvSpPr txBox="1">
            <a:spLocks noChangeArrowheads="1"/>
          </p:cNvSpPr>
          <p:nvPr/>
        </p:nvSpPr>
        <p:spPr bwMode="auto">
          <a:xfrm>
            <a:off x="2438400" y="4114800"/>
            <a:ext cx="2514600" cy="1938338"/>
          </a:xfrm>
          <a:prstGeom prst="rect">
            <a:avLst/>
          </a:prstGeom>
          <a:noFill/>
          <a:ln w="9525">
            <a:noFill/>
            <a:miter lim="800000"/>
            <a:headEnd/>
            <a:tailEnd/>
          </a:ln>
        </p:spPr>
        <p:txBody>
          <a:bodyPr>
            <a:spAutoFit/>
          </a:bodyPr>
          <a:lstStyle/>
          <a:p>
            <a:pPr eaLnBrk="1" hangingPunct="1"/>
            <a:r>
              <a:rPr lang="en-US" altLang="es-MX" sz="1200" b="1" u="sng"/>
              <a:t>Pronóstico meteorológico:</a:t>
            </a:r>
          </a:p>
          <a:p>
            <a:pPr eaLnBrk="1" hangingPunct="1"/>
            <a:r>
              <a:rPr lang="en-US" altLang="es-MX" sz="1200" b="1"/>
              <a:t>HR Mínima 15-20% </a:t>
            </a:r>
          </a:p>
          <a:p>
            <a:pPr eaLnBrk="1" hangingPunct="1"/>
            <a:endParaRPr lang="en-US" altLang="es-MX" sz="1200" b="1"/>
          </a:p>
          <a:p>
            <a:pPr eaLnBrk="1" hangingPunct="1"/>
            <a:r>
              <a:rPr lang="en-US" altLang="es-MX" sz="1200" b="1"/>
              <a:t>Vientos SW en la cresta a 24-32 kph (nota: </a:t>
            </a:r>
            <a:r>
              <a:rPr lang="es-MX" altLang="es-MX" sz="1200" b="1"/>
              <a:t>los vientos están aumentando ligeramente en general, además de ser más fuertes en las laderas superiores</a:t>
            </a:r>
            <a:r>
              <a:rPr lang="en-US" altLang="es-MX" sz="1200" b="1"/>
              <a:t>) </a:t>
            </a:r>
          </a:p>
          <a:p>
            <a:pPr eaLnBrk="1" hangingPunct="1"/>
            <a:r>
              <a:rPr lang="en-US" altLang="es-MX" sz="1200" b="1"/>
              <a:t>      </a:t>
            </a:r>
          </a:p>
        </p:txBody>
      </p:sp>
      <p:grpSp>
        <p:nvGrpSpPr>
          <p:cNvPr id="3" name="Group 72"/>
          <p:cNvGrpSpPr>
            <a:grpSpLocks/>
          </p:cNvGrpSpPr>
          <p:nvPr/>
        </p:nvGrpSpPr>
        <p:grpSpPr bwMode="auto">
          <a:xfrm>
            <a:off x="2895600" y="5791200"/>
            <a:ext cx="1524000" cy="461963"/>
            <a:chOff x="1104" y="3456"/>
            <a:chExt cx="960" cy="291"/>
          </a:xfrm>
        </p:grpSpPr>
        <p:sp>
          <p:nvSpPr>
            <p:cNvPr id="100396" name="AutoShape 73"/>
            <p:cNvSpPr>
              <a:spLocks noChangeArrowheads="1"/>
            </p:cNvSpPr>
            <p:nvPr/>
          </p:nvSpPr>
          <p:spPr bwMode="auto">
            <a:xfrm>
              <a:off x="1104" y="3456"/>
              <a:ext cx="960" cy="28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F00"/>
            </a:solidFill>
            <a:ln w="12700">
              <a:solidFill>
                <a:schemeClr val="tx1"/>
              </a:solidFill>
              <a:miter lim="800000"/>
              <a:headEnd/>
              <a:tailEnd/>
            </a:ln>
          </p:spPr>
          <p:txBody>
            <a:bodyPr wrap="none" anchor="ctr"/>
            <a:lstStyle/>
            <a:p>
              <a:endParaRPr lang="es-MX"/>
            </a:p>
          </p:txBody>
        </p:sp>
        <p:sp>
          <p:nvSpPr>
            <p:cNvPr id="100397" name="Text Box 74"/>
            <p:cNvSpPr txBox="1">
              <a:spLocks noChangeArrowheads="1"/>
            </p:cNvSpPr>
            <p:nvPr/>
          </p:nvSpPr>
          <p:spPr bwMode="auto">
            <a:xfrm>
              <a:off x="1241" y="3456"/>
              <a:ext cx="666" cy="291"/>
            </a:xfrm>
            <a:prstGeom prst="rect">
              <a:avLst/>
            </a:prstGeom>
            <a:noFill/>
            <a:ln w="9525">
              <a:noFill/>
              <a:miter lim="800000"/>
              <a:headEnd/>
              <a:tailEnd/>
            </a:ln>
          </p:spPr>
          <p:txBody>
            <a:bodyPr wrap="none">
              <a:spAutoFit/>
            </a:bodyPr>
            <a:lstStyle/>
            <a:p>
              <a:pPr algn="ctr" eaLnBrk="1" hangingPunct="1"/>
              <a:r>
                <a:rPr lang="en-US" altLang="es-MX" sz="1200" b="1"/>
                <a:t>Complete el</a:t>
              </a:r>
            </a:p>
            <a:p>
              <a:pPr algn="ctr" eaLnBrk="1" hangingPunct="1"/>
              <a:r>
                <a:rPr lang="en-US" altLang="es-MX" sz="1200" b="1"/>
                <a:t>Ejercicio</a:t>
              </a:r>
            </a:p>
          </p:txBody>
        </p:sp>
      </p:grpSp>
      <p:sp>
        <p:nvSpPr>
          <p:cNvPr id="100387"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B35EDCEC-352D-4C0A-89CB-503F113C4C97}" type="slidenum">
              <a:rPr lang="en-US" altLang="es-MX" sz="1000"/>
              <a:pPr algn="r"/>
              <a:t>129</a:t>
            </a:fld>
            <a:r>
              <a:rPr lang="en-US" altLang="es-MX" sz="1000"/>
              <a:t>-S290-EP</a:t>
            </a:r>
          </a:p>
        </p:txBody>
      </p:sp>
      <p:sp>
        <p:nvSpPr>
          <p:cNvPr id="67" name="Text Box 57"/>
          <p:cNvSpPr txBox="1">
            <a:spLocks noChangeArrowheads="1"/>
          </p:cNvSpPr>
          <p:nvPr/>
        </p:nvSpPr>
        <p:spPr bwMode="auto">
          <a:xfrm>
            <a:off x="1750703" y="3003550"/>
            <a:ext cx="268287" cy="274638"/>
          </a:xfrm>
          <a:prstGeom prst="rect">
            <a:avLst/>
          </a:prstGeom>
          <a:noFill/>
          <a:ln w="9525">
            <a:noFill/>
            <a:miter lim="800000"/>
            <a:headEnd/>
            <a:tailEnd/>
          </a:ln>
        </p:spPr>
        <p:txBody>
          <a:bodyPr wrap="none">
            <a:spAutoFit/>
          </a:bodyPr>
          <a:lstStyle/>
          <a:p>
            <a:pPr eaLnBrk="1" hangingPunct="1"/>
            <a:r>
              <a:rPr lang="en-US" altLang="es-MX" sz="1200" b="1">
                <a:solidFill>
                  <a:srgbClr val="000066"/>
                </a:solidFill>
              </a:rPr>
              <a:t>2</a:t>
            </a:r>
          </a:p>
        </p:txBody>
      </p:sp>
      <p:sp>
        <p:nvSpPr>
          <p:cNvPr id="73" name="Text Box 59"/>
          <p:cNvSpPr txBox="1">
            <a:spLocks noChangeArrowheads="1"/>
          </p:cNvSpPr>
          <p:nvPr/>
        </p:nvSpPr>
        <p:spPr bwMode="auto">
          <a:xfrm>
            <a:off x="1702781" y="3217863"/>
            <a:ext cx="268287" cy="274637"/>
          </a:xfrm>
          <a:prstGeom prst="rect">
            <a:avLst/>
          </a:prstGeom>
          <a:noFill/>
          <a:ln w="9525">
            <a:noFill/>
            <a:miter lim="800000"/>
            <a:headEnd/>
            <a:tailEnd/>
          </a:ln>
        </p:spPr>
        <p:txBody>
          <a:bodyPr wrap="none">
            <a:spAutoFit/>
          </a:bodyPr>
          <a:lstStyle/>
          <a:p>
            <a:pPr eaLnBrk="1" hangingPunct="1"/>
            <a:r>
              <a:rPr lang="en-US" altLang="es-MX" sz="1200" b="1">
                <a:solidFill>
                  <a:srgbClr val="000066"/>
                </a:solidFill>
              </a:rPr>
              <a:t>5</a:t>
            </a:r>
          </a:p>
        </p:txBody>
      </p:sp>
      <p:sp>
        <p:nvSpPr>
          <p:cNvPr id="75" name="Text Box 56"/>
          <p:cNvSpPr txBox="1">
            <a:spLocks noChangeArrowheads="1"/>
          </p:cNvSpPr>
          <p:nvPr/>
        </p:nvSpPr>
        <p:spPr bwMode="auto">
          <a:xfrm>
            <a:off x="2292972" y="2889250"/>
            <a:ext cx="268287"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6</a:t>
            </a:r>
          </a:p>
        </p:txBody>
      </p:sp>
      <p:sp>
        <p:nvSpPr>
          <p:cNvPr id="76" name="Text Box 58"/>
          <p:cNvSpPr txBox="1">
            <a:spLocks noChangeArrowheads="1"/>
          </p:cNvSpPr>
          <p:nvPr/>
        </p:nvSpPr>
        <p:spPr bwMode="auto">
          <a:xfrm>
            <a:off x="2292972" y="3106738"/>
            <a:ext cx="357187" cy="274637"/>
          </a:xfrm>
          <a:prstGeom prst="rect">
            <a:avLst/>
          </a:prstGeom>
          <a:noFill/>
          <a:ln w="9525">
            <a:noFill/>
            <a:miter lim="800000"/>
            <a:headEnd/>
            <a:tailEnd/>
          </a:ln>
        </p:spPr>
        <p:txBody>
          <a:bodyPr wrap="none">
            <a:spAutoFit/>
          </a:bodyPr>
          <a:lstStyle/>
          <a:p>
            <a:pPr eaLnBrk="1" hangingPunct="1"/>
            <a:r>
              <a:rPr lang="en-US" altLang="es-MX" sz="1200" b="1">
                <a:solidFill>
                  <a:srgbClr val="000066"/>
                </a:solidFill>
              </a:rPr>
              <a:t>+3</a:t>
            </a:r>
          </a:p>
        </p:txBody>
      </p:sp>
      <p:sp>
        <p:nvSpPr>
          <p:cNvPr id="77" name="Text Box 61"/>
          <p:cNvSpPr txBox="1">
            <a:spLocks noChangeArrowheads="1"/>
          </p:cNvSpPr>
          <p:nvPr/>
        </p:nvSpPr>
        <p:spPr bwMode="auto">
          <a:xfrm>
            <a:off x="2948609" y="2889250"/>
            <a:ext cx="352425" cy="274638"/>
          </a:xfrm>
          <a:prstGeom prst="rect">
            <a:avLst/>
          </a:prstGeom>
          <a:noFill/>
          <a:ln w="9525">
            <a:noFill/>
            <a:miter lim="800000"/>
            <a:headEnd/>
            <a:tailEnd/>
          </a:ln>
        </p:spPr>
        <p:txBody>
          <a:bodyPr wrap="none">
            <a:spAutoFit/>
          </a:bodyPr>
          <a:lstStyle/>
          <a:p>
            <a:pPr eaLnBrk="1" hangingPunct="1"/>
            <a:r>
              <a:rPr lang="en-US" altLang="es-MX" sz="1200" b="1">
                <a:solidFill>
                  <a:srgbClr val="000066"/>
                </a:solidFill>
              </a:rPr>
              <a:t>20</a:t>
            </a:r>
          </a:p>
        </p:txBody>
      </p:sp>
      <p:sp>
        <p:nvSpPr>
          <p:cNvPr id="78" name="Text Box 64"/>
          <p:cNvSpPr txBox="1">
            <a:spLocks noChangeArrowheads="1"/>
          </p:cNvSpPr>
          <p:nvPr/>
        </p:nvSpPr>
        <p:spPr bwMode="auto">
          <a:xfrm>
            <a:off x="2962897" y="3219450"/>
            <a:ext cx="352425" cy="274638"/>
          </a:xfrm>
          <a:prstGeom prst="rect">
            <a:avLst/>
          </a:prstGeom>
          <a:noFill/>
          <a:ln w="9525">
            <a:noFill/>
            <a:miter lim="800000"/>
            <a:headEnd/>
            <a:tailEnd/>
          </a:ln>
        </p:spPr>
        <p:txBody>
          <a:bodyPr wrap="none">
            <a:spAutoFit/>
          </a:bodyPr>
          <a:lstStyle/>
          <a:p>
            <a:pPr eaLnBrk="1" hangingPunct="1"/>
            <a:r>
              <a:rPr lang="en-US" altLang="es-MX" sz="1200" b="1">
                <a:solidFill>
                  <a:srgbClr val="000066"/>
                </a:solidFill>
              </a:rPr>
              <a:t>23</a:t>
            </a:r>
          </a:p>
        </p:txBody>
      </p:sp>
      <p:sp>
        <p:nvSpPr>
          <p:cNvPr id="79" name="Text Box 63"/>
          <p:cNvSpPr txBox="1">
            <a:spLocks noChangeArrowheads="1"/>
          </p:cNvSpPr>
          <p:nvPr/>
        </p:nvSpPr>
        <p:spPr bwMode="auto">
          <a:xfrm>
            <a:off x="2941619" y="3106738"/>
            <a:ext cx="3571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+3</a:t>
            </a:r>
          </a:p>
        </p:txBody>
      </p:sp>
      <p:sp>
        <p:nvSpPr>
          <p:cNvPr id="80" name="Text Box 62"/>
          <p:cNvSpPr txBox="1">
            <a:spLocks noChangeArrowheads="1"/>
          </p:cNvSpPr>
          <p:nvPr/>
        </p:nvSpPr>
        <p:spPr bwMode="auto">
          <a:xfrm>
            <a:off x="2930043" y="2995613"/>
            <a:ext cx="352425"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20</a:t>
            </a:r>
          </a:p>
        </p:txBody>
      </p:sp>
      <p:sp>
        <p:nvSpPr>
          <p:cNvPr id="106" name="Text Box 60"/>
          <p:cNvSpPr txBox="1">
            <a:spLocks noChangeArrowheads="1"/>
          </p:cNvSpPr>
          <p:nvPr/>
        </p:nvSpPr>
        <p:spPr bwMode="auto">
          <a:xfrm>
            <a:off x="7273974" y="3013777"/>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4.8</a:t>
            </a:r>
          </a:p>
        </p:txBody>
      </p:sp>
      <p:pic>
        <p:nvPicPr>
          <p:cNvPr id="2" name="Imagen 1"/>
          <p:cNvPicPr>
            <a:picLocks noChangeAspect="1"/>
          </p:cNvPicPr>
          <p:nvPr/>
        </p:nvPicPr>
        <p:blipFill>
          <a:blip r:embed="rId6"/>
          <a:stretch>
            <a:fillRect/>
          </a:stretch>
        </p:blipFill>
        <p:spPr>
          <a:xfrm>
            <a:off x="4803984" y="289405"/>
            <a:ext cx="4278236" cy="6244389"/>
          </a:xfrm>
          <a:prstGeom prst="rect">
            <a:avLst/>
          </a:prstGeom>
        </p:spPr>
      </p:pic>
      <p:sp>
        <p:nvSpPr>
          <p:cNvPr id="69" name="Freeform 77"/>
          <p:cNvSpPr>
            <a:spLocks/>
          </p:cNvSpPr>
          <p:nvPr/>
        </p:nvSpPr>
        <p:spPr bwMode="auto">
          <a:xfrm>
            <a:off x="5712665" y="1389368"/>
            <a:ext cx="180975" cy="185738"/>
          </a:xfrm>
          <a:custGeom>
            <a:avLst/>
            <a:gdLst>
              <a:gd name="T0" fmla="*/ 0 w 146"/>
              <a:gd name="T1" fmla="*/ 2147483646 h 151"/>
              <a:gd name="T2" fmla="*/ 2147483646 w 146"/>
              <a:gd name="T3" fmla="*/ 2147483646 h 151"/>
              <a:gd name="T4" fmla="*/ 2147483646 w 146"/>
              <a:gd name="T5" fmla="*/ 2147483646 h 151"/>
              <a:gd name="T6" fmla="*/ 2147483646 w 146"/>
              <a:gd name="T7" fmla="*/ 2147483646 h 151"/>
              <a:gd name="T8" fmla="*/ 2147483646 w 146"/>
              <a:gd name="T9" fmla="*/ 2147483646 h 151"/>
              <a:gd name="T10" fmla="*/ 2147483646 w 146"/>
              <a:gd name="T11" fmla="*/ 2147483646 h 151"/>
              <a:gd name="T12" fmla="*/ 2147483646 w 146"/>
              <a:gd name="T13" fmla="*/ 2147483646 h 151"/>
              <a:gd name="T14" fmla="*/ 2147483646 w 146"/>
              <a:gd name="T15" fmla="*/ 0 h 151"/>
              <a:gd name="T16" fmla="*/ 2147483646 w 146"/>
              <a:gd name="T17" fmla="*/ 2147483646 h 151"/>
              <a:gd name="T18" fmla="*/ 2147483646 w 146"/>
              <a:gd name="T19" fmla="*/ 2147483646 h 151"/>
              <a:gd name="T20" fmla="*/ 2147483646 w 146"/>
              <a:gd name="T21" fmla="*/ 2147483646 h 151"/>
              <a:gd name="T22" fmla="*/ 2147483646 w 146"/>
              <a:gd name="T23" fmla="*/ 2147483646 h 151"/>
              <a:gd name="T24" fmla="*/ 2147483646 w 146"/>
              <a:gd name="T25" fmla="*/ 2147483646 h 1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6"/>
              <a:gd name="T40" fmla="*/ 0 h 151"/>
              <a:gd name="T41" fmla="*/ 146 w 146"/>
              <a:gd name="T42" fmla="*/ 151 h 15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6" h="151">
                <a:moveTo>
                  <a:pt x="0" y="151"/>
                </a:moveTo>
                <a:cubicBezTo>
                  <a:pt x="8" y="138"/>
                  <a:pt x="18" y="129"/>
                  <a:pt x="28" y="118"/>
                </a:cubicBezTo>
                <a:cubicBezTo>
                  <a:pt x="35" y="99"/>
                  <a:pt x="48" y="66"/>
                  <a:pt x="61" y="52"/>
                </a:cubicBezTo>
                <a:cubicBezTo>
                  <a:pt x="63" y="58"/>
                  <a:pt x="61" y="67"/>
                  <a:pt x="66" y="71"/>
                </a:cubicBezTo>
                <a:cubicBezTo>
                  <a:pt x="70" y="73"/>
                  <a:pt x="74" y="66"/>
                  <a:pt x="76" y="62"/>
                </a:cubicBezTo>
                <a:cubicBezTo>
                  <a:pt x="79" y="58"/>
                  <a:pt x="77" y="51"/>
                  <a:pt x="80" y="47"/>
                </a:cubicBezTo>
                <a:cubicBezTo>
                  <a:pt x="82" y="43"/>
                  <a:pt x="87" y="41"/>
                  <a:pt x="90" y="38"/>
                </a:cubicBezTo>
                <a:cubicBezTo>
                  <a:pt x="100" y="25"/>
                  <a:pt x="102" y="12"/>
                  <a:pt x="113" y="0"/>
                </a:cubicBezTo>
                <a:cubicBezTo>
                  <a:pt x="109" y="15"/>
                  <a:pt x="80" y="55"/>
                  <a:pt x="113" y="38"/>
                </a:cubicBezTo>
                <a:cubicBezTo>
                  <a:pt x="118" y="35"/>
                  <a:pt x="123" y="31"/>
                  <a:pt x="128" y="28"/>
                </a:cubicBezTo>
                <a:cubicBezTo>
                  <a:pt x="131" y="23"/>
                  <a:pt x="131" y="14"/>
                  <a:pt x="137" y="14"/>
                </a:cubicBezTo>
                <a:cubicBezTo>
                  <a:pt x="142" y="14"/>
                  <a:pt x="141" y="23"/>
                  <a:pt x="142" y="28"/>
                </a:cubicBezTo>
                <a:cubicBezTo>
                  <a:pt x="144" y="33"/>
                  <a:pt x="146" y="43"/>
                  <a:pt x="146" y="43"/>
                </a:cubicBezTo>
              </a:path>
            </a:pathLst>
          </a:custGeom>
          <a:solidFill>
            <a:schemeClr val="tx1"/>
          </a:solidFill>
          <a:ln w="19050">
            <a:solidFill>
              <a:srgbClr val="000066"/>
            </a:solidFill>
            <a:round/>
            <a:headEnd/>
            <a:tailEnd/>
          </a:ln>
        </p:spPr>
        <p:txBody>
          <a:bodyPr/>
          <a:lstStyle/>
          <a:p>
            <a:endParaRPr lang="es-MX"/>
          </a:p>
        </p:txBody>
      </p:sp>
      <p:pic>
        <p:nvPicPr>
          <p:cNvPr id="5" name="Imagen 4"/>
          <p:cNvPicPr>
            <a:picLocks noChangeAspect="1"/>
          </p:cNvPicPr>
          <p:nvPr/>
        </p:nvPicPr>
        <p:blipFill>
          <a:blip r:embed="rId7"/>
          <a:stretch>
            <a:fillRect/>
          </a:stretch>
        </p:blipFill>
        <p:spPr>
          <a:xfrm>
            <a:off x="4761989" y="294477"/>
            <a:ext cx="4409095" cy="6203946"/>
          </a:xfrm>
          <a:prstGeom prst="rect">
            <a:avLst/>
          </a:prstGeom>
        </p:spPr>
      </p:pic>
      <p:grpSp>
        <p:nvGrpSpPr>
          <p:cNvPr id="81" name="Group 65"/>
          <p:cNvGrpSpPr>
            <a:grpSpLocks/>
          </p:cNvGrpSpPr>
          <p:nvPr/>
        </p:nvGrpSpPr>
        <p:grpSpPr bwMode="auto">
          <a:xfrm>
            <a:off x="7159968" y="745770"/>
            <a:ext cx="1568653" cy="895767"/>
            <a:chOff x="4512" y="237"/>
            <a:chExt cx="1111" cy="731"/>
          </a:xfrm>
        </p:grpSpPr>
        <p:sp>
          <p:nvSpPr>
            <p:cNvPr id="83" name="Freeform 66"/>
            <p:cNvSpPr>
              <a:spLocks/>
            </p:cNvSpPr>
            <p:nvPr/>
          </p:nvSpPr>
          <p:spPr bwMode="auto">
            <a:xfrm>
              <a:off x="4523" y="301"/>
              <a:ext cx="1100" cy="667"/>
            </a:xfrm>
            <a:custGeom>
              <a:avLst/>
              <a:gdLst>
                <a:gd name="T0" fmla="*/ 0 w 1100"/>
                <a:gd name="T1" fmla="*/ 667 h 667"/>
                <a:gd name="T2" fmla="*/ 104 w 1100"/>
                <a:gd name="T3" fmla="*/ 639 h 667"/>
                <a:gd name="T4" fmla="*/ 175 w 1100"/>
                <a:gd name="T5" fmla="*/ 596 h 667"/>
                <a:gd name="T6" fmla="*/ 274 w 1100"/>
                <a:gd name="T7" fmla="*/ 563 h 667"/>
                <a:gd name="T8" fmla="*/ 288 w 1100"/>
                <a:gd name="T9" fmla="*/ 554 h 667"/>
                <a:gd name="T10" fmla="*/ 307 w 1100"/>
                <a:gd name="T11" fmla="*/ 549 h 667"/>
                <a:gd name="T12" fmla="*/ 335 w 1100"/>
                <a:gd name="T13" fmla="*/ 530 h 667"/>
                <a:gd name="T14" fmla="*/ 458 w 1100"/>
                <a:gd name="T15" fmla="*/ 464 h 667"/>
                <a:gd name="T16" fmla="*/ 571 w 1100"/>
                <a:gd name="T17" fmla="*/ 369 h 667"/>
                <a:gd name="T18" fmla="*/ 656 w 1100"/>
                <a:gd name="T19" fmla="*/ 303 h 667"/>
                <a:gd name="T20" fmla="*/ 746 w 1100"/>
                <a:gd name="T21" fmla="*/ 214 h 667"/>
                <a:gd name="T22" fmla="*/ 864 w 1100"/>
                <a:gd name="T23" fmla="*/ 110 h 667"/>
                <a:gd name="T24" fmla="*/ 921 w 1100"/>
                <a:gd name="T25" fmla="*/ 77 h 667"/>
                <a:gd name="T26" fmla="*/ 1062 w 1100"/>
                <a:gd name="T27" fmla="*/ 11 h 667"/>
                <a:gd name="T28" fmla="*/ 1100 w 1100"/>
                <a:gd name="T29" fmla="*/ 1 h 66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00"/>
                <a:gd name="T46" fmla="*/ 0 h 667"/>
                <a:gd name="T47" fmla="*/ 1100 w 1100"/>
                <a:gd name="T48" fmla="*/ 667 h 66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00" h="667">
                  <a:moveTo>
                    <a:pt x="0" y="667"/>
                  </a:moveTo>
                  <a:cubicBezTo>
                    <a:pt x="22" y="642"/>
                    <a:pt x="73" y="644"/>
                    <a:pt x="104" y="639"/>
                  </a:cubicBezTo>
                  <a:cubicBezTo>
                    <a:pt x="129" y="630"/>
                    <a:pt x="150" y="608"/>
                    <a:pt x="175" y="596"/>
                  </a:cubicBezTo>
                  <a:cubicBezTo>
                    <a:pt x="206" y="580"/>
                    <a:pt x="241" y="572"/>
                    <a:pt x="274" y="563"/>
                  </a:cubicBezTo>
                  <a:cubicBezTo>
                    <a:pt x="279" y="560"/>
                    <a:pt x="283" y="556"/>
                    <a:pt x="288" y="554"/>
                  </a:cubicBezTo>
                  <a:cubicBezTo>
                    <a:pt x="294" y="551"/>
                    <a:pt x="301" y="552"/>
                    <a:pt x="307" y="549"/>
                  </a:cubicBezTo>
                  <a:cubicBezTo>
                    <a:pt x="317" y="544"/>
                    <a:pt x="335" y="530"/>
                    <a:pt x="335" y="530"/>
                  </a:cubicBezTo>
                  <a:cubicBezTo>
                    <a:pt x="365" y="488"/>
                    <a:pt x="411" y="476"/>
                    <a:pt x="458" y="464"/>
                  </a:cubicBezTo>
                  <a:cubicBezTo>
                    <a:pt x="500" y="436"/>
                    <a:pt x="532" y="401"/>
                    <a:pt x="571" y="369"/>
                  </a:cubicBezTo>
                  <a:cubicBezTo>
                    <a:pt x="599" y="346"/>
                    <a:pt x="632" y="330"/>
                    <a:pt x="656" y="303"/>
                  </a:cubicBezTo>
                  <a:cubicBezTo>
                    <a:pt x="671" y="262"/>
                    <a:pt x="704" y="226"/>
                    <a:pt x="746" y="214"/>
                  </a:cubicBezTo>
                  <a:cubicBezTo>
                    <a:pt x="782" y="174"/>
                    <a:pt x="807" y="126"/>
                    <a:pt x="864" y="110"/>
                  </a:cubicBezTo>
                  <a:cubicBezTo>
                    <a:pt x="878" y="94"/>
                    <a:pt x="902" y="88"/>
                    <a:pt x="921" y="77"/>
                  </a:cubicBezTo>
                  <a:cubicBezTo>
                    <a:pt x="971" y="47"/>
                    <a:pt x="1005" y="28"/>
                    <a:pt x="1062" y="11"/>
                  </a:cubicBezTo>
                  <a:cubicBezTo>
                    <a:pt x="1100" y="0"/>
                    <a:pt x="1079" y="1"/>
                    <a:pt x="1100" y="1"/>
                  </a:cubicBezTo>
                </a:path>
              </a:pathLst>
            </a:custGeom>
            <a:noFill/>
            <a:ln w="19050">
              <a:solidFill>
                <a:srgbClr val="000066"/>
              </a:solidFill>
              <a:round/>
              <a:headEnd/>
              <a:tailEnd/>
            </a:ln>
          </p:spPr>
          <p:txBody>
            <a:bodyPr/>
            <a:lstStyle/>
            <a:p>
              <a:endParaRPr lang="es-MX"/>
            </a:p>
          </p:txBody>
        </p:sp>
        <p:sp>
          <p:nvSpPr>
            <p:cNvPr id="84" name="Freeform 67"/>
            <p:cNvSpPr>
              <a:spLocks/>
            </p:cNvSpPr>
            <p:nvPr/>
          </p:nvSpPr>
          <p:spPr bwMode="auto">
            <a:xfrm>
              <a:off x="4551" y="348"/>
              <a:ext cx="501" cy="134"/>
            </a:xfrm>
            <a:custGeom>
              <a:avLst/>
              <a:gdLst>
                <a:gd name="T0" fmla="*/ 0 w 501"/>
                <a:gd name="T1" fmla="*/ 86 h 134"/>
                <a:gd name="T2" fmla="*/ 487 w 501"/>
                <a:gd name="T3" fmla="*/ 63 h 134"/>
                <a:gd name="T4" fmla="*/ 392 w 501"/>
                <a:gd name="T5" fmla="*/ 44 h 134"/>
                <a:gd name="T6" fmla="*/ 350 w 501"/>
                <a:gd name="T7" fmla="*/ 25 h 134"/>
                <a:gd name="T8" fmla="*/ 340 w 501"/>
                <a:gd name="T9" fmla="*/ 134 h 134"/>
                <a:gd name="T10" fmla="*/ 397 w 501"/>
                <a:gd name="T11" fmla="*/ 86 h 134"/>
                <a:gd name="T12" fmla="*/ 501 w 501"/>
                <a:gd name="T13" fmla="*/ 58 h 134"/>
                <a:gd name="T14" fmla="*/ 0 60000 65536"/>
                <a:gd name="T15" fmla="*/ 0 60000 65536"/>
                <a:gd name="T16" fmla="*/ 0 60000 65536"/>
                <a:gd name="T17" fmla="*/ 0 60000 65536"/>
                <a:gd name="T18" fmla="*/ 0 60000 65536"/>
                <a:gd name="T19" fmla="*/ 0 60000 65536"/>
                <a:gd name="T20" fmla="*/ 0 60000 65536"/>
                <a:gd name="T21" fmla="*/ 0 w 501"/>
                <a:gd name="T22" fmla="*/ 0 h 134"/>
                <a:gd name="T23" fmla="*/ 501 w 501"/>
                <a:gd name="T24" fmla="*/ 134 h 1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1" h="134">
                  <a:moveTo>
                    <a:pt x="0" y="86"/>
                  </a:moveTo>
                  <a:cubicBezTo>
                    <a:pt x="166" y="63"/>
                    <a:pt x="308" y="65"/>
                    <a:pt x="487" y="63"/>
                  </a:cubicBezTo>
                  <a:cubicBezTo>
                    <a:pt x="456" y="55"/>
                    <a:pt x="423" y="52"/>
                    <a:pt x="392" y="44"/>
                  </a:cubicBezTo>
                  <a:cubicBezTo>
                    <a:pt x="378" y="34"/>
                    <a:pt x="366" y="31"/>
                    <a:pt x="350" y="25"/>
                  </a:cubicBezTo>
                  <a:cubicBezTo>
                    <a:pt x="323" y="0"/>
                    <a:pt x="337" y="45"/>
                    <a:pt x="340" y="134"/>
                  </a:cubicBezTo>
                  <a:cubicBezTo>
                    <a:pt x="360" y="120"/>
                    <a:pt x="375" y="97"/>
                    <a:pt x="397" y="86"/>
                  </a:cubicBezTo>
                  <a:cubicBezTo>
                    <a:pt x="424" y="72"/>
                    <a:pt x="470" y="58"/>
                    <a:pt x="501" y="58"/>
                  </a:cubicBezTo>
                </a:path>
              </a:pathLst>
            </a:custGeom>
            <a:noFill/>
            <a:ln w="19050">
              <a:solidFill>
                <a:srgbClr val="000066"/>
              </a:solidFill>
              <a:round/>
              <a:headEnd/>
              <a:tailEnd/>
            </a:ln>
          </p:spPr>
          <p:txBody>
            <a:bodyPr/>
            <a:lstStyle/>
            <a:p>
              <a:endParaRPr lang="es-MX"/>
            </a:p>
          </p:txBody>
        </p:sp>
        <p:sp>
          <p:nvSpPr>
            <p:cNvPr id="85" name="Text Box 68"/>
            <p:cNvSpPr txBox="1">
              <a:spLocks noChangeArrowheads="1"/>
            </p:cNvSpPr>
            <p:nvPr/>
          </p:nvSpPr>
          <p:spPr bwMode="auto">
            <a:xfrm>
              <a:off x="4512" y="237"/>
              <a:ext cx="384" cy="251"/>
            </a:xfrm>
            <a:prstGeom prst="rect">
              <a:avLst/>
            </a:prstGeom>
            <a:noFill/>
            <a:ln w="9525">
              <a:noFill/>
              <a:miter lim="800000"/>
              <a:headEnd/>
              <a:tailEnd/>
            </a:ln>
          </p:spPr>
          <p:txBody>
            <a:bodyPr>
              <a:spAutoFit/>
            </a:bodyPr>
            <a:lstStyle/>
            <a:p>
              <a:pPr eaLnBrk="1" hangingPunct="1"/>
              <a:r>
                <a:rPr lang="en-US" altLang="es-MX" sz="1400" b="1" dirty="0">
                  <a:solidFill>
                    <a:srgbClr val="000066"/>
                  </a:solidFill>
                  <a:latin typeface="Bradley Hand ITC" pitchFamily="66" charset="0"/>
                </a:rPr>
                <a:t>32</a:t>
              </a:r>
            </a:p>
          </p:txBody>
        </p:sp>
        <p:sp>
          <p:nvSpPr>
            <p:cNvPr id="86" name="Text Box 69"/>
            <p:cNvSpPr txBox="1">
              <a:spLocks noChangeArrowheads="1"/>
            </p:cNvSpPr>
            <p:nvPr/>
          </p:nvSpPr>
          <p:spPr bwMode="auto">
            <a:xfrm>
              <a:off x="5136" y="549"/>
              <a:ext cx="368" cy="251"/>
            </a:xfrm>
            <a:prstGeom prst="rect">
              <a:avLst/>
            </a:prstGeom>
            <a:noFill/>
            <a:ln w="9525">
              <a:noFill/>
              <a:miter lim="800000"/>
              <a:headEnd/>
              <a:tailEnd/>
            </a:ln>
          </p:spPr>
          <p:txBody>
            <a:bodyPr wrap="none">
              <a:spAutoFit/>
            </a:bodyPr>
            <a:lstStyle/>
            <a:p>
              <a:pPr eaLnBrk="1" hangingPunct="1"/>
              <a:r>
                <a:rPr lang="en-US" altLang="es-MX" sz="1400" b="1" dirty="0">
                  <a:solidFill>
                    <a:srgbClr val="000066"/>
                  </a:solidFill>
                  <a:latin typeface="Bradley Hand ITC" pitchFamily="66" charset="0"/>
                </a:rPr>
                <a:t>65%</a:t>
              </a:r>
            </a:p>
          </p:txBody>
        </p:sp>
        <p:sp>
          <p:nvSpPr>
            <p:cNvPr id="87" name="Text Box 70"/>
            <p:cNvSpPr txBox="1">
              <a:spLocks noChangeArrowheads="1"/>
            </p:cNvSpPr>
            <p:nvPr/>
          </p:nvSpPr>
          <p:spPr bwMode="auto">
            <a:xfrm>
              <a:off x="4512" y="598"/>
              <a:ext cx="381" cy="251"/>
            </a:xfrm>
            <a:prstGeom prst="rect">
              <a:avLst/>
            </a:prstGeom>
            <a:noFill/>
            <a:ln w="9525">
              <a:noFill/>
              <a:miter lim="800000"/>
              <a:headEnd/>
              <a:tailEnd/>
            </a:ln>
          </p:spPr>
          <p:txBody>
            <a:bodyPr wrap="none">
              <a:spAutoFit/>
            </a:bodyPr>
            <a:lstStyle/>
            <a:p>
              <a:pPr eaLnBrk="1" hangingPunct="1"/>
              <a:r>
                <a:rPr lang="en-US" altLang="es-MX" sz="1400" b="1" dirty="0">
                  <a:solidFill>
                    <a:srgbClr val="000066"/>
                  </a:solidFill>
                  <a:latin typeface="Bradley Hand ITC" pitchFamily="66" charset="0"/>
                </a:rPr>
                <a:t>Copa</a:t>
              </a:r>
            </a:p>
          </p:txBody>
        </p:sp>
        <p:sp>
          <p:nvSpPr>
            <p:cNvPr id="88" name="Freeform 71"/>
            <p:cNvSpPr>
              <a:spLocks/>
            </p:cNvSpPr>
            <p:nvPr/>
          </p:nvSpPr>
          <p:spPr bwMode="auto">
            <a:xfrm>
              <a:off x="4992" y="240"/>
              <a:ext cx="352" cy="499"/>
            </a:xfrm>
            <a:custGeom>
              <a:avLst/>
              <a:gdLst>
                <a:gd name="T0" fmla="*/ 0 w 352"/>
                <a:gd name="T1" fmla="*/ 499 h 499"/>
                <a:gd name="T2" fmla="*/ 42 w 352"/>
                <a:gd name="T3" fmla="*/ 416 h 499"/>
                <a:gd name="T4" fmla="*/ 62 w 352"/>
                <a:gd name="T5" fmla="*/ 375 h 499"/>
                <a:gd name="T6" fmla="*/ 83 w 352"/>
                <a:gd name="T7" fmla="*/ 305 h 499"/>
                <a:gd name="T8" fmla="*/ 125 w 352"/>
                <a:gd name="T9" fmla="*/ 222 h 499"/>
                <a:gd name="T10" fmla="*/ 146 w 352"/>
                <a:gd name="T11" fmla="*/ 139 h 499"/>
                <a:gd name="T12" fmla="*/ 215 w 352"/>
                <a:gd name="T13" fmla="*/ 118 h 499"/>
                <a:gd name="T14" fmla="*/ 222 w 352"/>
                <a:gd name="T15" fmla="*/ 97 h 499"/>
                <a:gd name="T16" fmla="*/ 250 w 352"/>
                <a:gd name="T17" fmla="*/ 55 h 499"/>
                <a:gd name="T18" fmla="*/ 264 w 352"/>
                <a:gd name="T19" fmla="*/ 14 h 499"/>
                <a:gd name="T20" fmla="*/ 229 w 352"/>
                <a:gd name="T21" fmla="*/ 132 h 499"/>
                <a:gd name="T22" fmla="*/ 222 w 352"/>
                <a:gd name="T23" fmla="*/ 166 h 499"/>
                <a:gd name="T24" fmla="*/ 215 w 352"/>
                <a:gd name="T25" fmla="*/ 194 h 499"/>
                <a:gd name="T26" fmla="*/ 243 w 352"/>
                <a:gd name="T27" fmla="*/ 152 h 499"/>
                <a:gd name="T28" fmla="*/ 264 w 352"/>
                <a:gd name="T29" fmla="*/ 139 h 499"/>
                <a:gd name="T30" fmla="*/ 305 w 352"/>
                <a:gd name="T31" fmla="*/ 111 h 499"/>
                <a:gd name="T32" fmla="*/ 333 w 352"/>
                <a:gd name="T33" fmla="*/ 69 h 499"/>
                <a:gd name="T34" fmla="*/ 305 w 352"/>
                <a:gd name="T35" fmla="*/ 152 h 499"/>
                <a:gd name="T36" fmla="*/ 305 w 352"/>
                <a:gd name="T37" fmla="*/ 187 h 499"/>
                <a:gd name="T38" fmla="*/ 340 w 352"/>
                <a:gd name="T39" fmla="*/ 125 h 499"/>
                <a:gd name="T40" fmla="*/ 333 w 352"/>
                <a:gd name="T41" fmla="*/ 166 h 499"/>
                <a:gd name="T42" fmla="*/ 312 w 352"/>
                <a:gd name="T43" fmla="*/ 250 h 499"/>
                <a:gd name="T44" fmla="*/ 264 w 352"/>
                <a:gd name="T45" fmla="*/ 270 h 499"/>
                <a:gd name="T46" fmla="*/ 194 w 352"/>
                <a:gd name="T47" fmla="*/ 361 h 499"/>
                <a:gd name="T48" fmla="*/ 166 w 352"/>
                <a:gd name="T49" fmla="*/ 395 h 499"/>
                <a:gd name="T50" fmla="*/ 153 w 352"/>
                <a:gd name="T51" fmla="*/ 416 h 499"/>
                <a:gd name="T52" fmla="*/ 69 w 352"/>
                <a:gd name="T53" fmla="*/ 465 h 499"/>
                <a:gd name="T54" fmla="*/ 0 w 352"/>
                <a:gd name="T55" fmla="*/ 499 h 49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52"/>
                <a:gd name="T85" fmla="*/ 0 h 499"/>
                <a:gd name="T86" fmla="*/ 352 w 352"/>
                <a:gd name="T87" fmla="*/ 499 h 49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52" h="499">
                  <a:moveTo>
                    <a:pt x="0" y="499"/>
                  </a:moveTo>
                  <a:cubicBezTo>
                    <a:pt x="12" y="465"/>
                    <a:pt x="11" y="437"/>
                    <a:pt x="42" y="416"/>
                  </a:cubicBezTo>
                  <a:cubicBezTo>
                    <a:pt x="62" y="347"/>
                    <a:pt x="31" y="446"/>
                    <a:pt x="62" y="375"/>
                  </a:cubicBezTo>
                  <a:cubicBezTo>
                    <a:pt x="72" y="353"/>
                    <a:pt x="75" y="328"/>
                    <a:pt x="83" y="305"/>
                  </a:cubicBezTo>
                  <a:cubicBezTo>
                    <a:pt x="92" y="279"/>
                    <a:pt x="112" y="247"/>
                    <a:pt x="125" y="222"/>
                  </a:cubicBezTo>
                  <a:cubicBezTo>
                    <a:pt x="138" y="196"/>
                    <a:pt x="137" y="166"/>
                    <a:pt x="146" y="139"/>
                  </a:cubicBezTo>
                  <a:cubicBezTo>
                    <a:pt x="174" y="182"/>
                    <a:pt x="185" y="138"/>
                    <a:pt x="215" y="118"/>
                  </a:cubicBezTo>
                  <a:cubicBezTo>
                    <a:pt x="217" y="111"/>
                    <a:pt x="218" y="103"/>
                    <a:pt x="222" y="97"/>
                  </a:cubicBezTo>
                  <a:cubicBezTo>
                    <a:pt x="230" y="82"/>
                    <a:pt x="245" y="71"/>
                    <a:pt x="250" y="55"/>
                  </a:cubicBezTo>
                  <a:cubicBezTo>
                    <a:pt x="255" y="41"/>
                    <a:pt x="268" y="0"/>
                    <a:pt x="264" y="14"/>
                  </a:cubicBezTo>
                  <a:cubicBezTo>
                    <a:pt x="254" y="53"/>
                    <a:pt x="237" y="93"/>
                    <a:pt x="229" y="132"/>
                  </a:cubicBezTo>
                  <a:cubicBezTo>
                    <a:pt x="227" y="143"/>
                    <a:pt x="225" y="155"/>
                    <a:pt x="222" y="166"/>
                  </a:cubicBezTo>
                  <a:cubicBezTo>
                    <a:pt x="220" y="175"/>
                    <a:pt x="207" y="199"/>
                    <a:pt x="215" y="194"/>
                  </a:cubicBezTo>
                  <a:cubicBezTo>
                    <a:pt x="229" y="185"/>
                    <a:pt x="229" y="161"/>
                    <a:pt x="243" y="152"/>
                  </a:cubicBezTo>
                  <a:cubicBezTo>
                    <a:pt x="250" y="148"/>
                    <a:pt x="257" y="144"/>
                    <a:pt x="264" y="139"/>
                  </a:cubicBezTo>
                  <a:cubicBezTo>
                    <a:pt x="278" y="130"/>
                    <a:pt x="305" y="111"/>
                    <a:pt x="305" y="111"/>
                  </a:cubicBezTo>
                  <a:cubicBezTo>
                    <a:pt x="314" y="97"/>
                    <a:pt x="336" y="52"/>
                    <a:pt x="333" y="69"/>
                  </a:cubicBezTo>
                  <a:cubicBezTo>
                    <a:pt x="327" y="105"/>
                    <a:pt x="325" y="123"/>
                    <a:pt x="305" y="152"/>
                  </a:cubicBezTo>
                  <a:cubicBezTo>
                    <a:pt x="296" y="179"/>
                    <a:pt x="261" y="202"/>
                    <a:pt x="305" y="187"/>
                  </a:cubicBezTo>
                  <a:cubicBezTo>
                    <a:pt x="337" y="140"/>
                    <a:pt x="328" y="162"/>
                    <a:pt x="340" y="125"/>
                  </a:cubicBezTo>
                  <a:cubicBezTo>
                    <a:pt x="352" y="162"/>
                    <a:pt x="348" y="131"/>
                    <a:pt x="333" y="166"/>
                  </a:cubicBezTo>
                  <a:cubicBezTo>
                    <a:pt x="322" y="190"/>
                    <a:pt x="329" y="229"/>
                    <a:pt x="312" y="250"/>
                  </a:cubicBezTo>
                  <a:cubicBezTo>
                    <a:pt x="301" y="263"/>
                    <a:pt x="279" y="266"/>
                    <a:pt x="264" y="270"/>
                  </a:cubicBezTo>
                  <a:cubicBezTo>
                    <a:pt x="220" y="299"/>
                    <a:pt x="235" y="334"/>
                    <a:pt x="194" y="361"/>
                  </a:cubicBezTo>
                  <a:cubicBezTo>
                    <a:pt x="180" y="402"/>
                    <a:pt x="198" y="362"/>
                    <a:pt x="166" y="395"/>
                  </a:cubicBezTo>
                  <a:cubicBezTo>
                    <a:pt x="160" y="401"/>
                    <a:pt x="159" y="411"/>
                    <a:pt x="153" y="416"/>
                  </a:cubicBezTo>
                  <a:cubicBezTo>
                    <a:pt x="126" y="440"/>
                    <a:pt x="99" y="450"/>
                    <a:pt x="69" y="465"/>
                  </a:cubicBezTo>
                  <a:cubicBezTo>
                    <a:pt x="50" y="474"/>
                    <a:pt x="21" y="499"/>
                    <a:pt x="0" y="499"/>
                  </a:cubicBezTo>
                  <a:close/>
                </a:path>
              </a:pathLst>
            </a:custGeom>
            <a:solidFill>
              <a:srgbClr val="000066"/>
            </a:solidFill>
            <a:ln w="9525">
              <a:solidFill>
                <a:srgbClr val="000066"/>
              </a:solidFill>
              <a:round/>
              <a:headEnd/>
              <a:tailEnd/>
            </a:ln>
          </p:spPr>
          <p:txBody>
            <a:bodyPr/>
            <a:lstStyle/>
            <a:p>
              <a:endParaRPr lang="es-MX"/>
            </a:p>
          </p:txBody>
        </p:sp>
      </p:grpSp>
      <p:sp>
        <p:nvSpPr>
          <p:cNvPr id="91" name="Text Box 45"/>
          <p:cNvSpPr txBox="1">
            <a:spLocks noChangeArrowheads="1"/>
          </p:cNvSpPr>
          <p:nvPr/>
        </p:nvSpPr>
        <p:spPr bwMode="auto">
          <a:xfrm>
            <a:off x="6498460" y="1876473"/>
            <a:ext cx="43954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24%</a:t>
            </a:r>
          </a:p>
        </p:txBody>
      </p:sp>
      <p:sp>
        <p:nvSpPr>
          <p:cNvPr id="93" name="Text Box 54"/>
          <p:cNvSpPr txBox="1">
            <a:spLocks noChangeArrowheads="1"/>
          </p:cNvSpPr>
          <p:nvPr/>
        </p:nvSpPr>
        <p:spPr bwMode="auto">
          <a:xfrm>
            <a:off x="7073049" y="1862825"/>
            <a:ext cx="43954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15%</a:t>
            </a:r>
          </a:p>
        </p:txBody>
      </p:sp>
      <p:sp>
        <p:nvSpPr>
          <p:cNvPr id="95" name="Text Box 44"/>
          <p:cNvSpPr txBox="1">
            <a:spLocks noChangeArrowheads="1"/>
          </p:cNvSpPr>
          <p:nvPr/>
        </p:nvSpPr>
        <p:spPr bwMode="auto">
          <a:xfrm>
            <a:off x="5963516" y="1653920"/>
            <a:ext cx="2783825" cy="230832"/>
          </a:xfrm>
          <a:prstGeom prst="rect">
            <a:avLst/>
          </a:prstGeom>
          <a:noFill/>
          <a:ln w="9525">
            <a:noFill/>
            <a:miter lim="800000"/>
            <a:headEnd/>
            <a:tailEnd/>
          </a:ln>
        </p:spPr>
        <p:txBody>
          <a:bodyPr wrap="square">
            <a:spAutoFit/>
          </a:bodyPr>
          <a:lstStyle/>
          <a:p>
            <a:pPr eaLnBrk="1" hangingPunct="1"/>
            <a:r>
              <a:rPr lang="en-US" altLang="es-MX" sz="900" b="1" dirty="0" err="1">
                <a:solidFill>
                  <a:srgbClr val="000066"/>
                </a:solidFill>
              </a:rPr>
              <a:t>Hojarasca</a:t>
            </a:r>
            <a:r>
              <a:rPr lang="en-US" altLang="es-MX" sz="900" b="1" dirty="0">
                <a:solidFill>
                  <a:srgbClr val="000066"/>
                </a:solidFill>
              </a:rPr>
              <a:t> a </a:t>
            </a:r>
            <a:r>
              <a:rPr lang="en-US" altLang="es-MX" sz="900" b="1" dirty="0" err="1">
                <a:solidFill>
                  <a:srgbClr val="000066"/>
                </a:solidFill>
              </a:rPr>
              <a:t>copa</a:t>
            </a:r>
            <a:r>
              <a:rPr lang="en-US" altLang="es-MX" sz="900" b="1" dirty="0">
                <a:solidFill>
                  <a:srgbClr val="000066"/>
                </a:solidFill>
              </a:rPr>
              <a:t>, e </a:t>
            </a:r>
            <a:r>
              <a:rPr lang="en-US" altLang="es-MX" sz="900" b="1" dirty="0" err="1">
                <a:solidFill>
                  <a:srgbClr val="000066"/>
                </a:solidFill>
              </a:rPr>
              <a:t>incremento</a:t>
            </a:r>
            <a:r>
              <a:rPr lang="en-US" altLang="es-MX" sz="900" b="1" dirty="0">
                <a:solidFill>
                  <a:srgbClr val="000066"/>
                </a:solidFill>
              </a:rPr>
              <a:t> </a:t>
            </a:r>
            <a:r>
              <a:rPr lang="en-US" altLang="es-MX" sz="900" b="1" dirty="0" err="1">
                <a:solidFill>
                  <a:srgbClr val="000066"/>
                </a:solidFill>
              </a:rPr>
              <a:t>en</a:t>
            </a:r>
            <a:r>
              <a:rPr lang="en-US" altLang="es-MX" sz="900" b="1" dirty="0">
                <a:solidFill>
                  <a:srgbClr val="000066"/>
                </a:solidFill>
              </a:rPr>
              <a:t> </a:t>
            </a:r>
            <a:r>
              <a:rPr lang="en-US" altLang="es-MX" sz="900" b="1" dirty="0" err="1">
                <a:solidFill>
                  <a:srgbClr val="000066"/>
                </a:solidFill>
              </a:rPr>
              <a:t>viento</a:t>
            </a:r>
            <a:endParaRPr lang="en-US" altLang="es-MX" sz="900" b="1" dirty="0">
              <a:solidFill>
                <a:srgbClr val="000066"/>
              </a:solidFill>
            </a:endParaRPr>
          </a:p>
        </p:txBody>
      </p:sp>
      <p:sp>
        <p:nvSpPr>
          <p:cNvPr id="96" name="Freeform 82"/>
          <p:cNvSpPr>
            <a:spLocks/>
          </p:cNvSpPr>
          <p:nvPr/>
        </p:nvSpPr>
        <p:spPr bwMode="auto">
          <a:xfrm>
            <a:off x="6177306" y="796958"/>
            <a:ext cx="231775" cy="423862"/>
          </a:xfrm>
          <a:custGeom>
            <a:avLst/>
            <a:gdLst>
              <a:gd name="T0" fmla="*/ 2147483646 w 187"/>
              <a:gd name="T1" fmla="*/ 2147483646 h 344"/>
              <a:gd name="T2" fmla="*/ 2147483646 w 187"/>
              <a:gd name="T3" fmla="*/ 2147483646 h 344"/>
              <a:gd name="T4" fmla="*/ 2147483646 w 187"/>
              <a:gd name="T5" fmla="*/ 2147483646 h 344"/>
              <a:gd name="T6" fmla="*/ 2147483646 w 187"/>
              <a:gd name="T7" fmla="*/ 2147483646 h 344"/>
              <a:gd name="T8" fmla="*/ 2147483646 w 187"/>
              <a:gd name="T9" fmla="*/ 2147483646 h 344"/>
              <a:gd name="T10" fmla="*/ 2147483646 w 187"/>
              <a:gd name="T11" fmla="*/ 2147483646 h 344"/>
              <a:gd name="T12" fmla="*/ 2147483646 w 187"/>
              <a:gd name="T13" fmla="*/ 2147483646 h 344"/>
              <a:gd name="T14" fmla="*/ 2147483646 w 187"/>
              <a:gd name="T15" fmla="*/ 2147483646 h 344"/>
              <a:gd name="T16" fmla="*/ 2147483646 w 187"/>
              <a:gd name="T17" fmla="*/ 2147483646 h 344"/>
              <a:gd name="T18" fmla="*/ 2147483646 w 187"/>
              <a:gd name="T19" fmla="*/ 2147483646 h 344"/>
              <a:gd name="T20" fmla="*/ 2147483646 w 187"/>
              <a:gd name="T21" fmla="*/ 2147483646 h 344"/>
              <a:gd name="T22" fmla="*/ 2147483646 w 187"/>
              <a:gd name="T23" fmla="*/ 2147483646 h 344"/>
              <a:gd name="T24" fmla="*/ 2147483646 w 187"/>
              <a:gd name="T25" fmla="*/ 2147483646 h 344"/>
              <a:gd name="T26" fmla="*/ 2147483646 w 187"/>
              <a:gd name="T27" fmla="*/ 2147483646 h 344"/>
              <a:gd name="T28" fmla="*/ 2147483646 w 187"/>
              <a:gd name="T29" fmla="*/ 2147483646 h 344"/>
              <a:gd name="T30" fmla="*/ 2147483646 w 187"/>
              <a:gd name="T31" fmla="*/ 2147483646 h 344"/>
              <a:gd name="T32" fmla="*/ 2147483646 w 187"/>
              <a:gd name="T33" fmla="*/ 2147483646 h 344"/>
              <a:gd name="T34" fmla="*/ 2147483646 w 187"/>
              <a:gd name="T35" fmla="*/ 2147483646 h 344"/>
              <a:gd name="T36" fmla="*/ 2147483646 w 187"/>
              <a:gd name="T37" fmla="*/ 2147483646 h 344"/>
              <a:gd name="T38" fmla="*/ 2147483646 w 187"/>
              <a:gd name="T39" fmla="*/ 2147483646 h 344"/>
              <a:gd name="T40" fmla="*/ 2147483646 w 187"/>
              <a:gd name="T41" fmla="*/ 2147483646 h 344"/>
              <a:gd name="T42" fmla="*/ 2147483646 w 187"/>
              <a:gd name="T43" fmla="*/ 2147483646 h 344"/>
              <a:gd name="T44" fmla="*/ 2147483646 w 187"/>
              <a:gd name="T45" fmla="*/ 2147483646 h 3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7"/>
              <a:gd name="T70" fmla="*/ 0 h 344"/>
              <a:gd name="T71" fmla="*/ 187 w 187"/>
              <a:gd name="T72" fmla="*/ 344 h 3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7" h="344">
                <a:moveTo>
                  <a:pt x="97" y="344"/>
                </a:moveTo>
                <a:cubicBezTo>
                  <a:pt x="107" y="268"/>
                  <a:pt x="126" y="276"/>
                  <a:pt x="36" y="266"/>
                </a:cubicBezTo>
                <a:cubicBezTo>
                  <a:pt x="54" y="254"/>
                  <a:pt x="59" y="240"/>
                  <a:pt x="80" y="233"/>
                </a:cubicBezTo>
                <a:cubicBezTo>
                  <a:pt x="28" y="218"/>
                  <a:pt x="30" y="229"/>
                  <a:pt x="74" y="200"/>
                </a:cubicBezTo>
                <a:cubicBezTo>
                  <a:pt x="79" y="197"/>
                  <a:pt x="82" y="193"/>
                  <a:pt x="86" y="189"/>
                </a:cubicBezTo>
                <a:cubicBezTo>
                  <a:pt x="99" y="144"/>
                  <a:pt x="60" y="177"/>
                  <a:pt x="41" y="183"/>
                </a:cubicBezTo>
                <a:cubicBezTo>
                  <a:pt x="54" y="164"/>
                  <a:pt x="55" y="152"/>
                  <a:pt x="74" y="139"/>
                </a:cubicBezTo>
                <a:cubicBezTo>
                  <a:pt x="88" y="100"/>
                  <a:pt x="97" y="103"/>
                  <a:pt x="69" y="111"/>
                </a:cubicBezTo>
                <a:cubicBezTo>
                  <a:pt x="0" y="101"/>
                  <a:pt x="56" y="99"/>
                  <a:pt x="80" y="72"/>
                </a:cubicBezTo>
                <a:cubicBezTo>
                  <a:pt x="82" y="67"/>
                  <a:pt x="83" y="61"/>
                  <a:pt x="86" y="56"/>
                </a:cubicBezTo>
                <a:cubicBezTo>
                  <a:pt x="118" y="0"/>
                  <a:pt x="110" y="19"/>
                  <a:pt x="102" y="39"/>
                </a:cubicBezTo>
                <a:cubicBezTo>
                  <a:pt x="106" y="50"/>
                  <a:pt x="105" y="64"/>
                  <a:pt x="113" y="72"/>
                </a:cubicBezTo>
                <a:cubicBezTo>
                  <a:pt x="118" y="77"/>
                  <a:pt x="155" y="92"/>
                  <a:pt x="163" y="95"/>
                </a:cubicBezTo>
                <a:cubicBezTo>
                  <a:pt x="134" y="103"/>
                  <a:pt x="135" y="82"/>
                  <a:pt x="124" y="111"/>
                </a:cubicBezTo>
                <a:cubicBezTo>
                  <a:pt x="131" y="130"/>
                  <a:pt x="140" y="140"/>
                  <a:pt x="152" y="156"/>
                </a:cubicBezTo>
                <a:cubicBezTo>
                  <a:pt x="160" y="167"/>
                  <a:pt x="187" y="190"/>
                  <a:pt x="174" y="189"/>
                </a:cubicBezTo>
                <a:cubicBezTo>
                  <a:pt x="156" y="187"/>
                  <a:pt x="137" y="185"/>
                  <a:pt x="119" y="183"/>
                </a:cubicBezTo>
                <a:cubicBezTo>
                  <a:pt x="77" y="171"/>
                  <a:pt x="115" y="201"/>
                  <a:pt x="124" y="211"/>
                </a:cubicBezTo>
                <a:cubicBezTo>
                  <a:pt x="131" y="231"/>
                  <a:pt x="142" y="237"/>
                  <a:pt x="158" y="250"/>
                </a:cubicBezTo>
                <a:cubicBezTo>
                  <a:pt x="163" y="254"/>
                  <a:pt x="180" y="260"/>
                  <a:pt x="174" y="261"/>
                </a:cubicBezTo>
                <a:cubicBezTo>
                  <a:pt x="159" y="264"/>
                  <a:pt x="145" y="257"/>
                  <a:pt x="130" y="255"/>
                </a:cubicBezTo>
                <a:cubicBezTo>
                  <a:pt x="120" y="284"/>
                  <a:pt x="119" y="289"/>
                  <a:pt x="124" y="322"/>
                </a:cubicBezTo>
                <a:cubicBezTo>
                  <a:pt x="102" y="329"/>
                  <a:pt x="111" y="322"/>
                  <a:pt x="97" y="344"/>
                </a:cubicBezTo>
                <a:close/>
              </a:path>
            </a:pathLst>
          </a:custGeom>
          <a:noFill/>
          <a:ln w="19050">
            <a:solidFill>
              <a:srgbClr val="000066"/>
            </a:solidFill>
            <a:round/>
            <a:headEnd/>
            <a:tailEnd/>
          </a:ln>
        </p:spPr>
        <p:txBody>
          <a:bodyPr/>
          <a:lstStyle/>
          <a:p>
            <a:endParaRPr lang="es-MX"/>
          </a:p>
        </p:txBody>
      </p:sp>
      <p:sp>
        <p:nvSpPr>
          <p:cNvPr id="97" name="Freeform 83"/>
          <p:cNvSpPr>
            <a:spLocks/>
          </p:cNvSpPr>
          <p:nvPr/>
        </p:nvSpPr>
        <p:spPr bwMode="auto">
          <a:xfrm>
            <a:off x="5297831" y="854140"/>
            <a:ext cx="211138" cy="771525"/>
          </a:xfrm>
          <a:custGeom>
            <a:avLst/>
            <a:gdLst>
              <a:gd name="T0" fmla="*/ 2147483646 w 171"/>
              <a:gd name="T1" fmla="*/ 2147483646 h 626"/>
              <a:gd name="T2" fmla="*/ 2147483646 w 171"/>
              <a:gd name="T3" fmla="*/ 2147483646 h 626"/>
              <a:gd name="T4" fmla="*/ 2147483646 w 171"/>
              <a:gd name="T5" fmla="*/ 2147483646 h 626"/>
              <a:gd name="T6" fmla="*/ 2147483646 w 171"/>
              <a:gd name="T7" fmla="*/ 2147483646 h 626"/>
              <a:gd name="T8" fmla="*/ 2147483646 w 171"/>
              <a:gd name="T9" fmla="*/ 2147483646 h 626"/>
              <a:gd name="T10" fmla="*/ 2147483646 w 171"/>
              <a:gd name="T11" fmla="*/ 2147483646 h 626"/>
              <a:gd name="T12" fmla="*/ 2147483646 w 171"/>
              <a:gd name="T13" fmla="*/ 2147483646 h 626"/>
              <a:gd name="T14" fmla="*/ 2147483646 w 171"/>
              <a:gd name="T15" fmla="*/ 2147483646 h 626"/>
              <a:gd name="T16" fmla="*/ 2147483646 w 171"/>
              <a:gd name="T17" fmla="*/ 2147483646 h 626"/>
              <a:gd name="T18" fmla="*/ 2147483646 w 171"/>
              <a:gd name="T19" fmla="*/ 2147483646 h 626"/>
              <a:gd name="T20" fmla="*/ 2147483646 w 171"/>
              <a:gd name="T21" fmla="*/ 2147483646 h 626"/>
              <a:gd name="T22" fmla="*/ 2147483646 w 171"/>
              <a:gd name="T23" fmla="*/ 2147483646 h 626"/>
              <a:gd name="T24" fmla="*/ 2147483646 w 171"/>
              <a:gd name="T25" fmla="*/ 2147483646 h 626"/>
              <a:gd name="T26" fmla="*/ 2147483646 w 171"/>
              <a:gd name="T27" fmla="*/ 2147483646 h 626"/>
              <a:gd name="T28" fmla="*/ 2147483646 w 171"/>
              <a:gd name="T29" fmla="*/ 2147483646 h 626"/>
              <a:gd name="T30" fmla="*/ 2147483646 w 171"/>
              <a:gd name="T31" fmla="*/ 2147483646 h 626"/>
              <a:gd name="T32" fmla="*/ 2147483646 w 171"/>
              <a:gd name="T33" fmla="*/ 2147483646 h 626"/>
              <a:gd name="T34" fmla="*/ 2147483646 w 171"/>
              <a:gd name="T35" fmla="*/ 2147483646 h 626"/>
              <a:gd name="T36" fmla="*/ 2147483646 w 171"/>
              <a:gd name="T37" fmla="*/ 2147483646 h 626"/>
              <a:gd name="T38" fmla="*/ 2147483646 w 171"/>
              <a:gd name="T39" fmla="*/ 2147483646 h 626"/>
              <a:gd name="T40" fmla="*/ 2147483646 w 171"/>
              <a:gd name="T41" fmla="*/ 0 h 626"/>
              <a:gd name="T42" fmla="*/ 2147483646 w 171"/>
              <a:gd name="T43" fmla="*/ 2147483646 h 626"/>
              <a:gd name="T44" fmla="*/ 2147483646 w 171"/>
              <a:gd name="T45" fmla="*/ 2147483646 h 626"/>
              <a:gd name="T46" fmla="*/ 2147483646 w 171"/>
              <a:gd name="T47" fmla="*/ 2147483646 h 626"/>
              <a:gd name="T48" fmla="*/ 2147483646 w 171"/>
              <a:gd name="T49" fmla="*/ 2147483646 h 626"/>
              <a:gd name="T50" fmla="*/ 2147483646 w 171"/>
              <a:gd name="T51" fmla="*/ 2147483646 h 626"/>
              <a:gd name="T52" fmla="*/ 2147483646 w 171"/>
              <a:gd name="T53" fmla="*/ 2147483646 h 626"/>
              <a:gd name="T54" fmla="*/ 2147483646 w 171"/>
              <a:gd name="T55" fmla="*/ 2147483646 h 626"/>
              <a:gd name="T56" fmla="*/ 2147483646 w 171"/>
              <a:gd name="T57" fmla="*/ 2147483646 h 626"/>
              <a:gd name="T58" fmla="*/ 2147483646 w 171"/>
              <a:gd name="T59" fmla="*/ 2147483646 h 626"/>
              <a:gd name="T60" fmla="*/ 2147483646 w 171"/>
              <a:gd name="T61" fmla="*/ 2147483646 h 626"/>
              <a:gd name="T62" fmla="*/ 2147483646 w 171"/>
              <a:gd name="T63" fmla="*/ 2147483646 h 626"/>
              <a:gd name="T64" fmla="*/ 2147483646 w 171"/>
              <a:gd name="T65" fmla="*/ 2147483646 h 626"/>
              <a:gd name="T66" fmla="*/ 2147483646 w 171"/>
              <a:gd name="T67" fmla="*/ 2147483646 h 6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1"/>
              <a:gd name="T103" fmla="*/ 0 h 626"/>
              <a:gd name="T104" fmla="*/ 171 w 171"/>
              <a:gd name="T105" fmla="*/ 626 h 6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1" h="626">
                <a:moveTo>
                  <a:pt x="84" y="621"/>
                </a:moveTo>
                <a:cubicBezTo>
                  <a:pt x="86" y="604"/>
                  <a:pt x="87" y="587"/>
                  <a:pt x="90" y="571"/>
                </a:cubicBezTo>
                <a:cubicBezTo>
                  <a:pt x="93" y="558"/>
                  <a:pt x="101" y="532"/>
                  <a:pt x="101" y="532"/>
                </a:cubicBezTo>
                <a:cubicBezTo>
                  <a:pt x="108" y="475"/>
                  <a:pt x="103" y="496"/>
                  <a:pt x="139" y="510"/>
                </a:cubicBezTo>
                <a:cubicBezTo>
                  <a:pt x="148" y="508"/>
                  <a:pt x="160" y="510"/>
                  <a:pt x="167" y="504"/>
                </a:cubicBezTo>
                <a:cubicBezTo>
                  <a:pt x="171" y="500"/>
                  <a:pt x="154" y="503"/>
                  <a:pt x="151" y="499"/>
                </a:cubicBezTo>
                <a:cubicBezTo>
                  <a:pt x="140" y="484"/>
                  <a:pt x="138" y="464"/>
                  <a:pt x="128" y="449"/>
                </a:cubicBezTo>
                <a:cubicBezTo>
                  <a:pt x="123" y="432"/>
                  <a:pt x="114" y="415"/>
                  <a:pt x="106" y="399"/>
                </a:cubicBezTo>
                <a:cubicBezTo>
                  <a:pt x="103" y="393"/>
                  <a:pt x="92" y="389"/>
                  <a:pt x="95" y="383"/>
                </a:cubicBezTo>
                <a:cubicBezTo>
                  <a:pt x="96" y="381"/>
                  <a:pt x="127" y="394"/>
                  <a:pt x="128" y="394"/>
                </a:cubicBezTo>
                <a:cubicBezTo>
                  <a:pt x="126" y="389"/>
                  <a:pt x="120" y="365"/>
                  <a:pt x="117" y="360"/>
                </a:cubicBezTo>
                <a:cubicBezTo>
                  <a:pt x="111" y="348"/>
                  <a:pt x="95" y="327"/>
                  <a:pt x="95" y="327"/>
                </a:cubicBezTo>
                <a:cubicBezTo>
                  <a:pt x="88" y="304"/>
                  <a:pt x="84" y="285"/>
                  <a:pt x="79" y="261"/>
                </a:cubicBezTo>
                <a:cubicBezTo>
                  <a:pt x="78" y="255"/>
                  <a:pt x="69" y="248"/>
                  <a:pt x="73" y="244"/>
                </a:cubicBezTo>
                <a:cubicBezTo>
                  <a:pt x="81" y="236"/>
                  <a:pt x="95" y="252"/>
                  <a:pt x="106" y="255"/>
                </a:cubicBezTo>
                <a:cubicBezTo>
                  <a:pt x="99" y="231"/>
                  <a:pt x="89" y="211"/>
                  <a:pt x="79" y="189"/>
                </a:cubicBezTo>
                <a:cubicBezTo>
                  <a:pt x="74" y="178"/>
                  <a:pt x="67" y="155"/>
                  <a:pt x="67" y="155"/>
                </a:cubicBezTo>
                <a:cubicBezTo>
                  <a:pt x="69" y="150"/>
                  <a:pt x="67" y="138"/>
                  <a:pt x="73" y="139"/>
                </a:cubicBezTo>
                <a:cubicBezTo>
                  <a:pt x="86" y="141"/>
                  <a:pt x="106" y="161"/>
                  <a:pt x="106" y="161"/>
                </a:cubicBezTo>
                <a:cubicBezTo>
                  <a:pt x="115" y="135"/>
                  <a:pt x="102" y="103"/>
                  <a:pt x="84" y="83"/>
                </a:cubicBezTo>
                <a:cubicBezTo>
                  <a:pt x="75" y="55"/>
                  <a:pt x="66" y="27"/>
                  <a:pt x="56" y="0"/>
                </a:cubicBezTo>
                <a:cubicBezTo>
                  <a:pt x="49" y="24"/>
                  <a:pt x="45" y="56"/>
                  <a:pt x="34" y="78"/>
                </a:cubicBezTo>
                <a:cubicBezTo>
                  <a:pt x="28" y="90"/>
                  <a:pt x="12" y="111"/>
                  <a:pt x="12" y="111"/>
                </a:cubicBezTo>
                <a:cubicBezTo>
                  <a:pt x="0" y="150"/>
                  <a:pt x="6" y="114"/>
                  <a:pt x="23" y="122"/>
                </a:cubicBezTo>
                <a:cubicBezTo>
                  <a:pt x="28" y="125"/>
                  <a:pt x="27" y="133"/>
                  <a:pt x="29" y="139"/>
                </a:cubicBezTo>
                <a:cubicBezTo>
                  <a:pt x="17" y="222"/>
                  <a:pt x="27" y="192"/>
                  <a:pt x="12" y="233"/>
                </a:cubicBezTo>
                <a:cubicBezTo>
                  <a:pt x="34" y="247"/>
                  <a:pt x="38" y="241"/>
                  <a:pt x="62" y="233"/>
                </a:cubicBezTo>
                <a:cubicBezTo>
                  <a:pt x="56" y="287"/>
                  <a:pt x="53" y="348"/>
                  <a:pt x="23" y="394"/>
                </a:cubicBezTo>
                <a:cubicBezTo>
                  <a:pt x="13" y="427"/>
                  <a:pt x="29" y="401"/>
                  <a:pt x="51" y="394"/>
                </a:cubicBezTo>
                <a:cubicBezTo>
                  <a:pt x="41" y="432"/>
                  <a:pt x="26" y="467"/>
                  <a:pt x="12" y="504"/>
                </a:cubicBezTo>
                <a:cubicBezTo>
                  <a:pt x="36" y="512"/>
                  <a:pt x="58" y="496"/>
                  <a:pt x="79" y="482"/>
                </a:cubicBezTo>
                <a:cubicBezTo>
                  <a:pt x="89" y="518"/>
                  <a:pt x="79" y="557"/>
                  <a:pt x="73" y="593"/>
                </a:cubicBezTo>
                <a:cubicBezTo>
                  <a:pt x="71" y="602"/>
                  <a:pt x="64" y="612"/>
                  <a:pt x="67" y="621"/>
                </a:cubicBezTo>
                <a:cubicBezTo>
                  <a:pt x="69" y="626"/>
                  <a:pt x="78" y="621"/>
                  <a:pt x="84" y="621"/>
                </a:cubicBezTo>
                <a:close/>
              </a:path>
            </a:pathLst>
          </a:custGeom>
          <a:noFill/>
          <a:ln w="19050">
            <a:solidFill>
              <a:srgbClr val="000066"/>
            </a:solidFill>
            <a:round/>
            <a:headEnd/>
            <a:tailEnd/>
          </a:ln>
        </p:spPr>
        <p:txBody>
          <a:bodyPr/>
          <a:lstStyle/>
          <a:p>
            <a:endParaRPr lang="es-MX"/>
          </a:p>
        </p:txBody>
      </p:sp>
      <p:sp>
        <p:nvSpPr>
          <p:cNvPr id="98" name="Freeform 83"/>
          <p:cNvSpPr>
            <a:spLocks/>
          </p:cNvSpPr>
          <p:nvPr/>
        </p:nvSpPr>
        <p:spPr bwMode="auto">
          <a:xfrm>
            <a:off x="5981866" y="932952"/>
            <a:ext cx="203696" cy="504860"/>
          </a:xfrm>
          <a:custGeom>
            <a:avLst/>
            <a:gdLst>
              <a:gd name="T0" fmla="*/ 2147483646 w 171"/>
              <a:gd name="T1" fmla="*/ 2147483646 h 626"/>
              <a:gd name="T2" fmla="*/ 2147483646 w 171"/>
              <a:gd name="T3" fmla="*/ 2147483646 h 626"/>
              <a:gd name="T4" fmla="*/ 2147483646 w 171"/>
              <a:gd name="T5" fmla="*/ 2147483646 h 626"/>
              <a:gd name="T6" fmla="*/ 2147483646 w 171"/>
              <a:gd name="T7" fmla="*/ 2147483646 h 626"/>
              <a:gd name="T8" fmla="*/ 2147483646 w 171"/>
              <a:gd name="T9" fmla="*/ 2147483646 h 626"/>
              <a:gd name="T10" fmla="*/ 2147483646 w 171"/>
              <a:gd name="T11" fmla="*/ 2147483646 h 626"/>
              <a:gd name="T12" fmla="*/ 2147483646 w 171"/>
              <a:gd name="T13" fmla="*/ 2147483646 h 626"/>
              <a:gd name="T14" fmla="*/ 2147483646 w 171"/>
              <a:gd name="T15" fmla="*/ 2147483646 h 626"/>
              <a:gd name="T16" fmla="*/ 2147483646 w 171"/>
              <a:gd name="T17" fmla="*/ 2147483646 h 626"/>
              <a:gd name="T18" fmla="*/ 2147483646 w 171"/>
              <a:gd name="T19" fmla="*/ 2147483646 h 626"/>
              <a:gd name="T20" fmla="*/ 2147483646 w 171"/>
              <a:gd name="T21" fmla="*/ 2147483646 h 626"/>
              <a:gd name="T22" fmla="*/ 2147483646 w 171"/>
              <a:gd name="T23" fmla="*/ 2147483646 h 626"/>
              <a:gd name="T24" fmla="*/ 2147483646 w 171"/>
              <a:gd name="T25" fmla="*/ 2147483646 h 626"/>
              <a:gd name="T26" fmla="*/ 2147483646 w 171"/>
              <a:gd name="T27" fmla="*/ 2147483646 h 626"/>
              <a:gd name="T28" fmla="*/ 2147483646 w 171"/>
              <a:gd name="T29" fmla="*/ 2147483646 h 626"/>
              <a:gd name="T30" fmla="*/ 2147483646 w 171"/>
              <a:gd name="T31" fmla="*/ 2147483646 h 626"/>
              <a:gd name="T32" fmla="*/ 2147483646 w 171"/>
              <a:gd name="T33" fmla="*/ 2147483646 h 626"/>
              <a:gd name="T34" fmla="*/ 2147483646 w 171"/>
              <a:gd name="T35" fmla="*/ 2147483646 h 626"/>
              <a:gd name="T36" fmla="*/ 2147483646 w 171"/>
              <a:gd name="T37" fmla="*/ 2147483646 h 626"/>
              <a:gd name="T38" fmla="*/ 2147483646 w 171"/>
              <a:gd name="T39" fmla="*/ 2147483646 h 626"/>
              <a:gd name="T40" fmla="*/ 2147483646 w 171"/>
              <a:gd name="T41" fmla="*/ 0 h 626"/>
              <a:gd name="T42" fmla="*/ 2147483646 w 171"/>
              <a:gd name="T43" fmla="*/ 2147483646 h 626"/>
              <a:gd name="T44" fmla="*/ 2147483646 w 171"/>
              <a:gd name="T45" fmla="*/ 2147483646 h 626"/>
              <a:gd name="T46" fmla="*/ 2147483646 w 171"/>
              <a:gd name="T47" fmla="*/ 2147483646 h 626"/>
              <a:gd name="T48" fmla="*/ 2147483646 w 171"/>
              <a:gd name="T49" fmla="*/ 2147483646 h 626"/>
              <a:gd name="T50" fmla="*/ 2147483646 w 171"/>
              <a:gd name="T51" fmla="*/ 2147483646 h 626"/>
              <a:gd name="T52" fmla="*/ 2147483646 w 171"/>
              <a:gd name="T53" fmla="*/ 2147483646 h 626"/>
              <a:gd name="T54" fmla="*/ 2147483646 w 171"/>
              <a:gd name="T55" fmla="*/ 2147483646 h 626"/>
              <a:gd name="T56" fmla="*/ 2147483646 w 171"/>
              <a:gd name="T57" fmla="*/ 2147483646 h 626"/>
              <a:gd name="T58" fmla="*/ 2147483646 w 171"/>
              <a:gd name="T59" fmla="*/ 2147483646 h 626"/>
              <a:gd name="T60" fmla="*/ 2147483646 w 171"/>
              <a:gd name="T61" fmla="*/ 2147483646 h 626"/>
              <a:gd name="T62" fmla="*/ 2147483646 w 171"/>
              <a:gd name="T63" fmla="*/ 2147483646 h 626"/>
              <a:gd name="T64" fmla="*/ 2147483646 w 171"/>
              <a:gd name="T65" fmla="*/ 2147483646 h 626"/>
              <a:gd name="T66" fmla="*/ 2147483646 w 171"/>
              <a:gd name="T67" fmla="*/ 2147483646 h 6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1"/>
              <a:gd name="T103" fmla="*/ 0 h 626"/>
              <a:gd name="T104" fmla="*/ 171 w 171"/>
              <a:gd name="T105" fmla="*/ 626 h 6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1" h="626">
                <a:moveTo>
                  <a:pt x="84" y="621"/>
                </a:moveTo>
                <a:cubicBezTo>
                  <a:pt x="86" y="604"/>
                  <a:pt x="87" y="587"/>
                  <a:pt x="90" y="571"/>
                </a:cubicBezTo>
                <a:cubicBezTo>
                  <a:pt x="93" y="558"/>
                  <a:pt x="101" y="532"/>
                  <a:pt x="101" y="532"/>
                </a:cubicBezTo>
                <a:cubicBezTo>
                  <a:pt x="108" y="475"/>
                  <a:pt x="103" y="496"/>
                  <a:pt x="139" y="510"/>
                </a:cubicBezTo>
                <a:cubicBezTo>
                  <a:pt x="148" y="508"/>
                  <a:pt x="160" y="510"/>
                  <a:pt x="167" y="504"/>
                </a:cubicBezTo>
                <a:cubicBezTo>
                  <a:pt x="171" y="500"/>
                  <a:pt x="154" y="503"/>
                  <a:pt x="151" y="499"/>
                </a:cubicBezTo>
                <a:cubicBezTo>
                  <a:pt x="140" y="484"/>
                  <a:pt x="138" y="464"/>
                  <a:pt x="128" y="449"/>
                </a:cubicBezTo>
                <a:cubicBezTo>
                  <a:pt x="123" y="432"/>
                  <a:pt x="114" y="415"/>
                  <a:pt x="106" y="399"/>
                </a:cubicBezTo>
                <a:cubicBezTo>
                  <a:pt x="103" y="393"/>
                  <a:pt x="92" y="389"/>
                  <a:pt x="95" y="383"/>
                </a:cubicBezTo>
                <a:cubicBezTo>
                  <a:pt x="96" y="381"/>
                  <a:pt x="127" y="394"/>
                  <a:pt x="128" y="394"/>
                </a:cubicBezTo>
                <a:cubicBezTo>
                  <a:pt x="126" y="389"/>
                  <a:pt x="120" y="365"/>
                  <a:pt x="117" y="360"/>
                </a:cubicBezTo>
                <a:cubicBezTo>
                  <a:pt x="111" y="348"/>
                  <a:pt x="95" y="327"/>
                  <a:pt x="95" y="327"/>
                </a:cubicBezTo>
                <a:cubicBezTo>
                  <a:pt x="88" y="304"/>
                  <a:pt x="84" y="285"/>
                  <a:pt x="79" y="261"/>
                </a:cubicBezTo>
                <a:cubicBezTo>
                  <a:pt x="78" y="255"/>
                  <a:pt x="69" y="248"/>
                  <a:pt x="73" y="244"/>
                </a:cubicBezTo>
                <a:cubicBezTo>
                  <a:pt x="81" y="236"/>
                  <a:pt x="95" y="252"/>
                  <a:pt x="106" y="255"/>
                </a:cubicBezTo>
                <a:cubicBezTo>
                  <a:pt x="99" y="231"/>
                  <a:pt x="89" y="211"/>
                  <a:pt x="79" y="189"/>
                </a:cubicBezTo>
                <a:cubicBezTo>
                  <a:pt x="74" y="178"/>
                  <a:pt x="67" y="155"/>
                  <a:pt x="67" y="155"/>
                </a:cubicBezTo>
                <a:cubicBezTo>
                  <a:pt x="69" y="150"/>
                  <a:pt x="67" y="138"/>
                  <a:pt x="73" y="139"/>
                </a:cubicBezTo>
                <a:cubicBezTo>
                  <a:pt x="86" y="141"/>
                  <a:pt x="106" y="161"/>
                  <a:pt x="106" y="161"/>
                </a:cubicBezTo>
                <a:cubicBezTo>
                  <a:pt x="115" y="135"/>
                  <a:pt x="102" y="103"/>
                  <a:pt x="84" y="83"/>
                </a:cubicBezTo>
                <a:cubicBezTo>
                  <a:pt x="75" y="55"/>
                  <a:pt x="66" y="27"/>
                  <a:pt x="56" y="0"/>
                </a:cubicBezTo>
                <a:cubicBezTo>
                  <a:pt x="49" y="24"/>
                  <a:pt x="45" y="56"/>
                  <a:pt x="34" y="78"/>
                </a:cubicBezTo>
                <a:cubicBezTo>
                  <a:pt x="28" y="90"/>
                  <a:pt x="12" y="111"/>
                  <a:pt x="12" y="111"/>
                </a:cubicBezTo>
                <a:cubicBezTo>
                  <a:pt x="0" y="150"/>
                  <a:pt x="6" y="114"/>
                  <a:pt x="23" y="122"/>
                </a:cubicBezTo>
                <a:cubicBezTo>
                  <a:pt x="28" y="125"/>
                  <a:pt x="27" y="133"/>
                  <a:pt x="29" y="139"/>
                </a:cubicBezTo>
                <a:cubicBezTo>
                  <a:pt x="17" y="222"/>
                  <a:pt x="27" y="192"/>
                  <a:pt x="12" y="233"/>
                </a:cubicBezTo>
                <a:cubicBezTo>
                  <a:pt x="34" y="247"/>
                  <a:pt x="38" y="241"/>
                  <a:pt x="62" y="233"/>
                </a:cubicBezTo>
                <a:cubicBezTo>
                  <a:pt x="56" y="287"/>
                  <a:pt x="53" y="348"/>
                  <a:pt x="23" y="394"/>
                </a:cubicBezTo>
                <a:cubicBezTo>
                  <a:pt x="13" y="427"/>
                  <a:pt x="29" y="401"/>
                  <a:pt x="51" y="394"/>
                </a:cubicBezTo>
                <a:cubicBezTo>
                  <a:pt x="41" y="432"/>
                  <a:pt x="26" y="467"/>
                  <a:pt x="12" y="504"/>
                </a:cubicBezTo>
                <a:cubicBezTo>
                  <a:pt x="36" y="512"/>
                  <a:pt x="58" y="496"/>
                  <a:pt x="79" y="482"/>
                </a:cubicBezTo>
                <a:cubicBezTo>
                  <a:pt x="89" y="518"/>
                  <a:pt x="79" y="557"/>
                  <a:pt x="73" y="593"/>
                </a:cubicBezTo>
                <a:cubicBezTo>
                  <a:pt x="71" y="602"/>
                  <a:pt x="64" y="612"/>
                  <a:pt x="67" y="621"/>
                </a:cubicBezTo>
                <a:cubicBezTo>
                  <a:pt x="69" y="626"/>
                  <a:pt x="78" y="621"/>
                  <a:pt x="84" y="621"/>
                </a:cubicBezTo>
                <a:close/>
              </a:path>
            </a:pathLst>
          </a:custGeom>
          <a:noFill/>
          <a:ln w="19050">
            <a:solidFill>
              <a:srgbClr val="000066"/>
            </a:solidFill>
            <a:round/>
            <a:headEnd/>
            <a:tailEnd/>
          </a:ln>
        </p:spPr>
        <p:txBody>
          <a:bodyPr/>
          <a:lstStyle/>
          <a:p>
            <a:endParaRPr lang="es-MX"/>
          </a:p>
        </p:txBody>
      </p:sp>
      <p:sp>
        <p:nvSpPr>
          <p:cNvPr id="99" name="Text Box 78"/>
          <p:cNvSpPr txBox="1">
            <a:spLocks noChangeArrowheads="1"/>
          </p:cNvSpPr>
          <p:nvPr/>
        </p:nvSpPr>
        <p:spPr bwMode="auto">
          <a:xfrm>
            <a:off x="5428938" y="973665"/>
            <a:ext cx="433132" cy="307777"/>
          </a:xfrm>
          <a:prstGeom prst="rect">
            <a:avLst/>
          </a:prstGeom>
          <a:noFill/>
          <a:ln w="9525">
            <a:noFill/>
            <a:miter lim="800000"/>
            <a:headEnd/>
            <a:tailEnd/>
          </a:ln>
        </p:spPr>
        <p:txBody>
          <a:bodyPr wrap="none">
            <a:spAutoFit/>
          </a:bodyPr>
          <a:lstStyle/>
          <a:p>
            <a:pPr eaLnBrk="1" hangingPunct="1"/>
            <a:r>
              <a:rPr lang="en-US" altLang="es-MX" sz="1400" b="1" dirty="0">
                <a:solidFill>
                  <a:srgbClr val="000066"/>
                </a:solidFill>
                <a:latin typeface="Bradley Hand ITC" pitchFamily="66" charset="0"/>
              </a:rPr>
              <a:t>9.6</a:t>
            </a:r>
          </a:p>
        </p:txBody>
      </p:sp>
      <p:sp>
        <p:nvSpPr>
          <p:cNvPr id="100" name="Freeform 80"/>
          <p:cNvSpPr>
            <a:spLocks/>
          </p:cNvSpPr>
          <p:nvPr/>
        </p:nvSpPr>
        <p:spPr bwMode="auto">
          <a:xfrm>
            <a:off x="5614266" y="1245813"/>
            <a:ext cx="349250" cy="117475"/>
          </a:xfrm>
          <a:custGeom>
            <a:avLst/>
            <a:gdLst>
              <a:gd name="T0" fmla="*/ 0 w 283"/>
              <a:gd name="T1" fmla="*/ 2147483646 h 96"/>
              <a:gd name="T2" fmla="*/ 2147483646 w 283"/>
              <a:gd name="T3" fmla="*/ 2147483646 h 96"/>
              <a:gd name="T4" fmla="*/ 2147483646 w 283"/>
              <a:gd name="T5" fmla="*/ 2147483646 h 96"/>
              <a:gd name="T6" fmla="*/ 2147483646 w 283"/>
              <a:gd name="T7" fmla="*/ 0 h 96"/>
              <a:gd name="T8" fmla="*/ 2147483646 w 283"/>
              <a:gd name="T9" fmla="*/ 2147483646 h 96"/>
              <a:gd name="T10" fmla="*/ 2147483646 w 283"/>
              <a:gd name="T11" fmla="*/ 2147483646 h 96"/>
              <a:gd name="T12" fmla="*/ 2147483646 w 283"/>
              <a:gd name="T13" fmla="*/ 2147483646 h 96"/>
              <a:gd name="T14" fmla="*/ 2147483646 w 283"/>
              <a:gd name="T15" fmla="*/ 2147483646 h 96"/>
              <a:gd name="T16" fmla="*/ 0 60000 65536"/>
              <a:gd name="T17" fmla="*/ 0 60000 65536"/>
              <a:gd name="T18" fmla="*/ 0 60000 65536"/>
              <a:gd name="T19" fmla="*/ 0 60000 65536"/>
              <a:gd name="T20" fmla="*/ 0 60000 65536"/>
              <a:gd name="T21" fmla="*/ 0 60000 65536"/>
              <a:gd name="T22" fmla="*/ 0 60000 65536"/>
              <a:gd name="T23" fmla="*/ 0 60000 65536"/>
              <a:gd name="T24" fmla="*/ 0 w 283"/>
              <a:gd name="T25" fmla="*/ 0 h 96"/>
              <a:gd name="T26" fmla="*/ 283 w 283"/>
              <a:gd name="T27" fmla="*/ 96 h 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 h="96">
                <a:moveTo>
                  <a:pt x="0" y="47"/>
                </a:moveTo>
                <a:cubicBezTo>
                  <a:pt x="102" y="45"/>
                  <a:pt x="171" y="38"/>
                  <a:pt x="265" y="28"/>
                </a:cubicBezTo>
                <a:cubicBezTo>
                  <a:pt x="222" y="16"/>
                  <a:pt x="283" y="35"/>
                  <a:pt x="237" y="14"/>
                </a:cubicBezTo>
                <a:cubicBezTo>
                  <a:pt x="220" y="6"/>
                  <a:pt x="198" y="5"/>
                  <a:pt x="180" y="0"/>
                </a:cubicBezTo>
                <a:cubicBezTo>
                  <a:pt x="141" y="14"/>
                  <a:pt x="150" y="6"/>
                  <a:pt x="170" y="94"/>
                </a:cubicBezTo>
                <a:cubicBezTo>
                  <a:pt x="170" y="96"/>
                  <a:pt x="199" y="85"/>
                  <a:pt x="199" y="85"/>
                </a:cubicBezTo>
                <a:cubicBezTo>
                  <a:pt x="210" y="69"/>
                  <a:pt x="227" y="59"/>
                  <a:pt x="246" y="52"/>
                </a:cubicBezTo>
                <a:cubicBezTo>
                  <a:pt x="268" y="36"/>
                  <a:pt x="258" y="42"/>
                  <a:pt x="274" y="33"/>
                </a:cubicBezTo>
              </a:path>
            </a:pathLst>
          </a:custGeom>
          <a:noFill/>
          <a:ln w="19050">
            <a:solidFill>
              <a:srgbClr val="000066"/>
            </a:solidFill>
            <a:round/>
            <a:headEnd/>
            <a:tailEnd/>
          </a:ln>
        </p:spPr>
        <p:txBody>
          <a:bodyPr/>
          <a:lstStyle/>
          <a:p>
            <a:endParaRPr lang="es-MX"/>
          </a:p>
        </p:txBody>
      </p:sp>
      <p:sp>
        <p:nvSpPr>
          <p:cNvPr id="102" name="Text Box 79"/>
          <p:cNvSpPr txBox="1">
            <a:spLocks noChangeArrowheads="1"/>
          </p:cNvSpPr>
          <p:nvPr/>
        </p:nvSpPr>
        <p:spPr bwMode="auto">
          <a:xfrm>
            <a:off x="5921719" y="1346265"/>
            <a:ext cx="925253" cy="307777"/>
          </a:xfrm>
          <a:prstGeom prst="rect">
            <a:avLst/>
          </a:prstGeom>
          <a:noFill/>
          <a:ln w="9525">
            <a:noFill/>
            <a:miter lim="800000"/>
            <a:headEnd/>
            <a:tailEnd/>
          </a:ln>
        </p:spPr>
        <p:txBody>
          <a:bodyPr wrap="none">
            <a:spAutoFit/>
          </a:bodyPr>
          <a:lstStyle/>
          <a:p>
            <a:pPr eaLnBrk="1" hangingPunct="1"/>
            <a:r>
              <a:rPr lang="en-US" altLang="es-MX" sz="1400" b="1" dirty="0" err="1">
                <a:solidFill>
                  <a:srgbClr val="000066"/>
                </a:solidFill>
                <a:latin typeface="Bradley Hand ITC" pitchFamily="66" charset="0"/>
              </a:rPr>
              <a:t>Hojarasca</a:t>
            </a:r>
            <a:endParaRPr lang="en-US" altLang="es-MX" sz="1400" b="1" dirty="0">
              <a:solidFill>
                <a:srgbClr val="000066"/>
              </a:solidFill>
              <a:latin typeface="Bradley Hand ITC" pitchFamily="66" charset="0"/>
            </a:endParaRPr>
          </a:p>
        </p:txBody>
      </p:sp>
      <p:sp>
        <p:nvSpPr>
          <p:cNvPr id="103" name="Freeform 76"/>
          <p:cNvSpPr>
            <a:spLocks/>
          </p:cNvSpPr>
          <p:nvPr/>
        </p:nvSpPr>
        <p:spPr bwMode="auto">
          <a:xfrm>
            <a:off x="5356568" y="854141"/>
            <a:ext cx="1433473" cy="800100"/>
          </a:xfrm>
          <a:custGeom>
            <a:avLst/>
            <a:gdLst>
              <a:gd name="T0" fmla="*/ 0 w 1081"/>
              <a:gd name="T1" fmla="*/ 2147483646 h 646"/>
              <a:gd name="T2" fmla="*/ 2147483646 w 1081"/>
              <a:gd name="T3" fmla="*/ 2147483646 h 646"/>
              <a:gd name="T4" fmla="*/ 2147483646 w 1081"/>
              <a:gd name="T5" fmla="*/ 2147483646 h 646"/>
              <a:gd name="T6" fmla="*/ 2147483646 w 1081"/>
              <a:gd name="T7" fmla="*/ 2147483646 h 646"/>
              <a:gd name="T8" fmla="*/ 2147483646 w 1081"/>
              <a:gd name="T9" fmla="*/ 2147483646 h 646"/>
              <a:gd name="T10" fmla="*/ 2147483646 w 1081"/>
              <a:gd name="T11" fmla="*/ 2147483646 h 646"/>
              <a:gd name="T12" fmla="*/ 2147483646 w 1081"/>
              <a:gd name="T13" fmla="*/ 2147483646 h 646"/>
              <a:gd name="T14" fmla="*/ 2147483646 w 1081"/>
              <a:gd name="T15" fmla="*/ 2147483646 h 646"/>
              <a:gd name="T16" fmla="*/ 2147483646 w 1081"/>
              <a:gd name="T17" fmla="*/ 2147483646 h 646"/>
              <a:gd name="T18" fmla="*/ 2147483646 w 1081"/>
              <a:gd name="T19" fmla="*/ 2147483646 h 646"/>
              <a:gd name="T20" fmla="*/ 2147483646 w 1081"/>
              <a:gd name="T21" fmla="*/ 2147483646 h 646"/>
              <a:gd name="T22" fmla="*/ 2147483646 w 1081"/>
              <a:gd name="T23" fmla="*/ 2147483646 h 646"/>
              <a:gd name="T24" fmla="*/ 2147483646 w 1081"/>
              <a:gd name="T25" fmla="*/ 2147483646 h 646"/>
              <a:gd name="T26" fmla="*/ 2147483646 w 1081"/>
              <a:gd name="T27" fmla="*/ 2147483646 h 646"/>
              <a:gd name="T28" fmla="*/ 2147483646 w 1081"/>
              <a:gd name="T29" fmla="*/ 2147483646 h 646"/>
              <a:gd name="T30" fmla="*/ 2147483646 w 1081"/>
              <a:gd name="T31" fmla="*/ 0 h 64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81"/>
              <a:gd name="T49" fmla="*/ 0 h 646"/>
              <a:gd name="T50" fmla="*/ 1081 w 1081"/>
              <a:gd name="T51" fmla="*/ 646 h 64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81" h="646">
                <a:moveTo>
                  <a:pt x="0" y="646"/>
                </a:moveTo>
                <a:cubicBezTo>
                  <a:pt x="67" y="603"/>
                  <a:pt x="113" y="603"/>
                  <a:pt x="198" y="599"/>
                </a:cubicBezTo>
                <a:cubicBezTo>
                  <a:pt x="218" y="596"/>
                  <a:pt x="235" y="590"/>
                  <a:pt x="255" y="585"/>
                </a:cubicBezTo>
                <a:cubicBezTo>
                  <a:pt x="309" y="550"/>
                  <a:pt x="363" y="516"/>
                  <a:pt x="416" y="481"/>
                </a:cubicBezTo>
                <a:cubicBezTo>
                  <a:pt x="438" y="467"/>
                  <a:pt x="463" y="453"/>
                  <a:pt x="482" y="434"/>
                </a:cubicBezTo>
                <a:cubicBezTo>
                  <a:pt x="502" y="414"/>
                  <a:pt x="522" y="395"/>
                  <a:pt x="543" y="377"/>
                </a:cubicBezTo>
                <a:cubicBezTo>
                  <a:pt x="560" y="363"/>
                  <a:pt x="552" y="372"/>
                  <a:pt x="571" y="363"/>
                </a:cubicBezTo>
                <a:cubicBezTo>
                  <a:pt x="611" y="343"/>
                  <a:pt x="668" y="309"/>
                  <a:pt x="699" y="278"/>
                </a:cubicBezTo>
                <a:cubicBezTo>
                  <a:pt x="708" y="253"/>
                  <a:pt x="697" y="273"/>
                  <a:pt x="718" y="255"/>
                </a:cubicBezTo>
                <a:cubicBezTo>
                  <a:pt x="734" y="241"/>
                  <a:pt x="746" y="222"/>
                  <a:pt x="765" y="212"/>
                </a:cubicBezTo>
                <a:cubicBezTo>
                  <a:pt x="788" y="200"/>
                  <a:pt x="814" y="193"/>
                  <a:pt x="836" y="179"/>
                </a:cubicBezTo>
                <a:cubicBezTo>
                  <a:pt x="873" y="156"/>
                  <a:pt x="900" y="119"/>
                  <a:pt x="935" y="94"/>
                </a:cubicBezTo>
                <a:cubicBezTo>
                  <a:pt x="955" y="63"/>
                  <a:pt x="993" y="44"/>
                  <a:pt x="1025" y="28"/>
                </a:cubicBezTo>
                <a:cubicBezTo>
                  <a:pt x="1030" y="26"/>
                  <a:pt x="1034" y="21"/>
                  <a:pt x="1039" y="19"/>
                </a:cubicBezTo>
                <a:cubicBezTo>
                  <a:pt x="1048" y="15"/>
                  <a:pt x="1058" y="12"/>
                  <a:pt x="1067" y="9"/>
                </a:cubicBezTo>
                <a:cubicBezTo>
                  <a:pt x="1072" y="7"/>
                  <a:pt x="1081" y="0"/>
                  <a:pt x="1081" y="0"/>
                </a:cubicBezTo>
              </a:path>
            </a:pathLst>
          </a:custGeom>
          <a:noFill/>
          <a:ln w="19050">
            <a:solidFill>
              <a:srgbClr val="000066"/>
            </a:solidFill>
            <a:round/>
            <a:headEnd/>
            <a:tailEnd/>
          </a:ln>
        </p:spPr>
        <p:txBody>
          <a:bodyPr/>
          <a:lstStyle/>
          <a:p>
            <a:endParaRPr lang="es-MX"/>
          </a:p>
        </p:txBody>
      </p:sp>
      <p:sp>
        <p:nvSpPr>
          <p:cNvPr id="104" name="Text Box 46"/>
          <p:cNvSpPr txBox="1">
            <a:spLocks noChangeArrowheads="1"/>
          </p:cNvSpPr>
          <p:nvPr/>
        </p:nvSpPr>
        <p:spPr bwMode="auto">
          <a:xfrm>
            <a:off x="6750389" y="2024499"/>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05" name="Text Box 55"/>
          <p:cNvSpPr txBox="1">
            <a:spLocks noChangeArrowheads="1"/>
          </p:cNvSpPr>
          <p:nvPr/>
        </p:nvSpPr>
        <p:spPr bwMode="auto">
          <a:xfrm>
            <a:off x="7032697" y="2226878"/>
            <a:ext cx="268288"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07" name="Text Box 60"/>
          <p:cNvSpPr txBox="1">
            <a:spLocks noChangeArrowheads="1"/>
          </p:cNvSpPr>
          <p:nvPr/>
        </p:nvSpPr>
        <p:spPr bwMode="auto">
          <a:xfrm>
            <a:off x="7102599" y="2659729"/>
            <a:ext cx="31290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32</a:t>
            </a:r>
          </a:p>
        </p:txBody>
      </p:sp>
      <p:sp>
        <p:nvSpPr>
          <p:cNvPr id="108" name="Text Box 60"/>
          <p:cNvSpPr txBox="1">
            <a:spLocks noChangeArrowheads="1"/>
          </p:cNvSpPr>
          <p:nvPr/>
        </p:nvSpPr>
        <p:spPr bwMode="auto">
          <a:xfrm>
            <a:off x="6675083" y="2766100"/>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9.6</a:t>
            </a:r>
          </a:p>
        </p:txBody>
      </p:sp>
      <p:sp>
        <p:nvSpPr>
          <p:cNvPr id="109" name="Text Box 60"/>
          <p:cNvSpPr txBox="1">
            <a:spLocks noChangeArrowheads="1"/>
          </p:cNvSpPr>
          <p:nvPr/>
        </p:nvSpPr>
        <p:spPr bwMode="auto">
          <a:xfrm>
            <a:off x="7103122" y="2792453"/>
            <a:ext cx="31290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32</a:t>
            </a:r>
          </a:p>
        </p:txBody>
      </p:sp>
      <p:sp>
        <p:nvSpPr>
          <p:cNvPr id="110" name="Text Box 60"/>
          <p:cNvSpPr txBox="1">
            <a:spLocks noChangeArrowheads="1"/>
          </p:cNvSpPr>
          <p:nvPr/>
        </p:nvSpPr>
        <p:spPr bwMode="auto">
          <a:xfrm>
            <a:off x="6667988" y="2897234"/>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3.2</a:t>
            </a:r>
          </a:p>
        </p:txBody>
      </p:sp>
      <p:sp>
        <p:nvSpPr>
          <p:cNvPr id="111" name="Text Box 60"/>
          <p:cNvSpPr txBox="1">
            <a:spLocks noChangeArrowheads="1"/>
          </p:cNvSpPr>
          <p:nvPr/>
        </p:nvSpPr>
        <p:spPr bwMode="auto">
          <a:xfrm>
            <a:off x="7106660" y="2931205"/>
            <a:ext cx="31290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32</a:t>
            </a:r>
          </a:p>
        </p:txBody>
      </p:sp>
      <p:sp>
        <p:nvSpPr>
          <p:cNvPr id="112" name="Text Box 60"/>
          <p:cNvSpPr txBox="1">
            <a:spLocks noChangeArrowheads="1"/>
          </p:cNvSpPr>
          <p:nvPr/>
        </p:nvSpPr>
        <p:spPr bwMode="auto">
          <a:xfrm>
            <a:off x="6671526" y="3055664"/>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4.8</a:t>
            </a:r>
          </a:p>
        </p:txBody>
      </p:sp>
      <p:sp>
        <p:nvSpPr>
          <p:cNvPr id="113" name="Text Box 60"/>
          <p:cNvSpPr txBox="1">
            <a:spLocks noChangeArrowheads="1"/>
          </p:cNvSpPr>
          <p:nvPr/>
        </p:nvSpPr>
        <p:spPr bwMode="auto">
          <a:xfrm>
            <a:off x="7054541" y="3182840"/>
            <a:ext cx="4090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36.8</a:t>
            </a:r>
          </a:p>
        </p:txBody>
      </p:sp>
      <p:sp>
        <p:nvSpPr>
          <p:cNvPr id="115" name="Text Box 48"/>
          <p:cNvSpPr txBox="1">
            <a:spLocks noChangeArrowheads="1"/>
          </p:cNvSpPr>
          <p:nvPr/>
        </p:nvSpPr>
        <p:spPr bwMode="auto">
          <a:xfrm>
            <a:off x="5749490" y="3510773"/>
            <a:ext cx="410690"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30X</a:t>
            </a:r>
          </a:p>
        </p:txBody>
      </p:sp>
      <p:sp>
        <p:nvSpPr>
          <p:cNvPr id="116" name="Text Box 49"/>
          <p:cNvSpPr txBox="1">
            <a:spLocks noChangeArrowheads="1"/>
          </p:cNvSpPr>
          <p:nvPr/>
        </p:nvSpPr>
        <p:spPr bwMode="auto">
          <a:xfrm>
            <a:off x="6747734" y="3529941"/>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31" name="Text Box 50"/>
          <p:cNvSpPr txBox="1">
            <a:spLocks noChangeArrowheads="1"/>
          </p:cNvSpPr>
          <p:nvPr/>
        </p:nvSpPr>
        <p:spPr bwMode="auto">
          <a:xfrm>
            <a:off x="4796653" y="4036938"/>
            <a:ext cx="1499128" cy="230832"/>
          </a:xfrm>
          <a:prstGeom prst="rect">
            <a:avLst/>
          </a:prstGeom>
          <a:noFill/>
          <a:ln w="9525">
            <a:noFill/>
            <a:miter lim="800000"/>
            <a:headEnd/>
            <a:tailEnd/>
          </a:ln>
        </p:spPr>
        <p:txBody>
          <a:bodyPr wrap="none">
            <a:spAutoFit/>
          </a:bodyPr>
          <a:lstStyle/>
          <a:p>
            <a:pPr eaLnBrk="1" hangingPunct="1"/>
            <a:r>
              <a:rPr lang="en-US" altLang="es-MX" sz="900" b="1" dirty="0" err="1">
                <a:solidFill>
                  <a:srgbClr val="000066"/>
                </a:solidFill>
              </a:rPr>
              <a:t>Ladera</a:t>
            </a:r>
            <a:r>
              <a:rPr lang="en-US" altLang="es-MX" sz="900" b="1" dirty="0">
                <a:solidFill>
                  <a:srgbClr val="000066"/>
                </a:solidFill>
              </a:rPr>
              <a:t> </a:t>
            </a:r>
            <a:r>
              <a:rPr lang="en-US" altLang="es-MX" sz="900" b="1" dirty="0" err="1">
                <a:solidFill>
                  <a:srgbClr val="000066"/>
                </a:solidFill>
              </a:rPr>
              <a:t>más</a:t>
            </a:r>
            <a:r>
              <a:rPr lang="en-US" altLang="es-MX" sz="900" b="1" dirty="0">
                <a:solidFill>
                  <a:srgbClr val="000066"/>
                </a:solidFill>
              </a:rPr>
              <a:t> </a:t>
            </a:r>
            <a:r>
              <a:rPr lang="en-US" altLang="es-MX" sz="900" b="1" dirty="0" err="1">
                <a:solidFill>
                  <a:srgbClr val="000066"/>
                </a:solidFill>
              </a:rPr>
              <a:t>baja</a:t>
            </a:r>
            <a:r>
              <a:rPr lang="en-US" altLang="es-MX" sz="900" b="1" dirty="0">
                <a:solidFill>
                  <a:srgbClr val="000066"/>
                </a:solidFill>
              </a:rPr>
              <a:t> </a:t>
            </a:r>
            <a:r>
              <a:rPr lang="en-US" altLang="es-MX" sz="900" b="1" dirty="0" err="1">
                <a:solidFill>
                  <a:srgbClr val="000066"/>
                </a:solidFill>
              </a:rPr>
              <a:t>en</a:t>
            </a:r>
            <a:r>
              <a:rPr lang="en-US" altLang="es-MX" sz="900" b="1" dirty="0">
                <a:solidFill>
                  <a:srgbClr val="000066"/>
                </a:solidFill>
              </a:rPr>
              <a:t> 3 </a:t>
            </a:r>
            <a:r>
              <a:rPr lang="en-US" altLang="es-MX" sz="900" b="1" dirty="0" err="1">
                <a:solidFill>
                  <a:srgbClr val="000066"/>
                </a:solidFill>
              </a:rPr>
              <a:t>hr</a:t>
            </a:r>
            <a:endParaRPr lang="en-US" altLang="es-MX" sz="900" b="1" dirty="0">
              <a:solidFill>
                <a:srgbClr val="000066"/>
              </a:solidFill>
            </a:endParaRPr>
          </a:p>
        </p:txBody>
      </p:sp>
      <p:sp>
        <p:nvSpPr>
          <p:cNvPr id="132" name="Text Box 51"/>
          <p:cNvSpPr txBox="1">
            <a:spLocks noChangeArrowheads="1"/>
          </p:cNvSpPr>
          <p:nvPr/>
        </p:nvSpPr>
        <p:spPr bwMode="auto">
          <a:xfrm>
            <a:off x="6312603" y="3918868"/>
            <a:ext cx="1650977" cy="369332"/>
          </a:xfrm>
          <a:prstGeom prst="rect">
            <a:avLst/>
          </a:prstGeom>
          <a:noFill/>
          <a:ln w="9525">
            <a:noFill/>
            <a:miter lim="800000"/>
            <a:headEnd/>
            <a:tailEnd/>
          </a:ln>
        </p:spPr>
        <p:txBody>
          <a:bodyPr wrap="square">
            <a:spAutoFit/>
          </a:bodyPr>
          <a:lstStyle/>
          <a:p>
            <a:pPr eaLnBrk="1" hangingPunct="1"/>
            <a:r>
              <a:rPr lang="en-US" altLang="es-MX" sz="900" b="1" dirty="0" err="1">
                <a:solidFill>
                  <a:srgbClr val="000066"/>
                </a:solidFill>
              </a:rPr>
              <a:t>Mitad</a:t>
            </a:r>
            <a:r>
              <a:rPr lang="en-US" altLang="es-MX" sz="900" b="1" dirty="0">
                <a:solidFill>
                  <a:srgbClr val="000066"/>
                </a:solidFill>
              </a:rPr>
              <a:t> superior de la </a:t>
            </a:r>
          </a:p>
          <a:p>
            <a:pPr eaLnBrk="1" hangingPunct="1"/>
            <a:r>
              <a:rPr lang="en-US" altLang="es-MX" sz="900" b="1" dirty="0" err="1">
                <a:solidFill>
                  <a:srgbClr val="000066"/>
                </a:solidFill>
              </a:rPr>
              <a:t>ladera</a:t>
            </a:r>
            <a:r>
              <a:rPr lang="en-US" altLang="es-MX" sz="900" b="1" dirty="0">
                <a:solidFill>
                  <a:srgbClr val="000066"/>
                </a:solidFill>
              </a:rPr>
              <a:t> </a:t>
            </a:r>
            <a:r>
              <a:rPr lang="en-US" altLang="es-MX" sz="900" b="1" dirty="0" err="1">
                <a:solidFill>
                  <a:srgbClr val="000066"/>
                </a:solidFill>
              </a:rPr>
              <a:t>en</a:t>
            </a:r>
            <a:r>
              <a:rPr lang="en-US" altLang="es-MX" sz="900" b="1" dirty="0">
                <a:solidFill>
                  <a:srgbClr val="000066"/>
                </a:solidFill>
              </a:rPr>
              <a:t> 6 min</a:t>
            </a:r>
          </a:p>
        </p:txBody>
      </p:sp>
      <p:sp>
        <p:nvSpPr>
          <p:cNvPr id="133" name="Text Box 47"/>
          <p:cNvSpPr txBox="1">
            <a:spLocks noChangeArrowheads="1"/>
          </p:cNvSpPr>
          <p:nvPr/>
        </p:nvSpPr>
        <p:spPr bwMode="auto">
          <a:xfrm>
            <a:off x="6430576" y="3341858"/>
            <a:ext cx="34015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5X</a:t>
            </a:r>
          </a:p>
        </p:txBody>
      </p:sp>
      <p:sp>
        <p:nvSpPr>
          <p:cNvPr id="134" name="Text Box 60"/>
          <p:cNvSpPr txBox="1">
            <a:spLocks noChangeArrowheads="1"/>
          </p:cNvSpPr>
          <p:nvPr/>
        </p:nvSpPr>
        <p:spPr bwMode="auto">
          <a:xfrm>
            <a:off x="6706963" y="3180768"/>
            <a:ext cx="2487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8</a:t>
            </a:r>
          </a:p>
        </p:txBody>
      </p:sp>
      <p:sp>
        <p:nvSpPr>
          <p:cNvPr id="135" name="Text Box 60"/>
          <p:cNvSpPr txBox="1">
            <a:spLocks noChangeArrowheads="1"/>
          </p:cNvSpPr>
          <p:nvPr/>
        </p:nvSpPr>
        <p:spPr bwMode="auto">
          <a:xfrm>
            <a:off x="7083236" y="3044288"/>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4.8</a:t>
            </a:r>
          </a:p>
        </p:txBody>
      </p:sp>
    </p:spTree>
    <p:controls>
      <mc:AlternateContent xmlns:mc="http://schemas.openxmlformats.org/markup-compatibility/2006">
        <mc:Choice xmlns:v="urn:schemas-microsoft-com:vml" Requires="v">
          <p:control spid="9219" name="ShockwaveFlash1" r:id="rId2" imgW="1828800" imgH="1828800"/>
        </mc:Choice>
        <mc:Fallback>
          <p:control name="ShockwaveFlash1" r:id="rId2" imgW="1828800" imgH="1828800">
            <p:pic>
              <p:nvPicPr>
                <p:cNvPr id="4" name="ShockwaveFlash1"/>
                <p:cNvPicPr preferRelativeResize="0">
                  <a:picLocks noChangeArrowheads="1" noChangeShapeType="1"/>
                </p:cNvPicPr>
                <p:nvPr/>
              </p:nvPicPr>
              <p:blipFill>
                <a:blip r:embed="rId8"/>
                <a:srcRect/>
                <a:stretch>
                  <a:fillRect/>
                </a:stretch>
              </p:blipFill>
              <p:spPr bwMode="auto">
                <a:xfrm>
                  <a:off x="223838" y="954088"/>
                  <a:ext cx="4171950" cy="303371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2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1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3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3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3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3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77" grpId="0"/>
      <p:bldP spid="67" grpId="0"/>
      <p:bldP spid="73" grpId="0"/>
      <p:bldP spid="75" grpId="0"/>
      <p:bldP spid="76" grpId="0"/>
      <p:bldP spid="77" grpId="0"/>
      <p:bldP spid="78" grpId="0"/>
      <p:bldP spid="79" grpId="0"/>
      <p:bldP spid="80" grpId="0"/>
      <p:bldP spid="106" grpId="0"/>
      <p:bldP spid="69" grpId="0" animBg="1"/>
      <p:bldP spid="91" grpId="0"/>
      <p:bldP spid="93" grpId="0"/>
      <p:bldP spid="95" grpId="0"/>
      <p:bldP spid="96" grpId="0" animBg="1"/>
      <p:bldP spid="97" grpId="0" animBg="1"/>
      <p:bldP spid="98" grpId="0" animBg="1"/>
      <p:bldP spid="99" grpId="0"/>
      <p:bldP spid="100" grpId="0" animBg="1"/>
      <p:bldP spid="102" grpId="0"/>
      <p:bldP spid="103" grpId="0" animBg="1"/>
      <p:bldP spid="104" grpId="0"/>
      <p:bldP spid="105" grpId="0"/>
      <p:bldP spid="107" grpId="0"/>
      <p:bldP spid="108" grpId="0"/>
      <p:bldP spid="109" grpId="0"/>
      <p:bldP spid="110" grpId="0"/>
      <p:bldP spid="111" grpId="0"/>
      <p:bldP spid="112" grpId="0"/>
      <p:bldP spid="113" grpId="0"/>
      <p:bldP spid="115" grpId="0"/>
      <p:bldP spid="116" grpId="0"/>
      <p:bldP spid="131" grpId="0"/>
      <p:bldP spid="132" grpId="0"/>
      <p:bldP spid="133" grpId="0"/>
      <p:bldP spid="134" grpId="0"/>
      <p:bldP spid="13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1149AAB1-E628-42E5-B062-D6953E01A125}" type="slidenum">
              <a:rPr lang="en-US" altLang="es-MX" sz="1400"/>
              <a:pPr algn="r"/>
              <a:t>130</a:t>
            </a:fld>
            <a:r>
              <a:rPr lang="en-US" altLang="es-MX" sz="1400"/>
              <a:t>-S290-EP</a:t>
            </a:r>
          </a:p>
        </p:txBody>
      </p:sp>
      <p:pic>
        <p:nvPicPr>
          <p:cNvPr id="102403"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02418"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5B22BCDE-56BC-42FB-B8B8-DDA5E312116E}" type="slidenum">
              <a:rPr lang="en-US" altLang="es-MX" sz="1000"/>
              <a:pPr algn="r"/>
              <a:t>130</a:t>
            </a:fld>
            <a:r>
              <a:rPr lang="en-US" altLang="es-MX" sz="1000"/>
              <a:t>-S290-EP</a:t>
            </a:r>
          </a:p>
        </p:txBody>
      </p:sp>
      <p:sp>
        <p:nvSpPr>
          <p:cNvPr id="102419" name="Rectangle 4"/>
          <p:cNvSpPr>
            <a:spLocks noChangeArrowheads="1"/>
          </p:cNvSpPr>
          <p:nvPr/>
        </p:nvSpPr>
        <p:spPr bwMode="auto">
          <a:xfrm>
            <a:off x="790575" y="2349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102420" name="Text Box 157"/>
          <p:cNvSpPr txBox="1">
            <a:spLocks noChangeArrowheads="1"/>
          </p:cNvSpPr>
          <p:nvPr/>
        </p:nvSpPr>
        <p:spPr bwMode="auto">
          <a:xfrm>
            <a:off x="177800" y="1590675"/>
            <a:ext cx="2124075" cy="1465263"/>
          </a:xfrm>
          <a:prstGeom prst="rect">
            <a:avLst/>
          </a:prstGeom>
          <a:noFill/>
          <a:ln w="9525">
            <a:noFill/>
            <a:miter lim="800000"/>
            <a:headEnd/>
            <a:tailEnd/>
          </a:ln>
        </p:spPr>
        <p:txBody>
          <a:bodyPr>
            <a:spAutoFit/>
          </a:bodyPr>
          <a:lstStyle/>
          <a:p>
            <a:pPr eaLnBrk="1" hangingPunct="1"/>
            <a:r>
              <a:rPr lang="es-MX" altLang="es-MX" sz="1800" dirty="0"/>
              <a:t>En los marcados en amarillo las VP serán mayores en el combustible pasto</a:t>
            </a:r>
            <a:r>
              <a:rPr lang="en-US" altLang="es-MX" sz="1800" dirty="0"/>
              <a:t>. </a:t>
            </a:r>
          </a:p>
        </p:txBody>
      </p:sp>
      <p:sp>
        <p:nvSpPr>
          <p:cNvPr id="102421" name="Text Box 158"/>
          <p:cNvSpPr txBox="1">
            <a:spLocks noChangeArrowheads="1"/>
          </p:cNvSpPr>
          <p:nvPr/>
        </p:nvSpPr>
        <p:spPr bwMode="auto">
          <a:xfrm>
            <a:off x="222250" y="3351213"/>
            <a:ext cx="1911350" cy="2031325"/>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6" name="Imagen 15"/>
          <p:cNvPicPr>
            <a:picLocks noChangeAspect="1"/>
          </p:cNvPicPr>
          <p:nvPr/>
        </p:nvPicPr>
        <p:blipFill>
          <a:blip r:embed="rId4"/>
          <a:stretch>
            <a:fillRect/>
          </a:stretch>
        </p:blipFill>
        <p:spPr>
          <a:xfrm>
            <a:off x="2251075" y="1102440"/>
            <a:ext cx="6842125" cy="4860818"/>
          </a:xfrm>
          <a:prstGeom prst="rect">
            <a:avLst/>
          </a:prstGeom>
        </p:spPr>
      </p:pic>
      <p:sp>
        <p:nvSpPr>
          <p:cNvPr id="17" name="Oval 5"/>
          <p:cNvSpPr>
            <a:spLocks noChangeArrowheads="1"/>
          </p:cNvSpPr>
          <p:nvPr/>
        </p:nvSpPr>
        <p:spPr bwMode="auto">
          <a:xfrm>
            <a:off x="2505736" y="3019864"/>
            <a:ext cx="533400" cy="228600"/>
          </a:xfrm>
          <a:prstGeom prst="ellipse">
            <a:avLst/>
          </a:prstGeom>
          <a:noFill/>
          <a:ln w="38100">
            <a:solidFill>
              <a:srgbClr val="FF9900"/>
            </a:solidFill>
            <a:round/>
            <a:headEnd/>
            <a:tailEnd/>
          </a:ln>
        </p:spPr>
        <p:txBody>
          <a:bodyPr wrap="none" anchor="ctr"/>
          <a:lstStyle/>
          <a:p>
            <a:endParaRPr lang="es-MX" altLang="es-MX"/>
          </a:p>
        </p:txBody>
      </p:sp>
      <p:sp>
        <p:nvSpPr>
          <p:cNvPr id="18" name="Oval 7"/>
          <p:cNvSpPr>
            <a:spLocks noChangeArrowheads="1"/>
          </p:cNvSpPr>
          <p:nvPr/>
        </p:nvSpPr>
        <p:spPr bwMode="auto">
          <a:xfrm>
            <a:off x="4395536" y="2995024"/>
            <a:ext cx="533400" cy="304800"/>
          </a:xfrm>
          <a:prstGeom prst="ellipse">
            <a:avLst/>
          </a:prstGeom>
          <a:noFill/>
          <a:ln w="38100">
            <a:solidFill>
              <a:srgbClr val="FF9933"/>
            </a:solidFill>
            <a:round/>
            <a:headEnd/>
            <a:tailEnd/>
          </a:ln>
        </p:spPr>
        <p:txBody>
          <a:bodyPr wrap="none" anchor="ctr"/>
          <a:lstStyle/>
          <a:p>
            <a:endParaRPr lang="es-MX" altLang="es-MX"/>
          </a:p>
        </p:txBody>
      </p:sp>
      <p:sp>
        <p:nvSpPr>
          <p:cNvPr id="19" name="Oval 6"/>
          <p:cNvSpPr>
            <a:spLocks noChangeArrowheads="1"/>
          </p:cNvSpPr>
          <p:nvPr/>
        </p:nvSpPr>
        <p:spPr bwMode="auto">
          <a:xfrm>
            <a:off x="4223088" y="1351552"/>
            <a:ext cx="926432" cy="685800"/>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581025"/>
            <a:ext cx="9144000" cy="1371600"/>
          </a:xfrm>
        </p:spPr>
        <p:txBody>
          <a:bodyPr/>
          <a:lstStyle/>
          <a:p>
            <a:pPr eaLnBrk="1" hangingPunct="1">
              <a:lnSpc>
                <a:spcPct val="80000"/>
              </a:lnSpc>
            </a:pPr>
            <a:r>
              <a:rPr lang="es-MX" altLang="es-MX" sz="3200" dirty="0"/>
              <a:t>El método para estimar cambios de la VP en el comportamiento del fuego se centrará en los factores del cambio importante</a:t>
            </a:r>
          </a:p>
        </p:txBody>
      </p:sp>
      <p:sp>
        <p:nvSpPr>
          <p:cNvPr id="58371" name="Rectangle 3"/>
          <p:cNvSpPr>
            <a:spLocks noGrp="1" noChangeArrowheads="1"/>
          </p:cNvSpPr>
          <p:nvPr>
            <p:ph type="body" idx="1"/>
          </p:nvPr>
        </p:nvSpPr>
        <p:spPr>
          <a:xfrm>
            <a:off x="304800" y="2057680"/>
            <a:ext cx="8839200" cy="4267200"/>
          </a:xfrm>
        </p:spPr>
        <p:txBody>
          <a:bodyPr/>
          <a:lstStyle/>
          <a:p>
            <a:pPr eaLnBrk="1" hangingPunct="1">
              <a:defRPr/>
            </a:pPr>
            <a:r>
              <a:rPr lang="es-MX" altLang="es-MX" sz="2800" spc="-100" dirty="0"/>
              <a:t>Identificar </a:t>
            </a:r>
            <a:r>
              <a:rPr lang="es-MX" altLang="es-MX" sz="2800" b="1" spc="-100" dirty="0"/>
              <a:t>cambios en el tipo de combustible </a:t>
            </a:r>
            <a:r>
              <a:rPr lang="es-MX" altLang="es-MX" sz="2800" spc="-100" dirty="0"/>
              <a:t>(considerando HR)</a:t>
            </a:r>
          </a:p>
          <a:p>
            <a:pPr lvl="1" eaLnBrk="1" hangingPunct="1">
              <a:buFontTx/>
              <a:buChar char="•"/>
              <a:defRPr/>
            </a:pPr>
            <a:r>
              <a:rPr lang="es-MX" altLang="es-MX" spc="-100" dirty="0"/>
              <a:t>Combustibles por delante del fuego</a:t>
            </a:r>
          </a:p>
          <a:p>
            <a:pPr lvl="1" eaLnBrk="1" hangingPunct="1">
              <a:buFontTx/>
              <a:buChar char="•"/>
              <a:defRPr/>
            </a:pPr>
            <a:r>
              <a:rPr lang="es-MX" altLang="es-MX" spc="-100" dirty="0"/>
              <a:t>La transición entre combustibles superficiales y de copa</a:t>
            </a:r>
          </a:p>
          <a:p>
            <a:pPr eaLnBrk="1" hangingPunct="1">
              <a:defRPr/>
            </a:pPr>
            <a:r>
              <a:rPr lang="es-MX" altLang="es-MX" sz="2800" spc="-100" dirty="0"/>
              <a:t>Calcule el </a:t>
            </a:r>
            <a:r>
              <a:rPr lang="es-MX" altLang="es-MX" sz="2800" b="1" spc="-100" dirty="0"/>
              <a:t>cambio en la velocidad efectiva del viento</a:t>
            </a:r>
          </a:p>
          <a:p>
            <a:pPr lvl="1" eaLnBrk="1" hangingPunct="1">
              <a:defRPr/>
            </a:pPr>
            <a:r>
              <a:rPr lang="es-MX" altLang="es-MX" spc="-100" dirty="0"/>
              <a:t>Incorporar los patrones de variación en la velocidad del viento sobre el terreno</a:t>
            </a:r>
          </a:p>
          <a:p>
            <a:pPr lvl="1" eaLnBrk="1" hangingPunct="1">
              <a:defRPr/>
            </a:pPr>
            <a:r>
              <a:rPr lang="es-MX" altLang="es-MX" spc="-100" dirty="0"/>
              <a:t>Incorporar el tiempo atmosférico pronosticado</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worksheet blank"/>
          <p:cNvPicPr>
            <a:picLocks noChangeAspect="1" noChangeArrowheads="1"/>
          </p:cNvPicPr>
          <p:nvPr/>
        </p:nvPicPr>
        <p:blipFill>
          <a:blip r:embed="rId5" cstate="print"/>
          <a:srcRect/>
          <a:stretch>
            <a:fillRect/>
          </a:stretch>
        </p:blipFill>
        <p:spPr bwMode="auto">
          <a:xfrm>
            <a:off x="0" y="0"/>
            <a:ext cx="9196388" cy="6861175"/>
          </a:xfrm>
          <a:prstGeom prst="rect">
            <a:avLst/>
          </a:prstGeom>
          <a:noFill/>
          <a:ln w="9525">
            <a:noFill/>
            <a:miter lim="800000"/>
            <a:headEnd/>
            <a:tailEnd/>
          </a:ln>
        </p:spPr>
      </p:pic>
      <p:sp>
        <p:nvSpPr>
          <p:cNvPr id="104451" name="Text Box 8"/>
          <p:cNvSpPr txBox="1">
            <a:spLocks noChangeArrowheads="1"/>
          </p:cNvSpPr>
          <p:nvPr/>
        </p:nvSpPr>
        <p:spPr bwMode="auto">
          <a:xfrm>
            <a:off x="152400" y="3937000"/>
            <a:ext cx="228600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defRPr/>
            </a:pPr>
            <a:r>
              <a:rPr lang="en-US" altLang="es-MX" sz="1050" b="1" u="sng" dirty="0" err="1"/>
              <a:t>Condiciones</a:t>
            </a:r>
            <a:r>
              <a:rPr lang="en-US" altLang="es-MX" sz="1050" b="1" u="sng" dirty="0"/>
              <a:t> </a:t>
            </a:r>
            <a:r>
              <a:rPr lang="en-US" altLang="es-MX" sz="1050" b="1" u="sng" dirty="0" err="1"/>
              <a:t>Observadas</a:t>
            </a:r>
            <a:r>
              <a:rPr lang="en-US" altLang="es-MX" sz="1050" b="1" u="sng" dirty="0"/>
              <a:t>:</a:t>
            </a:r>
          </a:p>
          <a:p>
            <a:pPr eaLnBrk="1" hangingPunct="1">
              <a:spcBef>
                <a:spcPct val="0"/>
              </a:spcBef>
              <a:buFontTx/>
              <a:buNone/>
              <a:defRPr/>
            </a:pPr>
            <a:r>
              <a:rPr lang="en-US" altLang="es-MX" sz="1050" b="1" dirty="0"/>
              <a:t>Temp 28.3</a:t>
            </a:r>
            <a:r>
              <a:rPr lang="en-US" altLang="es-MX" sz="1050" b="1" baseline="30000" dirty="0"/>
              <a:t>o</a:t>
            </a:r>
            <a:r>
              <a:rPr lang="en-US" altLang="es-MX" sz="1050" b="1" dirty="0"/>
              <a:t>F; HR 26%  </a:t>
            </a:r>
          </a:p>
          <a:p>
            <a:pPr eaLnBrk="1" hangingPunct="1">
              <a:spcBef>
                <a:spcPct val="0"/>
              </a:spcBef>
              <a:buFontTx/>
              <a:buNone/>
              <a:defRPr/>
            </a:pPr>
            <a:r>
              <a:rPr lang="en-US" altLang="es-MX" sz="1050" b="1" dirty="0" err="1"/>
              <a:t>Temprano</a:t>
            </a:r>
            <a:r>
              <a:rPr lang="en-US" altLang="es-MX" sz="1050" b="1" dirty="0"/>
              <a:t> </a:t>
            </a:r>
            <a:r>
              <a:rPr lang="en-US" altLang="es-MX" sz="1050" b="1" dirty="0" err="1"/>
              <a:t>por</a:t>
            </a:r>
            <a:r>
              <a:rPr lang="en-US" altLang="es-MX" sz="1050" b="1" dirty="0"/>
              <a:t> la </a:t>
            </a:r>
            <a:r>
              <a:rPr lang="en-US" altLang="es-MX" sz="1050" b="1" dirty="0" err="1"/>
              <a:t>mañana</a:t>
            </a:r>
            <a:endParaRPr lang="en-US" altLang="es-MX" sz="1050" b="1" dirty="0"/>
          </a:p>
          <a:p>
            <a:pPr eaLnBrk="1" hangingPunct="1">
              <a:spcBef>
                <a:spcPct val="0"/>
              </a:spcBef>
              <a:buFontTx/>
              <a:buNone/>
              <a:defRPr/>
            </a:pPr>
            <a:r>
              <a:rPr lang="en-US" altLang="es-MX" sz="1050" b="1" dirty="0"/>
              <a:t>  </a:t>
            </a:r>
          </a:p>
          <a:p>
            <a:pPr eaLnBrk="1" hangingPunct="1">
              <a:spcBef>
                <a:spcPct val="0"/>
              </a:spcBef>
              <a:buFontTx/>
              <a:buNone/>
              <a:defRPr/>
            </a:pPr>
            <a:r>
              <a:rPr lang="en-US" altLang="es-MX" sz="1050" b="1" dirty="0"/>
              <a:t>Fuego </a:t>
            </a:r>
            <a:r>
              <a:rPr lang="en-US" altLang="es-MX" sz="1050" b="1" dirty="0" err="1"/>
              <a:t>quemando</a:t>
            </a:r>
            <a:r>
              <a:rPr lang="en-US" altLang="es-MX" sz="1050" b="1" dirty="0"/>
              <a:t> </a:t>
            </a:r>
            <a:r>
              <a:rPr lang="en-US" altLang="es-MX" sz="1050" b="1" dirty="0" err="1"/>
              <a:t>activamente</a:t>
            </a:r>
            <a:r>
              <a:rPr lang="en-US" altLang="es-MX" sz="1050" b="1" dirty="0"/>
              <a:t> </a:t>
            </a:r>
            <a:r>
              <a:rPr lang="en-US" altLang="es-MX" sz="1050" b="1" dirty="0" err="1"/>
              <a:t>en</a:t>
            </a:r>
            <a:r>
              <a:rPr lang="en-US" altLang="es-MX" sz="1050" b="1" dirty="0"/>
              <a:t> </a:t>
            </a:r>
            <a:r>
              <a:rPr lang="en-US" altLang="es-MX" sz="1050" b="1" dirty="0" err="1"/>
              <a:t>hojarasca</a:t>
            </a:r>
            <a:r>
              <a:rPr lang="en-US" altLang="es-MX" sz="1050" b="1" dirty="0"/>
              <a:t>, </a:t>
            </a:r>
            <a:r>
              <a:rPr lang="en-US" altLang="es-MX" sz="1050" b="1" dirty="0" err="1"/>
              <a:t>pendiente</a:t>
            </a:r>
            <a:r>
              <a:rPr lang="en-US" altLang="es-MX" sz="1050" b="1" dirty="0"/>
              <a:t> </a:t>
            </a:r>
            <a:r>
              <a:rPr lang="en-US" altLang="es-MX" sz="1050" b="1" dirty="0" err="1"/>
              <a:t>casi</a:t>
            </a:r>
            <a:r>
              <a:rPr lang="en-US" altLang="es-MX" sz="1050" b="1" dirty="0"/>
              <a:t> </a:t>
            </a:r>
            <a:r>
              <a:rPr lang="en-US" altLang="es-MX" sz="1050" b="1" dirty="0" err="1"/>
              <a:t>plana</a:t>
            </a:r>
            <a:endParaRPr lang="en-US" altLang="es-MX" sz="1050" b="1" dirty="0"/>
          </a:p>
          <a:p>
            <a:pPr eaLnBrk="1" hangingPunct="1">
              <a:spcBef>
                <a:spcPct val="0"/>
              </a:spcBef>
              <a:buFontTx/>
              <a:buNone/>
              <a:defRPr/>
            </a:pPr>
            <a:r>
              <a:rPr lang="en-US" altLang="es-MX" sz="1050" b="1" dirty="0"/>
              <a:t>  </a:t>
            </a:r>
          </a:p>
          <a:p>
            <a:pPr eaLnBrk="1" hangingPunct="1">
              <a:spcBef>
                <a:spcPct val="0"/>
              </a:spcBef>
              <a:buFontTx/>
              <a:buNone/>
              <a:defRPr/>
            </a:pPr>
            <a:r>
              <a:rPr lang="es-MX" altLang="es-MX" sz="1050" b="1" dirty="0"/>
              <a:t>Esencialmente calma en los árboles. El humo se desplaza hacia arriba en árboles, a continuación, desvío de la propagación al Este </a:t>
            </a:r>
            <a:r>
              <a:rPr lang="en-US" altLang="es-MX" sz="1050" b="1" dirty="0"/>
              <a:t>1/8 de la </a:t>
            </a:r>
            <a:r>
              <a:rPr lang="en-US" altLang="es-MX" sz="1050" b="1" dirty="0" err="1"/>
              <a:t>pendiente</a:t>
            </a:r>
            <a:r>
              <a:rPr lang="en-US" altLang="es-MX" sz="1050" b="1" dirty="0"/>
              <a:t> </a:t>
            </a:r>
            <a:r>
              <a:rPr lang="en-US" altLang="es-MX" sz="1050" b="1" dirty="0" err="1"/>
              <a:t>en</a:t>
            </a:r>
            <a:r>
              <a:rPr lang="en-US" altLang="es-MX" sz="1050" b="1" dirty="0"/>
              <a:t> 2 </a:t>
            </a:r>
            <a:r>
              <a:rPr lang="en-US" altLang="es-MX" sz="1050" b="1" dirty="0" err="1"/>
              <a:t>hrs</a:t>
            </a:r>
            <a:endParaRPr lang="en-US" altLang="es-MX" sz="1050" b="1" dirty="0"/>
          </a:p>
          <a:p>
            <a:pPr eaLnBrk="1" hangingPunct="1">
              <a:spcBef>
                <a:spcPct val="0"/>
              </a:spcBef>
              <a:buFontTx/>
              <a:buNone/>
              <a:defRPr/>
            </a:pPr>
            <a:r>
              <a:rPr lang="en-US" altLang="es-MX" sz="1050" b="1" dirty="0"/>
              <a:t>  </a:t>
            </a:r>
          </a:p>
          <a:p>
            <a:pPr eaLnBrk="1" hangingPunct="1">
              <a:spcBef>
                <a:spcPct val="0"/>
              </a:spcBef>
              <a:buFontTx/>
              <a:buNone/>
              <a:defRPr/>
            </a:pPr>
            <a:r>
              <a:rPr lang="es-MX" altLang="es-MX" sz="1050" b="1" dirty="0"/>
              <a:t>La ladera oeste adyacente es pasto, cerca del 30% de pendiente</a:t>
            </a:r>
            <a:r>
              <a:rPr lang="en-US" altLang="es-MX" sz="1050" b="1" dirty="0"/>
              <a:t>  </a:t>
            </a:r>
          </a:p>
        </p:txBody>
      </p:sp>
      <p:sp>
        <p:nvSpPr>
          <p:cNvPr id="486409" name="Text Box 9"/>
          <p:cNvSpPr txBox="1">
            <a:spLocks noChangeArrowheads="1"/>
          </p:cNvSpPr>
          <p:nvPr/>
        </p:nvSpPr>
        <p:spPr bwMode="auto">
          <a:xfrm>
            <a:off x="2438400" y="3962400"/>
            <a:ext cx="2514600" cy="1384300"/>
          </a:xfrm>
          <a:prstGeom prst="rect">
            <a:avLst/>
          </a:prstGeom>
          <a:noFill/>
          <a:ln w="9525">
            <a:noFill/>
            <a:miter lim="800000"/>
            <a:headEnd/>
            <a:tailEnd/>
          </a:ln>
        </p:spPr>
        <p:txBody>
          <a:bodyPr>
            <a:spAutoFit/>
          </a:bodyPr>
          <a:lstStyle/>
          <a:p>
            <a:pPr eaLnBrk="1" hangingPunct="1"/>
            <a:r>
              <a:rPr lang="en-US" altLang="es-MX" sz="1200" b="1" u="sng"/>
              <a:t>Pronóstico meteorológico:</a:t>
            </a:r>
          </a:p>
          <a:p>
            <a:pPr eaLnBrk="1" hangingPunct="1"/>
            <a:r>
              <a:rPr lang="en-US" altLang="es-MX" sz="1200" b="1"/>
              <a:t>Viento en la cresta 12.8-19.2 kph del oeste</a:t>
            </a:r>
          </a:p>
          <a:p>
            <a:pPr eaLnBrk="1" hangingPunct="1"/>
            <a:r>
              <a:rPr lang="en-US" altLang="es-MX" sz="1200" b="1"/>
              <a:t>  </a:t>
            </a:r>
          </a:p>
          <a:p>
            <a:pPr eaLnBrk="1" hangingPunct="1"/>
            <a:r>
              <a:rPr lang="en-US" altLang="es-MX" sz="1200" b="1"/>
              <a:t>Temperaturs por la tarde 29.4</a:t>
            </a:r>
            <a:r>
              <a:rPr lang="en-US" altLang="es-MX" sz="1200" b="1" baseline="30000"/>
              <a:t>o</a:t>
            </a:r>
            <a:r>
              <a:rPr lang="en-US" altLang="es-MX" sz="1200" b="1"/>
              <a:t>C</a:t>
            </a:r>
          </a:p>
          <a:p>
            <a:pPr eaLnBrk="1" hangingPunct="1"/>
            <a:r>
              <a:rPr lang="en-US" altLang="es-MX" sz="1200" b="1"/>
              <a:t>Hum Rel. mínima 26%</a:t>
            </a:r>
          </a:p>
          <a:p>
            <a:pPr eaLnBrk="1" hangingPunct="1"/>
            <a:r>
              <a:rPr lang="en-US" altLang="es-MX" sz="1200" b="1"/>
              <a:t>  </a:t>
            </a:r>
          </a:p>
        </p:txBody>
      </p:sp>
      <p:sp>
        <p:nvSpPr>
          <p:cNvPr id="104453" name="Text Box 24"/>
          <p:cNvSpPr txBox="1">
            <a:spLocks noChangeArrowheads="1"/>
          </p:cNvSpPr>
          <p:nvPr/>
        </p:nvSpPr>
        <p:spPr bwMode="auto">
          <a:xfrm>
            <a:off x="100013" y="85725"/>
            <a:ext cx="5056187" cy="584200"/>
          </a:xfrm>
          <a:prstGeom prst="rect">
            <a:avLst/>
          </a:prstGeom>
          <a:noFill/>
          <a:ln w="9525">
            <a:noFill/>
            <a:miter lim="800000"/>
            <a:headEnd/>
            <a:tailEnd/>
          </a:ln>
        </p:spPr>
        <p:txBody>
          <a:bodyPr>
            <a:spAutoFit/>
          </a:bodyPr>
          <a:lstStyle/>
          <a:p>
            <a:pPr eaLnBrk="1" hangingPunct="1"/>
            <a:r>
              <a:rPr lang="en-US" altLang="es-MX" sz="1600" b="1" dirty="0" err="1"/>
              <a:t>Ejercicio</a:t>
            </a:r>
            <a:r>
              <a:rPr lang="en-US" altLang="es-MX" sz="1600" b="1" dirty="0"/>
              <a:t> #5: </a:t>
            </a:r>
            <a:r>
              <a:rPr lang="en-US" altLang="es-MX" sz="1600" b="1" dirty="0" err="1"/>
              <a:t>Incendio</a:t>
            </a:r>
            <a:r>
              <a:rPr lang="en-US" altLang="es-MX" sz="1600" b="1" dirty="0"/>
              <a:t> de </a:t>
            </a:r>
            <a:r>
              <a:rPr lang="en-US" altLang="es-MX" sz="1600" b="1" dirty="0" err="1"/>
              <a:t>hojarasca</a:t>
            </a:r>
            <a:r>
              <a:rPr lang="en-US" altLang="es-MX" sz="1600" b="1" dirty="0"/>
              <a:t>  </a:t>
            </a:r>
          </a:p>
          <a:p>
            <a:pPr eaLnBrk="1" hangingPunct="1"/>
            <a:r>
              <a:rPr lang="en-US" altLang="es-MX" sz="1600" b="1" dirty="0" err="1"/>
              <a:t>flanqueando</a:t>
            </a:r>
            <a:r>
              <a:rPr lang="en-US" altLang="es-MX" sz="1600" b="1" dirty="0"/>
              <a:t> </a:t>
            </a:r>
            <a:r>
              <a:rPr lang="en-US" altLang="es-MX" sz="1600" b="1" dirty="0" err="1"/>
              <a:t>en</a:t>
            </a:r>
            <a:r>
              <a:rPr lang="en-US" altLang="es-MX" sz="1600" b="1" dirty="0"/>
              <a:t> </a:t>
            </a:r>
            <a:r>
              <a:rPr lang="en-US" altLang="es-MX" sz="1600" b="1" dirty="0" err="1"/>
              <a:t>pendiente</a:t>
            </a:r>
            <a:r>
              <a:rPr lang="en-US" altLang="es-MX" sz="1600" b="1" dirty="0"/>
              <a:t> con </a:t>
            </a:r>
            <a:r>
              <a:rPr lang="en-US" altLang="es-MX" sz="1600" b="1" dirty="0" err="1"/>
              <a:t>pasto</a:t>
            </a:r>
            <a:r>
              <a:rPr lang="en-US" altLang="es-MX" sz="1600" b="1" dirty="0"/>
              <a:t> con </a:t>
            </a:r>
            <a:r>
              <a:rPr lang="en-US" altLang="es-MX" sz="1600" b="1" dirty="0" err="1"/>
              <a:t>viento</a:t>
            </a:r>
            <a:endParaRPr lang="en-US" altLang="es-MX" sz="1600" b="1" dirty="0"/>
          </a:p>
        </p:txBody>
      </p:sp>
      <p:grpSp>
        <p:nvGrpSpPr>
          <p:cNvPr id="2" name="Group 25"/>
          <p:cNvGrpSpPr>
            <a:grpSpLocks/>
          </p:cNvGrpSpPr>
          <p:nvPr/>
        </p:nvGrpSpPr>
        <p:grpSpPr bwMode="auto">
          <a:xfrm>
            <a:off x="2667000" y="5867400"/>
            <a:ext cx="1524000" cy="461963"/>
            <a:chOff x="1104" y="3456"/>
            <a:chExt cx="960" cy="291"/>
          </a:xfrm>
        </p:grpSpPr>
        <p:sp>
          <p:nvSpPr>
            <p:cNvPr id="104507" name="AutoShape 26"/>
            <p:cNvSpPr>
              <a:spLocks noChangeArrowheads="1"/>
            </p:cNvSpPr>
            <p:nvPr/>
          </p:nvSpPr>
          <p:spPr bwMode="auto">
            <a:xfrm>
              <a:off x="1104" y="3456"/>
              <a:ext cx="960" cy="28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F00"/>
            </a:solidFill>
            <a:ln w="12700">
              <a:solidFill>
                <a:schemeClr val="tx1"/>
              </a:solidFill>
              <a:miter lim="800000"/>
              <a:headEnd/>
              <a:tailEnd/>
            </a:ln>
          </p:spPr>
          <p:txBody>
            <a:bodyPr wrap="none" anchor="ctr"/>
            <a:lstStyle/>
            <a:p>
              <a:endParaRPr lang="es-MX"/>
            </a:p>
          </p:txBody>
        </p:sp>
        <p:sp>
          <p:nvSpPr>
            <p:cNvPr id="104508" name="Text Box 27"/>
            <p:cNvSpPr txBox="1">
              <a:spLocks noChangeArrowheads="1"/>
            </p:cNvSpPr>
            <p:nvPr/>
          </p:nvSpPr>
          <p:spPr bwMode="auto">
            <a:xfrm>
              <a:off x="1241" y="3456"/>
              <a:ext cx="666" cy="291"/>
            </a:xfrm>
            <a:prstGeom prst="rect">
              <a:avLst/>
            </a:prstGeom>
            <a:noFill/>
            <a:ln w="9525">
              <a:noFill/>
              <a:miter lim="800000"/>
              <a:headEnd/>
              <a:tailEnd/>
            </a:ln>
          </p:spPr>
          <p:txBody>
            <a:bodyPr wrap="none">
              <a:spAutoFit/>
            </a:bodyPr>
            <a:lstStyle/>
            <a:p>
              <a:pPr algn="ctr" eaLnBrk="1" hangingPunct="1"/>
              <a:r>
                <a:rPr lang="en-US" altLang="es-MX" sz="1200" b="1"/>
                <a:t>Complete el</a:t>
              </a:r>
            </a:p>
            <a:p>
              <a:pPr algn="ctr" eaLnBrk="1" hangingPunct="1"/>
              <a:r>
                <a:rPr lang="en-US" altLang="es-MX" sz="1200" b="1"/>
                <a:t>Ejercicio</a:t>
              </a:r>
            </a:p>
          </p:txBody>
        </p:sp>
      </p:grpSp>
      <p:sp>
        <p:nvSpPr>
          <p:cNvPr id="104474"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E48B4BFF-BB71-4497-88AA-BF8F87A3D942}" type="slidenum">
              <a:rPr lang="en-US" altLang="es-MX" sz="1000"/>
              <a:pPr algn="r"/>
              <a:t>131</a:t>
            </a:fld>
            <a:r>
              <a:rPr lang="en-US" altLang="es-MX" sz="1000"/>
              <a:t>-S290-EP</a:t>
            </a:r>
          </a:p>
        </p:txBody>
      </p:sp>
      <p:pic>
        <p:nvPicPr>
          <p:cNvPr id="5" name="Imagen 4"/>
          <p:cNvPicPr>
            <a:picLocks noChangeAspect="1"/>
          </p:cNvPicPr>
          <p:nvPr/>
        </p:nvPicPr>
        <p:blipFill>
          <a:blip r:embed="rId6"/>
          <a:stretch>
            <a:fillRect/>
          </a:stretch>
        </p:blipFill>
        <p:spPr>
          <a:xfrm>
            <a:off x="4818532" y="253745"/>
            <a:ext cx="4340594" cy="6223255"/>
          </a:xfrm>
          <a:prstGeom prst="rect">
            <a:avLst/>
          </a:prstGeom>
        </p:spPr>
      </p:pic>
      <p:grpSp>
        <p:nvGrpSpPr>
          <p:cNvPr id="111" name="Group 29"/>
          <p:cNvGrpSpPr>
            <a:grpSpLocks/>
          </p:cNvGrpSpPr>
          <p:nvPr/>
        </p:nvGrpSpPr>
        <p:grpSpPr bwMode="auto">
          <a:xfrm>
            <a:off x="5305104" y="777875"/>
            <a:ext cx="1683725" cy="408571"/>
            <a:chOff x="3286" y="256"/>
            <a:chExt cx="1143" cy="456"/>
          </a:xfrm>
        </p:grpSpPr>
        <p:grpSp>
          <p:nvGrpSpPr>
            <p:cNvPr id="112" name="Group 30"/>
            <p:cNvGrpSpPr>
              <a:grpSpLocks/>
            </p:cNvGrpSpPr>
            <p:nvPr/>
          </p:nvGrpSpPr>
          <p:grpSpPr bwMode="auto">
            <a:xfrm>
              <a:off x="3286" y="388"/>
              <a:ext cx="1096" cy="324"/>
              <a:chOff x="3286" y="388"/>
              <a:chExt cx="1096" cy="324"/>
            </a:xfrm>
          </p:grpSpPr>
          <p:sp>
            <p:nvSpPr>
              <p:cNvPr id="114" name="Freeform 31"/>
              <p:cNvSpPr>
                <a:spLocks/>
              </p:cNvSpPr>
              <p:nvPr/>
            </p:nvSpPr>
            <p:spPr bwMode="auto">
              <a:xfrm>
                <a:off x="3286" y="523"/>
                <a:ext cx="1096" cy="182"/>
              </a:xfrm>
              <a:custGeom>
                <a:avLst/>
                <a:gdLst>
                  <a:gd name="T0" fmla="*/ 0 w 1096"/>
                  <a:gd name="T1" fmla="*/ 0 h 182"/>
                  <a:gd name="T2" fmla="*/ 64 w 1096"/>
                  <a:gd name="T3" fmla="*/ 24 h 182"/>
                  <a:gd name="T4" fmla="*/ 141 w 1096"/>
                  <a:gd name="T5" fmla="*/ 47 h 182"/>
                  <a:gd name="T6" fmla="*/ 264 w 1096"/>
                  <a:gd name="T7" fmla="*/ 94 h 182"/>
                  <a:gd name="T8" fmla="*/ 335 w 1096"/>
                  <a:gd name="T9" fmla="*/ 129 h 182"/>
                  <a:gd name="T10" fmla="*/ 464 w 1096"/>
                  <a:gd name="T11" fmla="*/ 182 h 182"/>
                  <a:gd name="T12" fmla="*/ 711 w 1096"/>
                  <a:gd name="T13" fmla="*/ 176 h 182"/>
                  <a:gd name="T14" fmla="*/ 911 w 1096"/>
                  <a:gd name="T15" fmla="*/ 94 h 182"/>
                  <a:gd name="T16" fmla="*/ 981 w 1096"/>
                  <a:gd name="T17" fmla="*/ 65 h 182"/>
                  <a:gd name="T18" fmla="*/ 1034 w 1096"/>
                  <a:gd name="T19" fmla="*/ 35 h 182"/>
                  <a:gd name="T20" fmla="*/ 1052 w 1096"/>
                  <a:gd name="T21" fmla="*/ 24 h 182"/>
                  <a:gd name="T22" fmla="*/ 1081 w 1096"/>
                  <a:gd name="T23" fmla="*/ 6 h 1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6"/>
                  <a:gd name="T37" fmla="*/ 0 h 182"/>
                  <a:gd name="T38" fmla="*/ 1096 w 1096"/>
                  <a:gd name="T39" fmla="*/ 182 h 1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6" h="182">
                    <a:moveTo>
                      <a:pt x="0" y="0"/>
                    </a:moveTo>
                    <a:cubicBezTo>
                      <a:pt x="28" y="6"/>
                      <a:pt x="39" y="14"/>
                      <a:pt x="64" y="24"/>
                    </a:cubicBezTo>
                    <a:cubicBezTo>
                      <a:pt x="88" y="34"/>
                      <a:pt x="116" y="38"/>
                      <a:pt x="141" y="47"/>
                    </a:cubicBezTo>
                    <a:cubicBezTo>
                      <a:pt x="183" y="61"/>
                      <a:pt x="223" y="80"/>
                      <a:pt x="264" y="94"/>
                    </a:cubicBezTo>
                    <a:cubicBezTo>
                      <a:pt x="289" y="103"/>
                      <a:pt x="309" y="122"/>
                      <a:pt x="335" y="129"/>
                    </a:cubicBezTo>
                    <a:cubicBezTo>
                      <a:pt x="364" y="149"/>
                      <a:pt x="428" y="173"/>
                      <a:pt x="464" y="182"/>
                    </a:cubicBezTo>
                    <a:cubicBezTo>
                      <a:pt x="546" y="180"/>
                      <a:pt x="629" y="179"/>
                      <a:pt x="711" y="176"/>
                    </a:cubicBezTo>
                    <a:cubicBezTo>
                      <a:pt x="782" y="173"/>
                      <a:pt x="846" y="116"/>
                      <a:pt x="911" y="94"/>
                    </a:cubicBezTo>
                    <a:cubicBezTo>
                      <a:pt x="933" y="78"/>
                      <a:pt x="955" y="74"/>
                      <a:pt x="981" y="65"/>
                    </a:cubicBezTo>
                    <a:cubicBezTo>
                      <a:pt x="1000" y="58"/>
                      <a:pt x="1016" y="44"/>
                      <a:pt x="1034" y="35"/>
                    </a:cubicBezTo>
                    <a:cubicBezTo>
                      <a:pt x="1040" y="32"/>
                      <a:pt x="1046" y="27"/>
                      <a:pt x="1052" y="24"/>
                    </a:cubicBezTo>
                    <a:cubicBezTo>
                      <a:pt x="1087" y="9"/>
                      <a:pt x="1096" y="21"/>
                      <a:pt x="1081" y="6"/>
                    </a:cubicBezTo>
                  </a:path>
                </a:pathLst>
              </a:custGeom>
              <a:noFill/>
              <a:ln w="12700">
                <a:solidFill>
                  <a:srgbClr val="000066"/>
                </a:solidFill>
                <a:round/>
                <a:headEnd/>
                <a:tailEnd/>
              </a:ln>
            </p:spPr>
            <p:txBody>
              <a:bodyPr/>
              <a:lstStyle/>
              <a:p>
                <a:endParaRPr lang="es-MX"/>
              </a:p>
            </p:txBody>
          </p:sp>
          <p:sp>
            <p:nvSpPr>
              <p:cNvPr id="115" name="Freeform 32"/>
              <p:cNvSpPr>
                <a:spLocks/>
              </p:cNvSpPr>
              <p:nvPr/>
            </p:nvSpPr>
            <p:spPr bwMode="auto">
              <a:xfrm>
                <a:off x="3744" y="632"/>
                <a:ext cx="77" cy="63"/>
              </a:xfrm>
              <a:custGeom>
                <a:avLst/>
                <a:gdLst>
                  <a:gd name="T0" fmla="*/ 6 w 77"/>
                  <a:gd name="T1" fmla="*/ 56 h 63"/>
                  <a:gd name="T2" fmla="*/ 0 w 77"/>
                  <a:gd name="T3" fmla="*/ 26 h 63"/>
                  <a:gd name="T4" fmla="*/ 18 w 77"/>
                  <a:gd name="T5" fmla="*/ 20 h 63"/>
                  <a:gd name="T6" fmla="*/ 24 w 77"/>
                  <a:gd name="T7" fmla="*/ 3 h 63"/>
                  <a:gd name="T8" fmla="*/ 41 w 77"/>
                  <a:gd name="T9" fmla="*/ 9 h 63"/>
                  <a:gd name="T10" fmla="*/ 35 w 77"/>
                  <a:gd name="T11" fmla="*/ 15 h 63"/>
                  <a:gd name="T12" fmla="*/ 6 w 77"/>
                  <a:gd name="T13" fmla="*/ 56 h 63"/>
                  <a:gd name="T14" fmla="*/ 0 60000 65536"/>
                  <a:gd name="T15" fmla="*/ 0 60000 65536"/>
                  <a:gd name="T16" fmla="*/ 0 60000 65536"/>
                  <a:gd name="T17" fmla="*/ 0 60000 65536"/>
                  <a:gd name="T18" fmla="*/ 0 60000 65536"/>
                  <a:gd name="T19" fmla="*/ 0 60000 65536"/>
                  <a:gd name="T20" fmla="*/ 0 60000 65536"/>
                  <a:gd name="T21" fmla="*/ 0 w 77"/>
                  <a:gd name="T22" fmla="*/ 0 h 63"/>
                  <a:gd name="T23" fmla="*/ 77 w 7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3">
                    <a:moveTo>
                      <a:pt x="6" y="56"/>
                    </a:moveTo>
                    <a:cubicBezTo>
                      <a:pt x="42" y="44"/>
                      <a:pt x="24" y="34"/>
                      <a:pt x="0" y="26"/>
                    </a:cubicBezTo>
                    <a:cubicBezTo>
                      <a:pt x="6" y="24"/>
                      <a:pt x="13" y="24"/>
                      <a:pt x="18" y="20"/>
                    </a:cubicBezTo>
                    <a:cubicBezTo>
                      <a:pt x="22" y="16"/>
                      <a:pt x="19" y="6"/>
                      <a:pt x="24" y="3"/>
                    </a:cubicBezTo>
                    <a:cubicBezTo>
                      <a:pt x="29" y="0"/>
                      <a:pt x="36" y="6"/>
                      <a:pt x="41" y="9"/>
                    </a:cubicBezTo>
                    <a:cubicBezTo>
                      <a:pt x="77" y="27"/>
                      <a:pt x="53" y="19"/>
                      <a:pt x="35" y="15"/>
                    </a:cubicBezTo>
                    <a:cubicBezTo>
                      <a:pt x="51" y="63"/>
                      <a:pt x="59" y="48"/>
                      <a:pt x="6" y="56"/>
                    </a:cubicBezTo>
                    <a:close/>
                  </a:path>
                </a:pathLst>
              </a:custGeom>
              <a:noFill/>
              <a:ln w="12700">
                <a:solidFill>
                  <a:srgbClr val="000066"/>
                </a:solidFill>
                <a:round/>
                <a:headEnd/>
                <a:tailEnd/>
              </a:ln>
            </p:spPr>
            <p:txBody>
              <a:bodyPr/>
              <a:lstStyle/>
              <a:p>
                <a:endParaRPr lang="es-MX"/>
              </a:p>
            </p:txBody>
          </p:sp>
          <p:sp>
            <p:nvSpPr>
              <p:cNvPr id="116" name="Freeform 33"/>
              <p:cNvSpPr>
                <a:spLocks/>
              </p:cNvSpPr>
              <p:nvPr/>
            </p:nvSpPr>
            <p:spPr bwMode="auto">
              <a:xfrm>
                <a:off x="3792" y="576"/>
                <a:ext cx="98" cy="109"/>
              </a:xfrm>
              <a:custGeom>
                <a:avLst/>
                <a:gdLst>
                  <a:gd name="T0" fmla="*/ 2 w 130"/>
                  <a:gd name="T1" fmla="*/ 1 h 168"/>
                  <a:gd name="T2" fmla="*/ 2 w 130"/>
                  <a:gd name="T3" fmla="*/ 1 h 168"/>
                  <a:gd name="T4" fmla="*/ 2 w 130"/>
                  <a:gd name="T5" fmla="*/ 1 h 168"/>
                  <a:gd name="T6" fmla="*/ 2 w 130"/>
                  <a:gd name="T7" fmla="*/ 1 h 168"/>
                  <a:gd name="T8" fmla="*/ 2 w 130"/>
                  <a:gd name="T9" fmla="*/ 1 h 168"/>
                  <a:gd name="T10" fmla="*/ 2 w 130"/>
                  <a:gd name="T11" fmla="*/ 1 h 168"/>
                  <a:gd name="T12" fmla="*/ 2 w 130"/>
                  <a:gd name="T13" fmla="*/ 1 h 168"/>
                  <a:gd name="T14" fmla="*/ 2 w 130"/>
                  <a:gd name="T15" fmla="*/ 1 h 168"/>
                  <a:gd name="T16" fmla="*/ 2 w 130"/>
                  <a:gd name="T17" fmla="*/ 1 h 168"/>
                  <a:gd name="T18" fmla="*/ 2 w 130"/>
                  <a:gd name="T19" fmla="*/ 1 h 168"/>
                  <a:gd name="T20" fmla="*/ 2 w 130"/>
                  <a:gd name="T21" fmla="*/ 1 h 168"/>
                  <a:gd name="T22" fmla="*/ 2 w 130"/>
                  <a:gd name="T23" fmla="*/ 1 h 168"/>
                  <a:gd name="T24" fmla="*/ 2 w 130"/>
                  <a:gd name="T25" fmla="*/ 1 h 168"/>
                  <a:gd name="T26" fmla="*/ 2 w 130"/>
                  <a:gd name="T27" fmla="*/ 1 h 1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0"/>
                  <a:gd name="T43" fmla="*/ 0 h 168"/>
                  <a:gd name="T44" fmla="*/ 130 w 130"/>
                  <a:gd name="T45" fmla="*/ 168 h 1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0" h="168">
                    <a:moveTo>
                      <a:pt x="67" y="129"/>
                    </a:moveTo>
                    <a:cubicBezTo>
                      <a:pt x="0" y="120"/>
                      <a:pt x="12" y="119"/>
                      <a:pt x="55" y="105"/>
                    </a:cubicBezTo>
                    <a:cubicBezTo>
                      <a:pt x="31" y="89"/>
                      <a:pt x="31" y="97"/>
                      <a:pt x="55" y="82"/>
                    </a:cubicBezTo>
                    <a:cubicBezTo>
                      <a:pt x="83" y="38"/>
                      <a:pt x="92" y="49"/>
                      <a:pt x="49" y="40"/>
                    </a:cubicBezTo>
                    <a:cubicBezTo>
                      <a:pt x="85" y="18"/>
                      <a:pt x="57" y="0"/>
                      <a:pt x="90" y="23"/>
                    </a:cubicBezTo>
                    <a:cubicBezTo>
                      <a:pt x="94" y="35"/>
                      <a:pt x="98" y="46"/>
                      <a:pt x="102" y="58"/>
                    </a:cubicBezTo>
                    <a:cubicBezTo>
                      <a:pt x="110" y="82"/>
                      <a:pt x="114" y="78"/>
                      <a:pt x="90" y="70"/>
                    </a:cubicBezTo>
                    <a:cubicBezTo>
                      <a:pt x="88" y="76"/>
                      <a:pt x="82" y="81"/>
                      <a:pt x="84" y="87"/>
                    </a:cubicBezTo>
                    <a:cubicBezTo>
                      <a:pt x="87" y="94"/>
                      <a:pt x="97" y="94"/>
                      <a:pt x="102" y="99"/>
                    </a:cubicBezTo>
                    <a:cubicBezTo>
                      <a:pt x="130" y="127"/>
                      <a:pt x="108" y="116"/>
                      <a:pt x="90" y="111"/>
                    </a:cubicBezTo>
                    <a:cubicBezTo>
                      <a:pt x="88" y="117"/>
                      <a:pt x="83" y="123"/>
                      <a:pt x="84" y="129"/>
                    </a:cubicBezTo>
                    <a:cubicBezTo>
                      <a:pt x="84" y="131"/>
                      <a:pt x="108" y="158"/>
                      <a:pt x="102" y="164"/>
                    </a:cubicBezTo>
                    <a:cubicBezTo>
                      <a:pt x="98" y="168"/>
                      <a:pt x="88" y="162"/>
                      <a:pt x="84" y="158"/>
                    </a:cubicBezTo>
                    <a:cubicBezTo>
                      <a:pt x="76" y="150"/>
                      <a:pt x="73" y="139"/>
                      <a:pt x="67" y="129"/>
                    </a:cubicBezTo>
                    <a:close/>
                  </a:path>
                </a:pathLst>
              </a:custGeom>
              <a:noFill/>
              <a:ln w="12700">
                <a:solidFill>
                  <a:srgbClr val="000066"/>
                </a:solidFill>
                <a:round/>
                <a:headEnd/>
                <a:tailEnd/>
              </a:ln>
            </p:spPr>
            <p:txBody>
              <a:bodyPr/>
              <a:lstStyle/>
              <a:p>
                <a:endParaRPr lang="es-MX"/>
              </a:p>
            </p:txBody>
          </p:sp>
          <p:sp>
            <p:nvSpPr>
              <p:cNvPr id="117" name="Freeform 34"/>
              <p:cNvSpPr>
                <a:spLocks/>
              </p:cNvSpPr>
              <p:nvPr/>
            </p:nvSpPr>
            <p:spPr bwMode="auto">
              <a:xfrm>
                <a:off x="3888" y="576"/>
                <a:ext cx="85" cy="121"/>
              </a:xfrm>
              <a:custGeom>
                <a:avLst/>
                <a:gdLst>
                  <a:gd name="T0" fmla="*/ 0 w 177"/>
                  <a:gd name="T1" fmla="*/ 1 h 178"/>
                  <a:gd name="T2" fmla="*/ 0 w 177"/>
                  <a:gd name="T3" fmla="*/ 1 h 178"/>
                  <a:gd name="T4" fmla="*/ 0 w 177"/>
                  <a:gd name="T5" fmla="*/ 1 h 178"/>
                  <a:gd name="T6" fmla="*/ 0 w 177"/>
                  <a:gd name="T7" fmla="*/ 1 h 178"/>
                  <a:gd name="T8" fmla="*/ 0 w 177"/>
                  <a:gd name="T9" fmla="*/ 1 h 178"/>
                  <a:gd name="T10" fmla="*/ 0 w 177"/>
                  <a:gd name="T11" fmla="*/ 1 h 178"/>
                  <a:gd name="T12" fmla="*/ 0 w 177"/>
                  <a:gd name="T13" fmla="*/ 1 h 178"/>
                  <a:gd name="T14" fmla="*/ 0 w 177"/>
                  <a:gd name="T15" fmla="*/ 1 h 178"/>
                  <a:gd name="T16" fmla="*/ 0 w 177"/>
                  <a:gd name="T17" fmla="*/ 0 h 178"/>
                  <a:gd name="T18" fmla="*/ 0 w 177"/>
                  <a:gd name="T19" fmla="*/ 1 h 178"/>
                  <a:gd name="T20" fmla="*/ 0 w 177"/>
                  <a:gd name="T21" fmla="*/ 1 h 178"/>
                  <a:gd name="T22" fmla="*/ 0 w 177"/>
                  <a:gd name="T23" fmla="*/ 1 h 178"/>
                  <a:gd name="T24" fmla="*/ 0 w 177"/>
                  <a:gd name="T25" fmla="*/ 1 h 178"/>
                  <a:gd name="T26" fmla="*/ 0 w 177"/>
                  <a:gd name="T27" fmla="*/ 1 h 178"/>
                  <a:gd name="T28" fmla="*/ 0 w 177"/>
                  <a:gd name="T29" fmla="*/ 1 h 178"/>
                  <a:gd name="T30" fmla="*/ 0 w 177"/>
                  <a:gd name="T31" fmla="*/ 1 h 178"/>
                  <a:gd name="T32" fmla="*/ 0 w 177"/>
                  <a:gd name="T33" fmla="*/ 1 h 178"/>
                  <a:gd name="T34" fmla="*/ 0 w 177"/>
                  <a:gd name="T35" fmla="*/ 1 h 178"/>
                  <a:gd name="T36" fmla="*/ 0 w 177"/>
                  <a:gd name="T37" fmla="*/ 1 h 178"/>
                  <a:gd name="T38" fmla="*/ 0 w 177"/>
                  <a:gd name="T39" fmla="*/ 1 h 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7"/>
                  <a:gd name="T61" fmla="*/ 0 h 178"/>
                  <a:gd name="T62" fmla="*/ 177 w 177"/>
                  <a:gd name="T63" fmla="*/ 178 h 1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7" h="178">
                    <a:moveTo>
                      <a:pt x="177" y="170"/>
                    </a:moveTo>
                    <a:cubicBezTo>
                      <a:pt x="155" y="155"/>
                      <a:pt x="158" y="144"/>
                      <a:pt x="136" y="129"/>
                    </a:cubicBezTo>
                    <a:cubicBezTo>
                      <a:pt x="144" y="127"/>
                      <a:pt x="162" y="130"/>
                      <a:pt x="159" y="123"/>
                    </a:cubicBezTo>
                    <a:cubicBezTo>
                      <a:pt x="154" y="110"/>
                      <a:pt x="124" y="99"/>
                      <a:pt x="124" y="99"/>
                    </a:cubicBezTo>
                    <a:cubicBezTo>
                      <a:pt x="161" y="89"/>
                      <a:pt x="140" y="77"/>
                      <a:pt x="118" y="70"/>
                    </a:cubicBezTo>
                    <a:cubicBezTo>
                      <a:pt x="116" y="64"/>
                      <a:pt x="110" y="58"/>
                      <a:pt x="112" y="52"/>
                    </a:cubicBezTo>
                    <a:cubicBezTo>
                      <a:pt x="115" y="46"/>
                      <a:pt x="133" y="47"/>
                      <a:pt x="130" y="41"/>
                    </a:cubicBezTo>
                    <a:cubicBezTo>
                      <a:pt x="124" y="28"/>
                      <a:pt x="95" y="17"/>
                      <a:pt x="95" y="17"/>
                    </a:cubicBezTo>
                    <a:cubicBezTo>
                      <a:pt x="91" y="11"/>
                      <a:pt x="90" y="0"/>
                      <a:pt x="83" y="0"/>
                    </a:cubicBezTo>
                    <a:cubicBezTo>
                      <a:pt x="76" y="0"/>
                      <a:pt x="75" y="11"/>
                      <a:pt x="71" y="17"/>
                    </a:cubicBezTo>
                    <a:cubicBezTo>
                      <a:pt x="54" y="42"/>
                      <a:pt x="68" y="30"/>
                      <a:pt x="42" y="47"/>
                    </a:cubicBezTo>
                    <a:cubicBezTo>
                      <a:pt x="48" y="51"/>
                      <a:pt x="58" y="51"/>
                      <a:pt x="60" y="58"/>
                    </a:cubicBezTo>
                    <a:cubicBezTo>
                      <a:pt x="63" y="66"/>
                      <a:pt x="56" y="74"/>
                      <a:pt x="54" y="82"/>
                    </a:cubicBezTo>
                    <a:cubicBezTo>
                      <a:pt x="52" y="88"/>
                      <a:pt x="48" y="99"/>
                      <a:pt x="48" y="99"/>
                    </a:cubicBezTo>
                    <a:cubicBezTo>
                      <a:pt x="56" y="101"/>
                      <a:pt x="66" y="99"/>
                      <a:pt x="71" y="105"/>
                    </a:cubicBezTo>
                    <a:cubicBezTo>
                      <a:pt x="74" y="110"/>
                      <a:pt x="55" y="140"/>
                      <a:pt x="54" y="141"/>
                    </a:cubicBezTo>
                    <a:cubicBezTo>
                      <a:pt x="51" y="143"/>
                      <a:pt x="0" y="154"/>
                      <a:pt x="60" y="141"/>
                    </a:cubicBezTo>
                    <a:cubicBezTo>
                      <a:pt x="62" y="147"/>
                      <a:pt x="67" y="153"/>
                      <a:pt x="65" y="158"/>
                    </a:cubicBezTo>
                    <a:cubicBezTo>
                      <a:pt x="57" y="178"/>
                      <a:pt x="30" y="164"/>
                      <a:pt x="65" y="176"/>
                    </a:cubicBezTo>
                    <a:cubicBezTo>
                      <a:pt x="104" y="163"/>
                      <a:pt x="92" y="173"/>
                      <a:pt x="107" y="158"/>
                    </a:cubicBezTo>
                  </a:path>
                </a:pathLst>
              </a:custGeom>
              <a:noFill/>
              <a:ln w="12700">
                <a:solidFill>
                  <a:srgbClr val="000066"/>
                </a:solidFill>
                <a:round/>
                <a:headEnd/>
                <a:tailEnd/>
              </a:ln>
            </p:spPr>
            <p:txBody>
              <a:bodyPr/>
              <a:lstStyle/>
              <a:p>
                <a:endParaRPr lang="es-MX"/>
              </a:p>
            </p:txBody>
          </p:sp>
          <p:sp>
            <p:nvSpPr>
              <p:cNvPr id="118" name="Freeform 35"/>
              <p:cNvSpPr>
                <a:spLocks/>
              </p:cNvSpPr>
              <p:nvPr/>
            </p:nvSpPr>
            <p:spPr bwMode="auto">
              <a:xfrm>
                <a:off x="3936" y="576"/>
                <a:ext cx="98" cy="109"/>
              </a:xfrm>
              <a:custGeom>
                <a:avLst/>
                <a:gdLst>
                  <a:gd name="T0" fmla="*/ 2 w 130"/>
                  <a:gd name="T1" fmla="*/ 1 h 168"/>
                  <a:gd name="T2" fmla="*/ 2 w 130"/>
                  <a:gd name="T3" fmla="*/ 1 h 168"/>
                  <a:gd name="T4" fmla="*/ 2 w 130"/>
                  <a:gd name="T5" fmla="*/ 1 h 168"/>
                  <a:gd name="T6" fmla="*/ 2 w 130"/>
                  <a:gd name="T7" fmla="*/ 1 h 168"/>
                  <a:gd name="T8" fmla="*/ 2 w 130"/>
                  <a:gd name="T9" fmla="*/ 1 h 168"/>
                  <a:gd name="T10" fmla="*/ 2 w 130"/>
                  <a:gd name="T11" fmla="*/ 1 h 168"/>
                  <a:gd name="T12" fmla="*/ 2 w 130"/>
                  <a:gd name="T13" fmla="*/ 1 h 168"/>
                  <a:gd name="T14" fmla="*/ 2 w 130"/>
                  <a:gd name="T15" fmla="*/ 1 h 168"/>
                  <a:gd name="T16" fmla="*/ 2 w 130"/>
                  <a:gd name="T17" fmla="*/ 1 h 168"/>
                  <a:gd name="T18" fmla="*/ 2 w 130"/>
                  <a:gd name="T19" fmla="*/ 1 h 168"/>
                  <a:gd name="T20" fmla="*/ 2 w 130"/>
                  <a:gd name="T21" fmla="*/ 1 h 168"/>
                  <a:gd name="T22" fmla="*/ 2 w 130"/>
                  <a:gd name="T23" fmla="*/ 1 h 168"/>
                  <a:gd name="T24" fmla="*/ 2 w 130"/>
                  <a:gd name="T25" fmla="*/ 1 h 168"/>
                  <a:gd name="T26" fmla="*/ 2 w 130"/>
                  <a:gd name="T27" fmla="*/ 1 h 1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0"/>
                  <a:gd name="T43" fmla="*/ 0 h 168"/>
                  <a:gd name="T44" fmla="*/ 130 w 130"/>
                  <a:gd name="T45" fmla="*/ 168 h 1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0" h="168">
                    <a:moveTo>
                      <a:pt x="67" y="129"/>
                    </a:moveTo>
                    <a:cubicBezTo>
                      <a:pt x="0" y="120"/>
                      <a:pt x="12" y="119"/>
                      <a:pt x="55" y="105"/>
                    </a:cubicBezTo>
                    <a:cubicBezTo>
                      <a:pt x="31" y="89"/>
                      <a:pt x="31" y="97"/>
                      <a:pt x="55" y="82"/>
                    </a:cubicBezTo>
                    <a:cubicBezTo>
                      <a:pt x="83" y="38"/>
                      <a:pt x="92" y="49"/>
                      <a:pt x="49" y="40"/>
                    </a:cubicBezTo>
                    <a:cubicBezTo>
                      <a:pt x="85" y="18"/>
                      <a:pt x="57" y="0"/>
                      <a:pt x="90" y="23"/>
                    </a:cubicBezTo>
                    <a:cubicBezTo>
                      <a:pt x="94" y="35"/>
                      <a:pt x="98" y="46"/>
                      <a:pt x="102" y="58"/>
                    </a:cubicBezTo>
                    <a:cubicBezTo>
                      <a:pt x="110" y="82"/>
                      <a:pt x="114" y="78"/>
                      <a:pt x="90" y="70"/>
                    </a:cubicBezTo>
                    <a:cubicBezTo>
                      <a:pt x="88" y="76"/>
                      <a:pt x="82" y="81"/>
                      <a:pt x="84" y="87"/>
                    </a:cubicBezTo>
                    <a:cubicBezTo>
                      <a:pt x="87" y="94"/>
                      <a:pt x="97" y="94"/>
                      <a:pt x="102" y="99"/>
                    </a:cubicBezTo>
                    <a:cubicBezTo>
                      <a:pt x="130" y="127"/>
                      <a:pt x="108" y="116"/>
                      <a:pt x="90" y="111"/>
                    </a:cubicBezTo>
                    <a:cubicBezTo>
                      <a:pt x="88" y="117"/>
                      <a:pt x="83" y="123"/>
                      <a:pt x="84" y="129"/>
                    </a:cubicBezTo>
                    <a:cubicBezTo>
                      <a:pt x="84" y="131"/>
                      <a:pt x="108" y="158"/>
                      <a:pt x="102" y="164"/>
                    </a:cubicBezTo>
                    <a:cubicBezTo>
                      <a:pt x="98" y="168"/>
                      <a:pt x="88" y="162"/>
                      <a:pt x="84" y="158"/>
                    </a:cubicBezTo>
                    <a:cubicBezTo>
                      <a:pt x="76" y="150"/>
                      <a:pt x="73" y="139"/>
                      <a:pt x="67" y="129"/>
                    </a:cubicBezTo>
                    <a:close/>
                  </a:path>
                </a:pathLst>
              </a:custGeom>
              <a:noFill/>
              <a:ln w="12700">
                <a:solidFill>
                  <a:srgbClr val="000066"/>
                </a:solidFill>
                <a:round/>
                <a:headEnd/>
                <a:tailEnd/>
              </a:ln>
            </p:spPr>
            <p:txBody>
              <a:bodyPr/>
              <a:lstStyle/>
              <a:p>
                <a:endParaRPr lang="es-MX"/>
              </a:p>
            </p:txBody>
          </p:sp>
          <p:sp>
            <p:nvSpPr>
              <p:cNvPr id="119" name="Freeform 36"/>
              <p:cNvSpPr>
                <a:spLocks/>
              </p:cNvSpPr>
              <p:nvPr/>
            </p:nvSpPr>
            <p:spPr bwMode="auto">
              <a:xfrm>
                <a:off x="4032" y="576"/>
                <a:ext cx="77" cy="63"/>
              </a:xfrm>
              <a:custGeom>
                <a:avLst/>
                <a:gdLst>
                  <a:gd name="T0" fmla="*/ 6 w 77"/>
                  <a:gd name="T1" fmla="*/ 56 h 63"/>
                  <a:gd name="T2" fmla="*/ 0 w 77"/>
                  <a:gd name="T3" fmla="*/ 26 h 63"/>
                  <a:gd name="T4" fmla="*/ 18 w 77"/>
                  <a:gd name="T5" fmla="*/ 20 h 63"/>
                  <a:gd name="T6" fmla="*/ 24 w 77"/>
                  <a:gd name="T7" fmla="*/ 3 h 63"/>
                  <a:gd name="T8" fmla="*/ 41 w 77"/>
                  <a:gd name="T9" fmla="*/ 9 h 63"/>
                  <a:gd name="T10" fmla="*/ 35 w 77"/>
                  <a:gd name="T11" fmla="*/ 15 h 63"/>
                  <a:gd name="T12" fmla="*/ 6 w 77"/>
                  <a:gd name="T13" fmla="*/ 56 h 63"/>
                  <a:gd name="T14" fmla="*/ 0 60000 65536"/>
                  <a:gd name="T15" fmla="*/ 0 60000 65536"/>
                  <a:gd name="T16" fmla="*/ 0 60000 65536"/>
                  <a:gd name="T17" fmla="*/ 0 60000 65536"/>
                  <a:gd name="T18" fmla="*/ 0 60000 65536"/>
                  <a:gd name="T19" fmla="*/ 0 60000 65536"/>
                  <a:gd name="T20" fmla="*/ 0 60000 65536"/>
                  <a:gd name="T21" fmla="*/ 0 w 77"/>
                  <a:gd name="T22" fmla="*/ 0 h 63"/>
                  <a:gd name="T23" fmla="*/ 77 w 7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3">
                    <a:moveTo>
                      <a:pt x="6" y="56"/>
                    </a:moveTo>
                    <a:cubicBezTo>
                      <a:pt x="42" y="44"/>
                      <a:pt x="24" y="34"/>
                      <a:pt x="0" y="26"/>
                    </a:cubicBezTo>
                    <a:cubicBezTo>
                      <a:pt x="6" y="24"/>
                      <a:pt x="13" y="24"/>
                      <a:pt x="18" y="20"/>
                    </a:cubicBezTo>
                    <a:cubicBezTo>
                      <a:pt x="22" y="16"/>
                      <a:pt x="19" y="6"/>
                      <a:pt x="24" y="3"/>
                    </a:cubicBezTo>
                    <a:cubicBezTo>
                      <a:pt x="29" y="0"/>
                      <a:pt x="36" y="6"/>
                      <a:pt x="41" y="9"/>
                    </a:cubicBezTo>
                    <a:cubicBezTo>
                      <a:pt x="77" y="27"/>
                      <a:pt x="53" y="19"/>
                      <a:pt x="35" y="15"/>
                    </a:cubicBezTo>
                    <a:cubicBezTo>
                      <a:pt x="51" y="63"/>
                      <a:pt x="59" y="48"/>
                      <a:pt x="6" y="56"/>
                    </a:cubicBezTo>
                    <a:close/>
                  </a:path>
                </a:pathLst>
              </a:custGeom>
              <a:noFill/>
              <a:ln w="12700">
                <a:solidFill>
                  <a:srgbClr val="000066"/>
                </a:solidFill>
                <a:round/>
                <a:headEnd/>
                <a:tailEnd/>
              </a:ln>
            </p:spPr>
            <p:txBody>
              <a:bodyPr/>
              <a:lstStyle/>
              <a:p>
                <a:endParaRPr lang="es-MX"/>
              </a:p>
            </p:txBody>
          </p:sp>
          <p:sp>
            <p:nvSpPr>
              <p:cNvPr id="120" name="Freeform 37"/>
              <p:cNvSpPr>
                <a:spLocks/>
              </p:cNvSpPr>
              <p:nvPr/>
            </p:nvSpPr>
            <p:spPr bwMode="auto">
              <a:xfrm>
                <a:off x="4176" y="528"/>
                <a:ext cx="77" cy="63"/>
              </a:xfrm>
              <a:custGeom>
                <a:avLst/>
                <a:gdLst>
                  <a:gd name="T0" fmla="*/ 6 w 77"/>
                  <a:gd name="T1" fmla="*/ 56 h 63"/>
                  <a:gd name="T2" fmla="*/ 0 w 77"/>
                  <a:gd name="T3" fmla="*/ 26 h 63"/>
                  <a:gd name="T4" fmla="*/ 18 w 77"/>
                  <a:gd name="T5" fmla="*/ 20 h 63"/>
                  <a:gd name="T6" fmla="*/ 24 w 77"/>
                  <a:gd name="T7" fmla="*/ 3 h 63"/>
                  <a:gd name="T8" fmla="*/ 41 w 77"/>
                  <a:gd name="T9" fmla="*/ 9 h 63"/>
                  <a:gd name="T10" fmla="*/ 35 w 77"/>
                  <a:gd name="T11" fmla="*/ 15 h 63"/>
                  <a:gd name="T12" fmla="*/ 6 w 77"/>
                  <a:gd name="T13" fmla="*/ 56 h 63"/>
                  <a:gd name="T14" fmla="*/ 0 60000 65536"/>
                  <a:gd name="T15" fmla="*/ 0 60000 65536"/>
                  <a:gd name="T16" fmla="*/ 0 60000 65536"/>
                  <a:gd name="T17" fmla="*/ 0 60000 65536"/>
                  <a:gd name="T18" fmla="*/ 0 60000 65536"/>
                  <a:gd name="T19" fmla="*/ 0 60000 65536"/>
                  <a:gd name="T20" fmla="*/ 0 60000 65536"/>
                  <a:gd name="T21" fmla="*/ 0 w 77"/>
                  <a:gd name="T22" fmla="*/ 0 h 63"/>
                  <a:gd name="T23" fmla="*/ 77 w 7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3">
                    <a:moveTo>
                      <a:pt x="6" y="56"/>
                    </a:moveTo>
                    <a:cubicBezTo>
                      <a:pt x="42" y="44"/>
                      <a:pt x="24" y="34"/>
                      <a:pt x="0" y="26"/>
                    </a:cubicBezTo>
                    <a:cubicBezTo>
                      <a:pt x="6" y="24"/>
                      <a:pt x="13" y="24"/>
                      <a:pt x="18" y="20"/>
                    </a:cubicBezTo>
                    <a:cubicBezTo>
                      <a:pt x="22" y="16"/>
                      <a:pt x="19" y="6"/>
                      <a:pt x="24" y="3"/>
                    </a:cubicBezTo>
                    <a:cubicBezTo>
                      <a:pt x="29" y="0"/>
                      <a:pt x="36" y="6"/>
                      <a:pt x="41" y="9"/>
                    </a:cubicBezTo>
                    <a:cubicBezTo>
                      <a:pt x="77" y="27"/>
                      <a:pt x="53" y="19"/>
                      <a:pt x="35" y="15"/>
                    </a:cubicBezTo>
                    <a:cubicBezTo>
                      <a:pt x="51" y="63"/>
                      <a:pt x="59" y="48"/>
                      <a:pt x="6" y="56"/>
                    </a:cubicBezTo>
                    <a:close/>
                  </a:path>
                </a:pathLst>
              </a:custGeom>
              <a:noFill/>
              <a:ln w="12700">
                <a:solidFill>
                  <a:srgbClr val="000066"/>
                </a:solidFill>
                <a:round/>
                <a:headEnd/>
                <a:tailEnd/>
              </a:ln>
            </p:spPr>
            <p:txBody>
              <a:bodyPr/>
              <a:lstStyle/>
              <a:p>
                <a:endParaRPr lang="es-MX"/>
              </a:p>
            </p:txBody>
          </p:sp>
          <p:sp>
            <p:nvSpPr>
              <p:cNvPr id="121" name="Freeform 38"/>
              <p:cNvSpPr>
                <a:spLocks/>
              </p:cNvSpPr>
              <p:nvPr/>
            </p:nvSpPr>
            <p:spPr bwMode="auto">
              <a:xfrm>
                <a:off x="4080" y="528"/>
                <a:ext cx="98" cy="109"/>
              </a:xfrm>
              <a:custGeom>
                <a:avLst/>
                <a:gdLst>
                  <a:gd name="T0" fmla="*/ 2 w 130"/>
                  <a:gd name="T1" fmla="*/ 1 h 168"/>
                  <a:gd name="T2" fmla="*/ 2 w 130"/>
                  <a:gd name="T3" fmla="*/ 1 h 168"/>
                  <a:gd name="T4" fmla="*/ 2 w 130"/>
                  <a:gd name="T5" fmla="*/ 1 h 168"/>
                  <a:gd name="T6" fmla="*/ 2 w 130"/>
                  <a:gd name="T7" fmla="*/ 1 h 168"/>
                  <a:gd name="T8" fmla="*/ 2 w 130"/>
                  <a:gd name="T9" fmla="*/ 1 h 168"/>
                  <a:gd name="T10" fmla="*/ 2 w 130"/>
                  <a:gd name="T11" fmla="*/ 1 h 168"/>
                  <a:gd name="T12" fmla="*/ 2 w 130"/>
                  <a:gd name="T13" fmla="*/ 1 h 168"/>
                  <a:gd name="T14" fmla="*/ 2 w 130"/>
                  <a:gd name="T15" fmla="*/ 1 h 168"/>
                  <a:gd name="T16" fmla="*/ 2 w 130"/>
                  <a:gd name="T17" fmla="*/ 1 h 168"/>
                  <a:gd name="T18" fmla="*/ 2 w 130"/>
                  <a:gd name="T19" fmla="*/ 1 h 168"/>
                  <a:gd name="T20" fmla="*/ 2 w 130"/>
                  <a:gd name="T21" fmla="*/ 1 h 168"/>
                  <a:gd name="T22" fmla="*/ 2 w 130"/>
                  <a:gd name="T23" fmla="*/ 1 h 168"/>
                  <a:gd name="T24" fmla="*/ 2 w 130"/>
                  <a:gd name="T25" fmla="*/ 1 h 168"/>
                  <a:gd name="T26" fmla="*/ 2 w 130"/>
                  <a:gd name="T27" fmla="*/ 1 h 1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0"/>
                  <a:gd name="T43" fmla="*/ 0 h 168"/>
                  <a:gd name="T44" fmla="*/ 130 w 130"/>
                  <a:gd name="T45" fmla="*/ 168 h 1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0" h="168">
                    <a:moveTo>
                      <a:pt x="67" y="129"/>
                    </a:moveTo>
                    <a:cubicBezTo>
                      <a:pt x="0" y="120"/>
                      <a:pt x="12" y="119"/>
                      <a:pt x="55" y="105"/>
                    </a:cubicBezTo>
                    <a:cubicBezTo>
                      <a:pt x="31" y="89"/>
                      <a:pt x="31" y="97"/>
                      <a:pt x="55" y="82"/>
                    </a:cubicBezTo>
                    <a:cubicBezTo>
                      <a:pt x="83" y="38"/>
                      <a:pt x="92" y="49"/>
                      <a:pt x="49" y="40"/>
                    </a:cubicBezTo>
                    <a:cubicBezTo>
                      <a:pt x="85" y="18"/>
                      <a:pt x="57" y="0"/>
                      <a:pt x="90" y="23"/>
                    </a:cubicBezTo>
                    <a:cubicBezTo>
                      <a:pt x="94" y="35"/>
                      <a:pt x="98" y="46"/>
                      <a:pt x="102" y="58"/>
                    </a:cubicBezTo>
                    <a:cubicBezTo>
                      <a:pt x="110" y="82"/>
                      <a:pt x="114" y="78"/>
                      <a:pt x="90" y="70"/>
                    </a:cubicBezTo>
                    <a:cubicBezTo>
                      <a:pt x="88" y="76"/>
                      <a:pt x="82" y="81"/>
                      <a:pt x="84" y="87"/>
                    </a:cubicBezTo>
                    <a:cubicBezTo>
                      <a:pt x="87" y="94"/>
                      <a:pt x="97" y="94"/>
                      <a:pt x="102" y="99"/>
                    </a:cubicBezTo>
                    <a:cubicBezTo>
                      <a:pt x="130" y="127"/>
                      <a:pt x="108" y="116"/>
                      <a:pt x="90" y="111"/>
                    </a:cubicBezTo>
                    <a:cubicBezTo>
                      <a:pt x="88" y="117"/>
                      <a:pt x="83" y="123"/>
                      <a:pt x="84" y="129"/>
                    </a:cubicBezTo>
                    <a:cubicBezTo>
                      <a:pt x="84" y="131"/>
                      <a:pt x="108" y="158"/>
                      <a:pt x="102" y="164"/>
                    </a:cubicBezTo>
                    <a:cubicBezTo>
                      <a:pt x="98" y="168"/>
                      <a:pt x="88" y="162"/>
                      <a:pt x="84" y="158"/>
                    </a:cubicBezTo>
                    <a:cubicBezTo>
                      <a:pt x="76" y="150"/>
                      <a:pt x="73" y="139"/>
                      <a:pt x="67" y="129"/>
                    </a:cubicBezTo>
                    <a:close/>
                  </a:path>
                </a:pathLst>
              </a:custGeom>
              <a:noFill/>
              <a:ln w="12700">
                <a:solidFill>
                  <a:srgbClr val="000066"/>
                </a:solidFill>
                <a:round/>
                <a:headEnd/>
                <a:tailEnd/>
              </a:ln>
            </p:spPr>
            <p:txBody>
              <a:bodyPr/>
              <a:lstStyle/>
              <a:p>
                <a:endParaRPr lang="es-MX"/>
              </a:p>
            </p:txBody>
          </p:sp>
          <p:sp>
            <p:nvSpPr>
              <p:cNvPr id="122" name="Freeform 39"/>
              <p:cNvSpPr>
                <a:spLocks/>
              </p:cNvSpPr>
              <p:nvPr/>
            </p:nvSpPr>
            <p:spPr bwMode="auto">
              <a:xfrm>
                <a:off x="4224" y="528"/>
                <a:ext cx="48" cy="73"/>
              </a:xfrm>
              <a:custGeom>
                <a:avLst/>
                <a:gdLst>
                  <a:gd name="T0" fmla="*/ 0 w 177"/>
                  <a:gd name="T1" fmla="*/ 0 h 178"/>
                  <a:gd name="T2" fmla="*/ 0 w 177"/>
                  <a:gd name="T3" fmla="*/ 0 h 178"/>
                  <a:gd name="T4" fmla="*/ 0 w 177"/>
                  <a:gd name="T5" fmla="*/ 0 h 178"/>
                  <a:gd name="T6" fmla="*/ 0 w 177"/>
                  <a:gd name="T7" fmla="*/ 0 h 178"/>
                  <a:gd name="T8" fmla="*/ 0 w 177"/>
                  <a:gd name="T9" fmla="*/ 0 h 178"/>
                  <a:gd name="T10" fmla="*/ 0 w 177"/>
                  <a:gd name="T11" fmla="*/ 0 h 178"/>
                  <a:gd name="T12" fmla="*/ 0 w 177"/>
                  <a:gd name="T13" fmla="*/ 0 h 178"/>
                  <a:gd name="T14" fmla="*/ 0 w 177"/>
                  <a:gd name="T15" fmla="*/ 0 h 178"/>
                  <a:gd name="T16" fmla="*/ 0 w 177"/>
                  <a:gd name="T17" fmla="*/ 0 h 178"/>
                  <a:gd name="T18" fmla="*/ 0 w 177"/>
                  <a:gd name="T19" fmla="*/ 0 h 178"/>
                  <a:gd name="T20" fmla="*/ 0 w 177"/>
                  <a:gd name="T21" fmla="*/ 0 h 178"/>
                  <a:gd name="T22" fmla="*/ 0 w 177"/>
                  <a:gd name="T23" fmla="*/ 0 h 178"/>
                  <a:gd name="T24" fmla="*/ 0 w 177"/>
                  <a:gd name="T25" fmla="*/ 0 h 178"/>
                  <a:gd name="T26" fmla="*/ 0 w 177"/>
                  <a:gd name="T27" fmla="*/ 0 h 178"/>
                  <a:gd name="T28" fmla="*/ 0 w 177"/>
                  <a:gd name="T29" fmla="*/ 0 h 178"/>
                  <a:gd name="T30" fmla="*/ 0 w 177"/>
                  <a:gd name="T31" fmla="*/ 0 h 178"/>
                  <a:gd name="T32" fmla="*/ 0 w 177"/>
                  <a:gd name="T33" fmla="*/ 0 h 178"/>
                  <a:gd name="T34" fmla="*/ 0 w 177"/>
                  <a:gd name="T35" fmla="*/ 0 h 178"/>
                  <a:gd name="T36" fmla="*/ 0 w 177"/>
                  <a:gd name="T37" fmla="*/ 0 h 178"/>
                  <a:gd name="T38" fmla="*/ 0 w 177"/>
                  <a:gd name="T39" fmla="*/ 0 h 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7"/>
                  <a:gd name="T61" fmla="*/ 0 h 178"/>
                  <a:gd name="T62" fmla="*/ 177 w 177"/>
                  <a:gd name="T63" fmla="*/ 178 h 1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7" h="178">
                    <a:moveTo>
                      <a:pt x="177" y="170"/>
                    </a:moveTo>
                    <a:cubicBezTo>
                      <a:pt x="155" y="155"/>
                      <a:pt x="158" y="144"/>
                      <a:pt x="136" y="129"/>
                    </a:cubicBezTo>
                    <a:cubicBezTo>
                      <a:pt x="144" y="127"/>
                      <a:pt x="162" y="130"/>
                      <a:pt x="159" y="123"/>
                    </a:cubicBezTo>
                    <a:cubicBezTo>
                      <a:pt x="154" y="110"/>
                      <a:pt x="124" y="99"/>
                      <a:pt x="124" y="99"/>
                    </a:cubicBezTo>
                    <a:cubicBezTo>
                      <a:pt x="161" y="89"/>
                      <a:pt x="140" y="77"/>
                      <a:pt x="118" y="70"/>
                    </a:cubicBezTo>
                    <a:cubicBezTo>
                      <a:pt x="116" y="64"/>
                      <a:pt x="110" y="58"/>
                      <a:pt x="112" y="52"/>
                    </a:cubicBezTo>
                    <a:cubicBezTo>
                      <a:pt x="115" y="46"/>
                      <a:pt x="133" y="47"/>
                      <a:pt x="130" y="41"/>
                    </a:cubicBezTo>
                    <a:cubicBezTo>
                      <a:pt x="124" y="28"/>
                      <a:pt x="95" y="17"/>
                      <a:pt x="95" y="17"/>
                    </a:cubicBezTo>
                    <a:cubicBezTo>
                      <a:pt x="91" y="11"/>
                      <a:pt x="90" y="0"/>
                      <a:pt x="83" y="0"/>
                    </a:cubicBezTo>
                    <a:cubicBezTo>
                      <a:pt x="76" y="0"/>
                      <a:pt x="75" y="11"/>
                      <a:pt x="71" y="17"/>
                    </a:cubicBezTo>
                    <a:cubicBezTo>
                      <a:pt x="54" y="42"/>
                      <a:pt x="68" y="30"/>
                      <a:pt x="42" y="47"/>
                    </a:cubicBezTo>
                    <a:cubicBezTo>
                      <a:pt x="48" y="51"/>
                      <a:pt x="58" y="51"/>
                      <a:pt x="60" y="58"/>
                    </a:cubicBezTo>
                    <a:cubicBezTo>
                      <a:pt x="63" y="66"/>
                      <a:pt x="56" y="74"/>
                      <a:pt x="54" y="82"/>
                    </a:cubicBezTo>
                    <a:cubicBezTo>
                      <a:pt x="52" y="88"/>
                      <a:pt x="48" y="99"/>
                      <a:pt x="48" y="99"/>
                    </a:cubicBezTo>
                    <a:cubicBezTo>
                      <a:pt x="56" y="101"/>
                      <a:pt x="66" y="99"/>
                      <a:pt x="71" y="105"/>
                    </a:cubicBezTo>
                    <a:cubicBezTo>
                      <a:pt x="74" y="110"/>
                      <a:pt x="55" y="140"/>
                      <a:pt x="54" y="141"/>
                    </a:cubicBezTo>
                    <a:cubicBezTo>
                      <a:pt x="51" y="143"/>
                      <a:pt x="0" y="154"/>
                      <a:pt x="60" y="141"/>
                    </a:cubicBezTo>
                    <a:cubicBezTo>
                      <a:pt x="62" y="147"/>
                      <a:pt x="67" y="153"/>
                      <a:pt x="65" y="158"/>
                    </a:cubicBezTo>
                    <a:cubicBezTo>
                      <a:pt x="57" y="178"/>
                      <a:pt x="30" y="164"/>
                      <a:pt x="65" y="176"/>
                    </a:cubicBezTo>
                    <a:cubicBezTo>
                      <a:pt x="104" y="163"/>
                      <a:pt x="92" y="173"/>
                      <a:pt x="107" y="158"/>
                    </a:cubicBezTo>
                  </a:path>
                </a:pathLst>
              </a:custGeom>
              <a:noFill/>
              <a:ln w="12700">
                <a:solidFill>
                  <a:srgbClr val="000066"/>
                </a:solidFill>
                <a:round/>
                <a:headEnd/>
                <a:tailEnd/>
              </a:ln>
            </p:spPr>
            <p:txBody>
              <a:bodyPr/>
              <a:lstStyle/>
              <a:p>
                <a:endParaRPr lang="es-MX"/>
              </a:p>
            </p:txBody>
          </p:sp>
          <p:sp>
            <p:nvSpPr>
              <p:cNvPr id="123" name="Freeform 40"/>
              <p:cNvSpPr>
                <a:spLocks/>
              </p:cNvSpPr>
              <p:nvPr/>
            </p:nvSpPr>
            <p:spPr bwMode="auto">
              <a:xfrm>
                <a:off x="4272" y="480"/>
                <a:ext cx="48" cy="73"/>
              </a:xfrm>
              <a:custGeom>
                <a:avLst/>
                <a:gdLst>
                  <a:gd name="T0" fmla="*/ 0 w 177"/>
                  <a:gd name="T1" fmla="*/ 0 h 178"/>
                  <a:gd name="T2" fmla="*/ 0 w 177"/>
                  <a:gd name="T3" fmla="*/ 0 h 178"/>
                  <a:gd name="T4" fmla="*/ 0 w 177"/>
                  <a:gd name="T5" fmla="*/ 0 h 178"/>
                  <a:gd name="T6" fmla="*/ 0 w 177"/>
                  <a:gd name="T7" fmla="*/ 0 h 178"/>
                  <a:gd name="T8" fmla="*/ 0 w 177"/>
                  <a:gd name="T9" fmla="*/ 0 h 178"/>
                  <a:gd name="T10" fmla="*/ 0 w 177"/>
                  <a:gd name="T11" fmla="*/ 0 h 178"/>
                  <a:gd name="T12" fmla="*/ 0 w 177"/>
                  <a:gd name="T13" fmla="*/ 0 h 178"/>
                  <a:gd name="T14" fmla="*/ 0 w 177"/>
                  <a:gd name="T15" fmla="*/ 0 h 178"/>
                  <a:gd name="T16" fmla="*/ 0 w 177"/>
                  <a:gd name="T17" fmla="*/ 0 h 178"/>
                  <a:gd name="T18" fmla="*/ 0 w 177"/>
                  <a:gd name="T19" fmla="*/ 0 h 178"/>
                  <a:gd name="T20" fmla="*/ 0 w 177"/>
                  <a:gd name="T21" fmla="*/ 0 h 178"/>
                  <a:gd name="T22" fmla="*/ 0 w 177"/>
                  <a:gd name="T23" fmla="*/ 0 h 178"/>
                  <a:gd name="T24" fmla="*/ 0 w 177"/>
                  <a:gd name="T25" fmla="*/ 0 h 178"/>
                  <a:gd name="T26" fmla="*/ 0 w 177"/>
                  <a:gd name="T27" fmla="*/ 0 h 178"/>
                  <a:gd name="T28" fmla="*/ 0 w 177"/>
                  <a:gd name="T29" fmla="*/ 0 h 178"/>
                  <a:gd name="T30" fmla="*/ 0 w 177"/>
                  <a:gd name="T31" fmla="*/ 0 h 178"/>
                  <a:gd name="T32" fmla="*/ 0 w 177"/>
                  <a:gd name="T33" fmla="*/ 0 h 178"/>
                  <a:gd name="T34" fmla="*/ 0 w 177"/>
                  <a:gd name="T35" fmla="*/ 0 h 178"/>
                  <a:gd name="T36" fmla="*/ 0 w 177"/>
                  <a:gd name="T37" fmla="*/ 0 h 178"/>
                  <a:gd name="T38" fmla="*/ 0 w 177"/>
                  <a:gd name="T39" fmla="*/ 0 h 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7"/>
                  <a:gd name="T61" fmla="*/ 0 h 178"/>
                  <a:gd name="T62" fmla="*/ 177 w 177"/>
                  <a:gd name="T63" fmla="*/ 178 h 1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7" h="178">
                    <a:moveTo>
                      <a:pt x="177" y="170"/>
                    </a:moveTo>
                    <a:cubicBezTo>
                      <a:pt x="155" y="155"/>
                      <a:pt x="158" y="144"/>
                      <a:pt x="136" y="129"/>
                    </a:cubicBezTo>
                    <a:cubicBezTo>
                      <a:pt x="144" y="127"/>
                      <a:pt x="162" y="130"/>
                      <a:pt x="159" y="123"/>
                    </a:cubicBezTo>
                    <a:cubicBezTo>
                      <a:pt x="154" y="110"/>
                      <a:pt x="124" y="99"/>
                      <a:pt x="124" y="99"/>
                    </a:cubicBezTo>
                    <a:cubicBezTo>
                      <a:pt x="161" y="89"/>
                      <a:pt x="140" y="77"/>
                      <a:pt x="118" y="70"/>
                    </a:cubicBezTo>
                    <a:cubicBezTo>
                      <a:pt x="116" y="64"/>
                      <a:pt x="110" y="58"/>
                      <a:pt x="112" y="52"/>
                    </a:cubicBezTo>
                    <a:cubicBezTo>
                      <a:pt x="115" y="46"/>
                      <a:pt x="133" y="47"/>
                      <a:pt x="130" y="41"/>
                    </a:cubicBezTo>
                    <a:cubicBezTo>
                      <a:pt x="124" y="28"/>
                      <a:pt x="95" y="17"/>
                      <a:pt x="95" y="17"/>
                    </a:cubicBezTo>
                    <a:cubicBezTo>
                      <a:pt x="91" y="11"/>
                      <a:pt x="90" y="0"/>
                      <a:pt x="83" y="0"/>
                    </a:cubicBezTo>
                    <a:cubicBezTo>
                      <a:pt x="76" y="0"/>
                      <a:pt x="75" y="11"/>
                      <a:pt x="71" y="17"/>
                    </a:cubicBezTo>
                    <a:cubicBezTo>
                      <a:pt x="54" y="42"/>
                      <a:pt x="68" y="30"/>
                      <a:pt x="42" y="47"/>
                    </a:cubicBezTo>
                    <a:cubicBezTo>
                      <a:pt x="48" y="51"/>
                      <a:pt x="58" y="51"/>
                      <a:pt x="60" y="58"/>
                    </a:cubicBezTo>
                    <a:cubicBezTo>
                      <a:pt x="63" y="66"/>
                      <a:pt x="56" y="74"/>
                      <a:pt x="54" y="82"/>
                    </a:cubicBezTo>
                    <a:cubicBezTo>
                      <a:pt x="52" y="88"/>
                      <a:pt x="48" y="99"/>
                      <a:pt x="48" y="99"/>
                    </a:cubicBezTo>
                    <a:cubicBezTo>
                      <a:pt x="56" y="101"/>
                      <a:pt x="66" y="99"/>
                      <a:pt x="71" y="105"/>
                    </a:cubicBezTo>
                    <a:cubicBezTo>
                      <a:pt x="74" y="110"/>
                      <a:pt x="55" y="140"/>
                      <a:pt x="54" y="141"/>
                    </a:cubicBezTo>
                    <a:cubicBezTo>
                      <a:pt x="51" y="143"/>
                      <a:pt x="0" y="154"/>
                      <a:pt x="60" y="141"/>
                    </a:cubicBezTo>
                    <a:cubicBezTo>
                      <a:pt x="62" y="147"/>
                      <a:pt x="67" y="153"/>
                      <a:pt x="65" y="158"/>
                    </a:cubicBezTo>
                    <a:cubicBezTo>
                      <a:pt x="57" y="178"/>
                      <a:pt x="30" y="164"/>
                      <a:pt x="65" y="176"/>
                    </a:cubicBezTo>
                    <a:cubicBezTo>
                      <a:pt x="104" y="163"/>
                      <a:pt x="92" y="173"/>
                      <a:pt x="107" y="158"/>
                    </a:cubicBezTo>
                  </a:path>
                </a:pathLst>
              </a:custGeom>
              <a:noFill/>
              <a:ln w="12700">
                <a:solidFill>
                  <a:srgbClr val="000066"/>
                </a:solidFill>
                <a:round/>
                <a:headEnd/>
                <a:tailEnd/>
              </a:ln>
            </p:spPr>
            <p:txBody>
              <a:bodyPr/>
              <a:lstStyle/>
              <a:p>
                <a:endParaRPr lang="es-MX"/>
              </a:p>
            </p:txBody>
          </p:sp>
          <p:sp>
            <p:nvSpPr>
              <p:cNvPr id="124" name="Freeform 41"/>
              <p:cNvSpPr>
                <a:spLocks/>
              </p:cNvSpPr>
              <p:nvPr/>
            </p:nvSpPr>
            <p:spPr bwMode="auto">
              <a:xfrm>
                <a:off x="3856" y="623"/>
                <a:ext cx="158" cy="89"/>
              </a:xfrm>
              <a:custGeom>
                <a:avLst/>
                <a:gdLst>
                  <a:gd name="T0" fmla="*/ 158 w 158"/>
                  <a:gd name="T1" fmla="*/ 76 h 89"/>
                  <a:gd name="T2" fmla="*/ 117 w 158"/>
                  <a:gd name="T3" fmla="*/ 18 h 89"/>
                  <a:gd name="T4" fmla="*/ 88 w 158"/>
                  <a:gd name="T5" fmla="*/ 24 h 89"/>
                  <a:gd name="T6" fmla="*/ 82 w 158"/>
                  <a:gd name="T7" fmla="*/ 41 h 89"/>
                  <a:gd name="T8" fmla="*/ 70 w 158"/>
                  <a:gd name="T9" fmla="*/ 47 h 89"/>
                  <a:gd name="T10" fmla="*/ 58 w 158"/>
                  <a:gd name="T11" fmla="*/ 65 h 89"/>
                  <a:gd name="T12" fmla="*/ 41 w 158"/>
                  <a:gd name="T13" fmla="*/ 53 h 89"/>
                  <a:gd name="T14" fmla="*/ 11 w 158"/>
                  <a:gd name="T15" fmla="*/ 53 h 89"/>
                  <a:gd name="T16" fmla="*/ 0 w 158"/>
                  <a:gd name="T17" fmla="*/ 71 h 89"/>
                  <a:gd name="T18" fmla="*/ 158 w 158"/>
                  <a:gd name="T19" fmla="*/ 76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
                  <a:gd name="T31" fmla="*/ 0 h 89"/>
                  <a:gd name="T32" fmla="*/ 158 w 158"/>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 h="89">
                    <a:moveTo>
                      <a:pt x="158" y="76"/>
                    </a:moveTo>
                    <a:cubicBezTo>
                      <a:pt x="129" y="68"/>
                      <a:pt x="134" y="42"/>
                      <a:pt x="117" y="18"/>
                    </a:cubicBezTo>
                    <a:cubicBezTo>
                      <a:pt x="101" y="41"/>
                      <a:pt x="111" y="39"/>
                      <a:pt x="88" y="24"/>
                    </a:cubicBezTo>
                    <a:cubicBezTo>
                      <a:pt x="86" y="30"/>
                      <a:pt x="82" y="35"/>
                      <a:pt x="82" y="41"/>
                    </a:cubicBezTo>
                    <a:cubicBezTo>
                      <a:pt x="82" y="60"/>
                      <a:pt x="103" y="69"/>
                      <a:pt x="70" y="47"/>
                    </a:cubicBezTo>
                    <a:cubicBezTo>
                      <a:pt x="39" y="1"/>
                      <a:pt x="60" y="64"/>
                      <a:pt x="58" y="65"/>
                    </a:cubicBezTo>
                    <a:cubicBezTo>
                      <a:pt x="52" y="68"/>
                      <a:pt x="47" y="57"/>
                      <a:pt x="41" y="53"/>
                    </a:cubicBezTo>
                    <a:cubicBezTo>
                      <a:pt x="4" y="0"/>
                      <a:pt x="24" y="11"/>
                      <a:pt x="11" y="53"/>
                    </a:cubicBezTo>
                    <a:cubicBezTo>
                      <a:pt x="9" y="60"/>
                      <a:pt x="4" y="65"/>
                      <a:pt x="0" y="71"/>
                    </a:cubicBezTo>
                    <a:cubicBezTo>
                      <a:pt x="60" y="89"/>
                      <a:pt x="75" y="80"/>
                      <a:pt x="158" y="76"/>
                    </a:cubicBezTo>
                    <a:close/>
                  </a:path>
                </a:pathLst>
              </a:custGeom>
              <a:solidFill>
                <a:srgbClr val="000066"/>
              </a:solidFill>
              <a:ln w="12700">
                <a:solidFill>
                  <a:srgbClr val="000066"/>
                </a:solidFill>
                <a:round/>
                <a:headEnd/>
                <a:tailEnd/>
              </a:ln>
            </p:spPr>
            <p:txBody>
              <a:bodyPr/>
              <a:lstStyle/>
              <a:p>
                <a:endParaRPr lang="es-MX"/>
              </a:p>
            </p:txBody>
          </p:sp>
          <p:sp>
            <p:nvSpPr>
              <p:cNvPr id="125" name="Freeform 42"/>
              <p:cNvSpPr>
                <a:spLocks/>
              </p:cNvSpPr>
              <p:nvPr/>
            </p:nvSpPr>
            <p:spPr bwMode="auto">
              <a:xfrm>
                <a:off x="3784" y="388"/>
                <a:ext cx="400" cy="76"/>
              </a:xfrm>
              <a:custGeom>
                <a:avLst/>
                <a:gdLst>
                  <a:gd name="T0" fmla="*/ 400 w 400"/>
                  <a:gd name="T1" fmla="*/ 35 h 76"/>
                  <a:gd name="T2" fmla="*/ 6 w 400"/>
                  <a:gd name="T3" fmla="*/ 23 h 76"/>
                  <a:gd name="T4" fmla="*/ 23 w 400"/>
                  <a:gd name="T5" fmla="*/ 18 h 76"/>
                  <a:gd name="T6" fmla="*/ 76 w 400"/>
                  <a:gd name="T7" fmla="*/ 0 h 76"/>
                  <a:gd name="T8" fmla="*/ 94 w 400"/>
                  <a:gd name="T9" fmla="*/ 6 h 76"/>
                  <a:gd name="T10" fmla="*/ 88 w 400"/>
                  <a:gd name="T11" fmla="*/ 23 h 76"/>
                  <a:gd name="T12" fmla="*/ 76 w 400"/>
                  <a:gd name="T13" fmla="*/ 76 h 76"/>
                  <a:gd name="T14" fmla="*/ 23 w 400"/>
                  <a:gd name="T15" fmla="*/ 41 h 76"/>
                  <a:gd name="T16" fmla="*/ 6 w 400"/>
                  <a:gd name="T17" fmla="*/ 29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0"/>
                  <a:gd name="T28" fmla="*/ 0 h 76"/>
                  <a:gd name="T29" fmla="*/ 400 w 400"/>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0" h="76">
                    <a:moveTo>
                      <a:pt x="400" y="35"/>
                    </a:moveTo>
                    <a:cubicBezTo>
                      <a:pt x="269" y="32"/>
                      <a:pt x="136" y="43"/>
                      <a:pt x="6" y="23"/>
                    </a:cubicBezTo>
                    <a:cubicBezTo>
                      <a:pt x="0" y="22"/>
                      <a:pt x="17" y="20"/>
                      <a:pt x="23" y="18"/>
                    </a:cubicBezTo>
                    <a:cubicBezTo>
                      <a:pt x="41" y="12"/>
                      <a:pt x="76" y="0"/>
                      <a:pt x="76" y="0"/>
                    </a:cubicBezTo>
                    <a:cubicBezTo>
                      <a:pt x="82" y="2"/>
                      <a:pt x="91" y="0"/>
                      <a:pt x="94" y="6"/>
                    </a:cubicBezTo>
                    <a:cubicBezTo>
                      <a:pt x="97" y="11"/>
                      <a:pt x="90" y="17"/>
                      <a:pt x="88" y="23"/>
                    </a:cubicBezTo>
                    <a:cubicBezTo>
                      <a:pt x="83" y="40"/>
                      <a:pt x="80" y="59"/>
                      <a:pt x="76" y="76"/>
                    </a:cubicBezTo>
                    <a:cubicBezTo>
                      <a:pt x="73" y="74"/>
                      <a:pt x="33" y="48"/>
                      <a:pt x="23" y="41"/>
                    </a:cubicBezTo>
                    <a:cubicBezTo>
                      <a:pt x="17" y="37"/>
                      <a:pt x="6" y="29"/>
                      <a:pt x="6" y="29"/>
                    </a:cubicBezTo>
                  </a:path>
                </a:pathLst>
              </a:custGeom>
              <a:noFill/>
              <a:ln w="12700">
                <a:solidFill>
                  <a:srgbClr val="000066"/>
                </a:solidFill>
                <a:round/>
                <a:headEnd/>
                <a:tailEnd/>
              </a:ln>
            </p:spPr>
            <p:txBody>
              <a:bodyPr/>
              <a:lstStyle/>
              <a:p>
                <a:endParaRPr lang="es-MX"/>
              </a:p>
            </p:txBody>
          </p:sp>
        </p:grpSp>
        <p:sp>
          <p:nvSpPr>
            <p:cNvPr id="113" name="Text Box 43"/>
            <p:cNvSpPr txBox="1">
              <a:spLocks noChangeArrowheads="1"/>
            </p:cNvSpPr>
            <p:nvPr/>
          </p:nvSpPr>
          <p:spPr bwMode="auto">
            <a:xfrm>
              <a:off x="4136" y="256"/>
              <a:ext cx="293" cy="283"/>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latin typeface="Bradley Hand ITC" pitchFamily="66" charset="0"/>
                </a:rPr>
                <a:t>19.2</a:t>
              </a:r>
            </a:p>
          </p:txBody>
        </p:sp>
      </p:grpSp>
      <p:sp>
        <p:nvSpPr>
          <p:cNvPr id="126" name="Text Box 44"/>
          <p:cNvSpPr txBox="1">
            <a:spLocks noChangeArrowheads="1"/>
          </p:cNvSpPr>
          <p:nvPr/>
        </p:nvSpPr>
        <p:spPr bwMode="auto">
          <a:xfrm>
            <a:off x="5770237" y="1303590"/>
            <a:ext cx="1042273" cy="276999"/>
          </a:xfrm>
          <a:prstGeom prst="rect">
            <a:avLst/>
          </a:prstGeom>
          <a:noFill/>
          <a:ln w="9525">
            <a:noFill/>
            <a:miter lim="800000"/>
            <a:headEnd/>
            <a:tailEnd/>
          </a:ln>
        </p:spPr>
        <p:txBody>
          <a:bodyPr wrap="none">
            <a:spAutoFit/>
          </a:bodyPr>
          <a:lstStyle/>
          <a:p>
            <a:pPr eaLnBrk="1" hangingPunct="1"/>
            <a:r>
              <a:rPr lang="en-US" altLang="es-MX" sz="1200" b="1" dirty="0" err="1">
                <a:solidFill>
                  <a:srgbClr val="000066"/>
                </a:solidFill>
                <a:latin typeface="Bradley Hand ITC" pitchFamily="66" charset="0"/>
              </a:rPr>
              <a:t>Flanqueando</a:t>
            </a:r>
            <a:endParaRPr lang="en-US" altLang="es-MX" sz="1200" b="1" dirty="0">
              <a:solidFill>
                <a:srgbClr val="000066"/>
              </a:solidFill>
              <a:latin typeface="Bradley Hand ITC" pitchFamily="66" charset="0"/>
            </a:endParaRPr>
          </a:p>
        </p:txBody>
      </p:sp>
      <p:grpSp>
        <p:nvGrpSpPr>
          <p:cNvPr id="127" name="Group 45"/>
          <p:cNvGrpSpPr>
            <a:grpSpLocks/>
          </p:cNvGrpSpPr>
          <p:nvPr/>
        </p:nvGrpSpPr>
        <p:grpSpPr bwMode="auto">
          <a:xfrm>
            <a:off x="7094212" y="777875"/>
            <a:ext cx="1739900" cy="882663"/>
            <a:chOff x="4560" y="352"/>
            <a:chExt cx="1096" cy="596"/>
          </a:xfrm>
        </p:grpSpPr>
        <p:grpSp>
          <p:nvGrpSpPr>
            <p:cNvPr id="128" name="Group 46"/>
            <p:cNvGrpSpPr>
              <a:grpSpLocks/>
            </p:cNvGrpSpPr>
            <p:nvPr/>
          </p:nvGrpSpPr>
          <p:grpSpPr bwMode="auto">
            <a:xfrm>
              <a:off x="4560" y="352"/>
              <a:ext cx="1096" cy="358"/>
              <a:chOff x="4560" y="352"/>
              <a:chExt cx="1096" cy="358"/>
            </a:xfrm>
          </p:grpSpPr>
          <p:grpSp>
            <p:nvGrpSpPr>
              <p:cNvPr id="130" name="Group 47"/>
              <p:cNvGrpSpPr>
                <a:grpSpLocks/>
              </p:cNvGrpSpPr>
              <p:nvPr/>
            </p:nvGrpSpPr>
            <p:grpSpPr bwMode="auto">
              <a:xfrm>
                <a:off x="4560" y="480"/>
                <a:ext cx="1096" cy="230"/>
                <a:chOff x="4560" y="480"/>
                <a:chExt cx="1096" cy="230"/>
              </a:xfrm>
            </p:grpSpPr>
            <p:sp>
              <p:nvSpPr>
                <p:cNvPr id="132" name="Freeform 48"/>
                <p:cNvSpPr>
                  <a:spLocks/>
                </p:cNvSpPr>
                <p:nvPr/>
              </p:nvSpPr>
              <p:spPr bwMode="auto">
                <a:xfrm>
                  <a:off x="4560" y="528"/>
                  <a:ext cx="1096" cy="182"/>
                </a:xfrm>
                <a:custGeom>
                  <a:avLst/>
                  <a:gdLst>
                    <a:gd name="T0" fmla="*/ 0 w 1096"/>
                    <a:gd name="T1" fmla="*/ 0 h 182"/>
                    <a:gd name="T2" fmla="*/ 64 w 1096"/>
                    <a:gd name="T3" fmla="*/ 24 h 182"/>
                    <a:gd name="T4" fmla="*/ 141 w 1096"/>
                    <a:gd name="T5" fmla="*/ 47 h 182"/>
                    <a:gd name="T6" fmla="*/ 264 w 1096"/>
                    <a:gd name="T7" fmla="*/ 94 h 182"/>
                    <a:gd name="T8" fmla="*/ 335 w 1096"/>
                    <a:gd name="T9" fmla="*/ 129 h 182"/>
                    <a:gd name="T10" fmla="*/ 464 w 1096"/>
                    <a:gd name="T11" fmla="*/ 182 h 182"/>
                    <a:gd name="T12" fmla="*/ 711 w 1096"/>
                    <a:gd name="T13" fmla="*/ 176 h 182"/>
                    <a:gd name="T14" fmla="*/ 911 w 1096"/>
                    <a:gd name="T15" fmla="*/ 94 h 182"/>
                    <a:gd name="T16" fmla="*/ 981 w 1096"/>
                    <a:gd name="T17" fmla="*/ 65 h 182"/>
                    <a:gd name="T18" fmla="*/ 1034 w 1096"/>
                    <a:gd name="T19" fmla="*/ 35 h 182"/>
                    <a:gd name="T20" fmla="*/ 1052 w 1096"/>
                    <a:gd name="T21" fmla="*/ 24 h 182"/>
                    <a:gd name="T22" fmla="*/ 1081 w 1096"/>
                    <a:gd name="T23" fmla="*/ 6 h 1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96"/>
                    <a:gd name="T37" fmla="*/ 0 h 182"/>
                    <a:gd name="T38" fmla="*/ 1096 w 1096"/>
                    <a:gd name="T39" fmla="*/ 182 h 1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96" h="182">
                      <a:moveTo>
                        <a:pt x="0" y="0"/>
                      </a:moveTo>
                      <a:cubicBezTo>
                        <a:pt x="28" y="6"/>
                        <a:pt x="39" y="14"/>
                        <a:pt x="64" y="24"/>
                      </a:cubicBezTo>
                      <a:cubicBezTo>
                        <a:pt x="88" y="34"/>
                        <a:pt x="116" y="38"/>
                        <a:pt x="141" y="47"/>
                      </a:cubicBezTo>
                      <a:cubicBezTo>
                        <a:pt x="183" y="61"/>
                        <a:pt x="223" y="80"/>
                        <a:pt x="264" y="94"/>
                      </a:cubicBezTo>
                      <a:cubicBezTo>
                        <a:pt x="289" y="103"/>
                        <a:pt x="309" y="122"/>
                        <a:pt x="335" y="129"/>
                      </a:cubicBezTo>
                      <a:cubicBezTo>
                        <a:pt x="364" y="149"/>
                        <a:pt x="428" y="173"/>
                        <a:pt x="464" y="182"/>
                      </a:cubicBezTo>
                      <a:cubicBezTo>
                        <a:pt x="546" y="180"/>
                        <a:pt x="629" y="179"/>
                        <a:pt x="711" y="176"/>
                      </a:cubicBezTo>
                      <a:cubicBezTo>
                        <a:pt x="782" y="173"/>
                        <a:pt x="846" y="116"/>
                        <a:pt x="911" y="94"/>
                      </a:cubicBezTo>
                      <a:cubicBezTo>
                        <a:pt x="933" y="78"/>
                        <a:pt x="955" y="74"/>
                        <a:pt x="981" y="65"/>
                      </a:cubicBezTo>
                      <a:cubicBezTo>
                        <a:pt x="1000" y="58"/>
                        <a:pt x="1016" y="44"/>
                        <a:pt x="1034" y="35"/>
                      </a:cubicBezTo>
                      <a:cubicBezTo>
                        <a:pt x="1040" y="32"/>
                        <a:pt x="1046" y="27"/>
                        <a:pt x="1052" y="24"/>
                      </a:cubicBezTo>
                      <a:cubicBezTo>
                        <a:pt x="1087" y="9"/>
                        <a:pt x="1096" y="21"/>
                        <a:pt x="1081" y="6"/>
                      </a:cubicBezTo>
                    </a:path>
                  </a:pathLst>
                </a:custGeom>
                <a:noFill/>
                <a:ln w="12700">
                  <a:solidFill>
                    <a:srgbClr val="000066"/>
                  </a:solidFill>
                  <a:round/>
                  <a:headEnd/>
                  <a:tailEnd/>
                </a:ln>
              </p:spPr>
              <p:txBody>
                <a:bodyPr/>
                <a:lstStyle/>
                <a:p>
                  <a:endParaRPr lang="es-MX"/>
                </a:p>
              </p:txBody>
            </p:sp>
            <p:sp>
              <p:nvSpPr>
                <p:cNvPr id="133" name="Freeform 49"/>
                <p:cNvSpPr>
                  <a:spLocks/>
                </p:cNvSpPr>
                <p:nvPr/>
              </p:nvSpPr>
              <p:spPr bwMode="auto">
                <a:xfrm>
                  <a:off x="5018" y="637"/>
                  <a:ext cx="77" cy="63"/>
                </a:xfrm>
                <a:custGeom>
                  <a:avLst/>
                  <a:gdLst>
                    <a:gd name="T0" fmla="*/ 6 w 77"/>
                    <a:gd name="T1" fmla="*/ 56 h 63"/>
                    <a:gd name="T2" fmla="*/ 0 w 77"/>
                    <a:gd name="T3" fmla="*/ 26 h 63"/>
                    <a:gd name="T4" fmla="*/ 18 w 77"/>
                    <a:gd name="T5" fmla="*/ 20 h 63"/>
                    <a:gd name="T6" fmla="*/ 24 w 77"/>
                    <a:gd name="T7" fmla="*/ 3 h 63"/>
                    <a:gd name="T8" fmla="*/ 41 w 77"/>
                    <a:gd name="T9" fmla="*/ 9 h 63"/>
                    <a:gd name="T10" fmla="*/ 35 w 77"/>
                    <a:gd name="T11" fmla="*/ 15 h 63"/>
                    <a:gd name="T12" fmla="*/ 6 w 77"/>
                    <a:gd name="T13" fmla="*/ 56 h 63"/>
                    <a:gd name="T14" fmla="*/ 0 60000 65536"/>
                    <a:gd name="T15" fmla="*/ 0 60000 65536"/>
                    <a:gd name="T16" fmla="*/ 0 60000 65536"/>
                    <a:gd name="T17" fmla="*/ 0 60000 65536"/>
                    <a:gd name="T18" fmla="*/ 0 60000 65536"/>
                    <a:gd name="T19" fmla="*/ 0 60000 65536"/>
                    <a:gd name="T20" fmla="*/ 0 60000 65536"/>
                    <a:gd name="T21" fmla="*/ 0 w 77"/>
                    <a:gd name="T22" fmla="*/ 0 h 63"/>
                    <a:gd name="T23" fmla="*/ 77 w 7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3">
                      <a:moveTo>
                        <a:pt x="6" y="56"/>
                      </a:moveTo>
                      <a:cubicBezTo>
                        <a:pt x="42" y="44"/>
                        <a:pt x="24" y="34"/>
                        <a:pt x="0" y="26"/>
                      </a:cubicBezTo>
                      <a:cubicBezTo>
                        <a:pt x="6" y="24"/>
                        <a:pt x="13" y="24"/>
                        <a:pt x="18" y="20"/>
                      </a:cubicBezTo>
                      <a:cubicBezTo>
                        <a:pt x="22" y="16"/>
                        <a:pt x="19" y="6"/>
                        <a:pt x="24" y="3"/>
                      </a:cubicBezTo>
                      <a:cubicBezTo>
                        <a:pt x="29" y="0"/>
                        <a:pt x="36" y="6"/>
                        <a:pt x="41" y="9"/>
                      </a:cubicBezTo>
                      <a:cubicBezTo>
                        <a:pt x="77" y="27"/>
                        <a:pt x="53" y="19"/>
                        <a:pt x="35" y="15"/>
                      </a:cubicBezTo>
                      <a:cubicBezTo>
                        <a:pt x="51" y="63"/>
                        <a:pt x="59" y="48"/>
                        <a:pt x="6" y="56"/>
                      </a:cubicBezTo>
                      <a:close/>
                    </a:path>
                  </a:pathLst>
                </a:custGeom>
                <a:noFill/>
                <a:ln w="12700">
                  <a:solidFill>
                    <a:srgbClr val="000066"/>
                  </a:solidFill>
                  <a:round/>
                  <a:headEnd/>
                  <a:tailEnd/>
                </a:ln>
              </p:spPr>
              <p:txBody>
                <a:bodyPr/>
                <a:lstStyle/>
                <a:p>
                  <a:endParaRPr lang="es-MX"/>
                </a:p>
              </p:txBody>
            </p:sp>
            <p:sp>
              <p:nvSpPr>
                <p:cNvPr id="134" name="Freeform 50"/>
                <p:cNvSpPr>
                  <a:spLocks/>
                </p:cNvSpPr>
                <p:nvPr/>
              </p:nvSpPr>
              <p:spPr bwMode="auto">
                <a:xfrm>
                  <a:off x="5066" y="581"/>
                  <a:ext cx="98" cy="109"/>
                </a:xfrm>
                <a:custGeom>
                  <a:avLst/>
                  <a:gdLst>
                    <a:gd name="T0" fmla="*/ 2 w 130"/>
                    <a:gd name="T1" fmla="*/ 1 h 168"/>
                    <a:gd name="T2" fmla="*/ 2 w 130"/>
                    <a:gd name="T3" fmla="*/ 1 h 168"/>
                    <a:gd name="T4" fmla="*/ 2 w 130"/>
                    <a:gd name="T5" fmla="*/ 1 h 168"/>
                    <a:gd name="T6" fmla="*/ 2 w 130"/>
                    <a:gd name="T7" fmla="*/ 1 h 168"/>
                    <a:gd name="T8" fmla="*/ 2 w 130"/>
                    <a:gd name="T9" fmla="*/ 1 h 168"/>
                    <a:gd name="T10" fmla="*/ 2 w 130"/>
                    <a:gd name="T11" fmla="*/ 1 h 168"/>
                    <a:gd name="T12" fmla="*/ 2 w 130"/>
                    <a:gd name="T13" fmla="*/ 1 h 168"/>
                    <a:gd name="T14" fmla="*/ 2 w 130"/>
                    <a:gd name="T15" fmla="*/ 1 h 168"/>
                    <a:gd name="T16" fmla="*/ 2 w 130"/>
                    <a:gd name="T17" fmla="*/ 1 h 168"/>
                    <a:gd name="T18" fmla="*/ 2 w 130"/>
                    <a:gd name="T19" fmla="*/ 1 h 168"/>
                    <a:gd name="T20" fmla="*/ 2 w 130"/>
                    <a:gd name="T21" fmla="*/ 1 h 168"/>
                    <a:gd name="T22" fmla="*/ 2 w 130"/>
                    <a:gd name="T23" fmla="*/ 1 h 168"/>
                    <a:gd name="T24" fmla="*/ 2 w 130"/>
                    <a:gd name="T25" fmla="*/ 1 h 168"/>
                    <a:gd name="T26" fmla="*/ 2 w 130"/>
                    <a:gd name="T27" fmla="*/ 1 h 1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0"/>
                    <a:gd name="T43" fmla="*/ 0 h 168"/>
                    <a:gd name="T44" fmla="*/ 130 w 130"/>
                    <a:gd name="T45" fmla="*/ 168 h 1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0" h="168">
                      <a:moveTo>
                        <a:pt x="67" y="129"/>
                      </a:moveTo>
                      <a:cubicBezTo>
                        <a:pt x="0" y="120"/>
                        <a:pt x="12" y="119"/>
                        <a:pt x="55" y="105"/>
                      </a:cubicBezTo>
                      <a:cubicBezTo>
                        <a:pt x="31" y="89"/>
                        <a:pt x="31" y="97"/>
                        <a:pt x="55" y="82"/>
                      </a:cubicBezTo>
                      <a:cubicBezTo>
                        <a:pt x="83" y="38"/>
                        <a:pt x="92" y="49"/>
                        <a:pt x="49" y="40"/>
                      </a:cubicBezTo>
                      <a:cubicBezTo>
                        <a:pt x="85" y="18"/>
                        <a:pt x="57" y="0"/>
                        <a:pt x="90" y="23"/>
                      </a:cubicBezTo>
                      <a:cubicBezTo>
                        <a:pt x="94" y="35"/>
                        <a:pt x="98" y="46"/>
                        <a:pt x="102" y="58"/>
                      </a:cubicBezTo>
                      <a:cubicBezTo>
                        <a:pt x="110" y="82"/>
                        <a:pt x="114" y="78"/>
                        <a:pt x="90" y="70"/>
                      </a:cubicBezTo>
                      <a:cubicBezTo>
                        <a:pt x="88" y="76"/>
                        <a:pt x="82" y="81"/>
                        <a:pt x="84" y="87"/>
                      </a:cubicBezTo>
                      <a:cubicBezTo>
                        <a:pt x="87" y="94"/>
                        <a:pt x="97" y="94"/>
                        <a:pt x="102" y="99"/>
                      </a:cubicBezTo>
                      <a:cubicBezTo>
                        <a:pt x="130" y="127"/>
                        <a:pt x="108" y="116"/>
                        <a:pt x="90" y="111"/>
                      </a:cubicBezTo>
                      <a:cubicBezTo>
                        <a:pt x="88" y="117"/>
                        <a:pt x="83" y="123"/>
                        <a:pt x="84" y="129"/>
                      </a:cubicBezTo>
                      <a:cubicBezTo>
                        <a:pt x="84" y="131"/>
                        <a:pt x="108" y="158"/>
                        <a:pt x="102" y="164"/>
                      </a:cubicBezTo>
                      <a:cubicBezTo>
                        <a:pt x="98" y="168"/>
                        <a:pt x="88" y="162"/>
                        <a:pt x="84" y="158"/>
                      </a:cubicBezTo>
                      <a:cubicBezTo>
                        <a:pt x="76" y="150"/>
                        <a:pt x="73" y="139"/>
                        <a:pt x="67" y="129"/>
                      </a:cubicBezTo>
                      <a:close/>
                    </a:path>
                  </a:pathLst>
                </a:custGeom>
                <a:noFill/>
                <a:ln w="12700">
                  <a:solidFill>
                    <a:srgbClr val="000066"/>
                  </a:solidFill>
                  <a:round/>
                  <a:headEnd/>
                  <a:tailEnd/>
                </a:ln>
              </p:spPr>
              <p:txBody>
                <a:bodyPr/>
                <a:lstStyle/>
                <a:p>
                  <a:endParaRPr lang="es-MX"/>
                </a:p>
              </p:txBody>
            </p:sp>
            <p:sp>
              <p:nvSpPr>
                <p:cNvPr id="135" name="Freeform 51"/>
                <p:cNvSpPr>
                  <a:spLocks/>
                </p:cNvSpPr>
                <p:nvPr/>
              </p:nvSpPr>
              <p:spPr bwMode="auto">
                <a:xfrm>
                  <a:off x="5162" y="581"/>
                  <a:ext cx="85" cy="121"/>
                </a:xfrm>
                <a:custGeom>
                  <a:avLst/>
                  <a:gdLst>
                    <a:gd name="T0" fmla="*/ 0 w 177"/>
                    <a:gd name="T1" fmla="*/ 1 h 178"/>
                    <a:gd name="T2" fmla="*/ 0 w 177"/>
                    <a:gd name="T3" fmla="*/ 1 h 178"/>
                    <a:gd name="T4" fmla="*/ 0 w 177"/>
                    <a:gd name="T5" fmla="*/ 1 h 178"/>
                    <a:gd name="T6" fmla="*/ 0 w 177"/>
                    <a:gd name="T7" fmla="*/ 1 h 178"/>
                    <a:gd name="T8" fmla="*/ 0 w 177"/>
                    <a:gd name="T9" fmla="*/ 1 h 178"/>
                    <a:gd name="T10" fmla="*/ 0 w 177"/>
                    <a:gd name="T11" fmla="*/ 1 h 178"/>
                    <a:gd name="T12" fmla="*/ 0 w 177"/>
                    <a:gd name="T13" fmla="*/ 1 h 178"/>
                    <a:gd name="T14" fmla="*/ 0 w 177"/>
                    <a:gd name="T15" fmla="*/ 1 h 178"/>
                    <a:gd name="T16" fmla="*/ 0 w 177"/>
                    <a:gd name="T17" fmla="*/ 0 h 178"/>
                    <a:gd name="T18" fmla="*/ 0 w 177"/>
                    <a:gd name="T19" fmla="*/ 1 h 178"/>
                    <a:gd name="T20" fmla="*/ 0 w 177"/>
                    <a:gd name="T21" fmla="*/ 1 h 178"/>
                    <a:gd name="T22" fmla="*/ 0 w 177"/>
                    <a:gd name="T23" fmla="*/ 1 h 178"/>
                    <a:gd name="T24" fmla="*/ 0 w 177"/>
                    <a:gd name="T25" fmla="*/ 1 h 178"/>
                    <a:gd name="T26" fmla="*/ 0 w 177"/>
                    <a:gd name="T27" fmla="*/ 1 h 178"/>
                    <a:gd name="T28" fmla="*/ 0 w 177"/>
                    <a:gd name="T29" fmla="*/ 1 h 178"/>
                    <a:gd name="T30" fmla="*/ 0 w 177"/>
                    <a:gd name="T31" fmla="*/ 1 h 178"/>
                    <a:gd name="T32" fmla="*/ 0 w 177"/>
                    <a:gd name="T33" fmla="*/ 1 h 178"/>
                    <a:gd name="T34" fmla="*/ 0 w 177"/>
                    <a:gd name="T35" fmla="*/ 1 h 178"/>
                    <a:gd name="T36" fmla="*/ 0 w 177"/>
                    <a:gd name="T37" fmla="*/ 1 h 178"/>
                    <a:gd name="T38" fmla="*/ 0 w 177"/>
                    <a:gd name="T39" fmla="*/ 1 h 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7"/>
                    <a:gd name="T61" fmla="*/ 0 h 178"/>
                    <a:gd name="T62" fmla="*/ 177 w 177"/>
                    <a:gd name="T63" fmla="*/ 178 h 1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7" h="178">
                      <a:moveTo>
                        <a:pt x="177" y="170"/>
                      </a:moveTo>
                      <a:cubicBezTo>
                        <a:pt x="155" y="155"/>
                        <a:pt x="158" y="144"/>
                        <a:pt x="136" y="129"/>
                      </a:cubicBezTo>
                      <a:cubicBezTo>
                        <a:pt x="144" y="127"/>
                        <a:pt x="162" y="130"/>
                        <a:pt x="159" y="123"/>
                      </a:cubicBezTo>
                      <a:cubicBezTo>
                        <a:pt x="154" y="110"/>
                        <a:pt x="124" y="99"/>
                        <a:pt x="124" y="99"/>
                      </a:cubicBezTo>
                      <a:cubicBezTo>
                        <a:pt x="161" y="89"/>
                        <a:pt x="140" y="77"/>
                        <a:pt x="118" y="70"/>
                      </a:cubicBezTo>
                      <a:cubicBezTo>
                        <a:pt x="116" y="64"/>
                        <a:pt x="110" y="58"/>
                        <a:pt x="112" y="52"/>
                      </a:cubicBezTo>
                      <a:cubicBezTo>
                        <a:pt x="115" y="46"/>
                        <a:pt x="133" y="47"/>
                        <a:pt x="130" y="41"/>
                      </a:cubicBezTo>
                      <a:cubicBezTo>
                        <a:pt x="124" y="28"/>
                        <a:pt x="95" y="17"/>
                        <a:pt x="95" y="17"/>
                      </a:cubicBezTo>
                      <a:cubicBezTo>
                        <a:pt x="91" y="11"/>
                        <a:pt x="90" y="0"/>
                        <a:pt x="83" y="0"/>
                      </a:cubicBezTo>
                      <a:cubicBezTo>
                        <a:pt x="76" y="0"/>
                        <a:pt x="75" y="11"/>
                        <a:pt x="71" y="17"/>
                      </a:cubicBezTo>
                      <a:cubicBezTo>
                        <a:pt x="54" y="42"/>
                        <a:pt x="68" y="30"/>
                        <a:pt x="42" y="47"/>
                      </a:cubicBezTo>
                      <a:cubicBezTo>
                        <a:pt x="48" y="51"/>
                        <a:pt x="58" y="51"/>
                        <a:pt x="60" y="58"/>
                      </a:cubicBezTo>
                      <a:cubicBezTo>
                        <a:pt x="63" y="66"/>
                        <a:pt x="56" y="74"/>
                        <a:pt x="54" y="82"/>
                      </a:cubicBezTo>
                      <a:cubicBezTo>
                        <a:pt x="52" y="88"/>
                        <a:pt x="48" y="99"/>
                        <a:pt x="48" y="99"/>
                      </a:cubicBezTo>
                      <a:cubicBezTo>
                        <a:pt x="56" y="101"/>
                        <a:pt x="66" y="99"/>
                        <a:pt x="71" y="105"/>
                      </a:cubicBezTo>
                      <a:cubicBezTo>
                        <a:pt x="74" y="110"/>
                        <a:pt x="55" y="140"/>
                        <a:pt x="54" y="141"/>
                      </a:cubicBezTo>
                      <a:cubicBezTo>
                        <a:pt x="51" y="143"/>
                        <a:pt x="0" y="154"/>
                        <a:pt x="60" y="141"/>
                      </a:cubicBezTo>
                      <a:cubicBezTo>
                        <a:pt x="62" y="147"/>
                        <a:pt x="67" y="153"/>
                        <a:pt x="65" y="158"/>
                      </a:cubicBezTo>
                      <a:cubicBezTo>
                        <a:pt x="57" y="178"/>
                        <a:pt x="30" y="164"/>
                        <a:pt x="65" y="176"/>
                      </a:cubicBezTo>
                      <a:cubicBezTo>
                        <a:pt x="104" y="163"/>
                        <a:pt x="92" y="173"/>
                        <a:pt x="107" y="158"/>
                      </a:cubicBezTo>
                    </a:path>
                  </a:pathLst>
                </a:custGeom>
                <a:noFill/>
                <a:ln w="12700">
                  <a:solidFill>
                    <a:srgbClr val="000066"/>
                  </a:solidFill>
                  <a:round/>
                  <a:headEnd/>
                  <a:tailEnd/>
                </a:ln>
              </p:spPr>
              <p:txBody>
                <a:bodyPr/>
                <a:lstStyle/>
                <a:p>
                  <a:endParaRPr lang="es-MX"/>
                </a:p>
              </p:txBody>
            </p:sp>
            <p:sp>
              <p:nvSpPr>
                <p:cNvPr id="136" name="Freeform 52"/>
                <p:cNvSpPr>
                  <a:spLocks/>
                </p:cNvSpPr>
                <p:nvPr/>
              </p:nvSpPr>
              <p:spPr bwMode="auto">
                <a:xfrm>
                  <a:off x="5210" y="581"/>
                  <a:ext cx="98" cy="109"/>
                </a:xfrm>
                <a:custGeom>
                  <a:avLst/>
                  <a:gdLst>
                    <a:gd name="T0" fmla="*/ 2 w 130"/>
                    <a:gd name="T1" fmla="*/ 1 h 168"/>
                    <a:gd name="T2" fmla="*/ 2 w 130"/>
                    <a:gd name="T3" fmla="*/ 1 h 168"/>
                    <a:gd name="T4" fmla="*/ 2 w 130"/>
                    <a:gd name="T5" fmla="*/ 1 h 168"/>
                    <a:gd name="T6" fmla="*/ 2 w 130"/>
                    <a:gd name="T7" fmla="*/ 1 h 168"/>
                    <a:gd name="T8" fmla="*/ 2 w 130"/>
                    <a:gd name="T9" fmla="*/ 1 h 168"/>
                    <a:gd name="T10" fmla="*/ 2 w 130"/>
                    <a:gd name="T11" fmla="*/ 1 h 168"/>
                    <a:gd name="T12" fmla="*/ 2 w 130"/>
                    <a:gd name="T13" fmla="*/ 1 h 168"/>
                    <a:gd name="T14" fmla="*/ 2 w 130"/>
                    <a:gd name="T15" fmla="*/ 1 h 168"/>
                    <a:gd name="T16" fmla="*/ 2 w 130"/>
                    <a:gd name="T17" fmla="*/ 1 h 168"/>
                    <a:gd name="T18" fmla="*/ 2 w 130"/>
                    <a:gd name="T19" fmla="*/ 1 h 168"/>
                    <a:gd name="T20" fmla="*/ 2 w 130"/>
                    <a:gd name="T21" fmla="*/ 1 h 168"/>
                    <a:gd name="T22" fmla="*/ 2 w 130"/>
                    <a:gd name="T23" fmla="*/ 1 h 168"/>
                    <a:gd name="T24" fmla="*/ 2 w 130"/>
                    <a:gd name="T25" fmla="*/ 1 h 168"/>
                    <a:gd name="T26" fmla="*/ 2 w 130"/>
                    <a:gd name="T27" fmla="*/ 1 h 1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0"/>
                    <a:gd name="T43" fmla="*/ 0 h 168"/>
                    <a:gd name="T44" fmla="*/ 130 w 130"/>
                    <a:gd name="T45" fmla="*/ 168 h 1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0" h="168">
                      <a:moveTo>
                        <a:pt x="67" y="129"/>
                      </a:moveTo>
                      <a:cubicBezTo>
                        <a:pt x="0" y="120"/>
                        <a:pt x="12" y="119"/>
                        <a:pt x="55" y="105"/>
                      </a:cubicBezTo>
                      <a:cubicBezTo>
                        <a:pt x="31" y="89"/>
                        <a:pt x="31" y="97"/>
                        <a:pt x="55" y="82"/>
                      </a:cubicBezTo>
                      <a:cubicBezTo>
                        <a:pt x="83" y="38"/>
                        <a:pt x="92" y="49"/>
                        <a:pt x="49" y="40"/>
                      </a:cubicBezTo>
                      <a:cubicBezTo>
                        <a:pt x="85" y="18"/>
                        <a:pt x="57" y="0"/>
                        <a:pt x="90" y="23"/>
                      </a:cubicBezTo>
                      <a:cubicBezTo>
                        <a:pt x="94" y="35"/>
                        <a:pt x="98" y="46"/>
                        <a:pt x="102" y="58"/>
                      </a:cubicBezTo>
                      <a:cubicBezTo>
                        <a:pt x="110" y="82"/>
                        <a:pt x="114" y="78"/>
                        <a:pt x="90" y="70"/>
                      </a:cubicBezTo>
                      <a:cubicBezTo>
                        <a:pt x="88" y="76"/>
                        <a:pt x="82" y="81"/>
                        <a:pt x="84" y="87"/>
                      </a:cubicBezTo>
                      <a:cubicBezTo>
                        <a:pt x="87" y="94"/>
                        <a:pt x="97" y="94"/>
                        <a:pt x="102" y="99"/>
                      </a:cubicBezTo>
                      <a:cubicBezTo>
                        <a:pt x="130" y="127"/>
                        <a:pt x="108" y="116"/>
                        <a:pt x="90" y="111"/>
                      </a:cubicBezTo>
                      <a:cubicBezTo>
                        <a:pt x="88" y="117"/>
                        <a:pt x="83" y="123"/>
                        <a:pt x="84" y="129"/>
                      </a:cubicBezTo>
                      <a:cubicBezTo>
                        <a:pt x="84" y="131"/>
                        <a:pt x="108" y="158"/>
                        <a:pt x="102" y="164"/>
                      </a:cubicBezTo>
                      <a:cubicBezTo>
                        <a:pt x="98" y="168"/>
                        <a:pt x="88" y="162"/>
                        <a:pt x="84" y="158"/>
                      </a:cubicBezTo>
                      <a:cubicBezTo>
                        <a:pt x="76" y="150"/>
                        <a:pt x="73" y="139"/>
                        <a:pt x="67" y="129"/>
                      </a:cubicBezTo>
                      <a:close/>
                    </a:path>
                  </a:pathLst>
                </a:custGeom>
                <a:noFill/>
                <a:ln w="12700">
                  <a:solidFill>
                    <a:srgbClr val="000066"/>
                  </a:solidFill>
                  <a:round/>
                  <a:headEnd/>
                  <a:tailEnd/>
                </a:ln>
              </p:spPr>
              <p:txBody>
                <a:bodyPr/>
                <a:lstStyle/>
                <a:p>
                  <a:endParaRPr lang="es-MX"/>
                </a:p>
              </p:txBody>
            </p:sp>
            <p:sp>
              <p:nvSpPr>
                <p:cNvPr id="137" name="Freeform 53"/>
                <p:cNvSpPr>
                  <a:spLocks/>
                </p:cNvSpPr>
                <p:nvPr/>
              </p:nvSpPr>
              <p:spPr bwMode="auto">
                <a:xfrm>
                  <a:off x="5306" y="581"/>
                  <a:ext cx="77" cy="63"/>
                </a:xfrm>
                <a:custGeom>
                  <a:avLst/>
                  <a:gdLst>
                    <a:gd name="T0" fmla="*/ 6 w 77"/>
                    <a:gd name="T1" fmla="*/ 56 h 63"/>
                    <a:gd name="T2" fmla="*/ 0 w 77"/>
                    <a:gd name="T3" fmla="*/ 26 h 63"/>
                    <a:gd name="T4" fmla="*/ 18 w 77"/>
                    <a:gd name="T5" fmla="*/ 20 h 63"/>
                    <a:gd name="T6" fmla="*/ 24 w 77"/>
                    <a:gd name="T7" fmla="*/ 3 h 63"/>
                    <a:gd name="T8" fmla="*/ 41 w 77"/>
                    <a:gd name="T9" fmla="*/ 9 h 63"/>
                    <a:gd name="T10" fmla="*/ 35 w 77"/>
                    <a:gd name="T11" fmla="*/ 15 h 63"/>
                    <a:gd name="T12" fmla="*/ 6 w 77"/>
                    <a:gd name="T13" fmla="*/ 56 h 63"/>
                    <a:gd name="T14" fmla="*/ 0 60000 65536"/>
                    <a:gd name="T15" fmla="*/ 0 60000 65536"/>
                    <a:gd name="T16" fmla="*/ 0 60000 65536"/>
                    <a:gd name="T17" fmla="*/ 0 60000 65536"/>
                    <a:gd name="T18" fmla="*/ 0 60000 65536"/>
                    <a:gd name="T19" fmla="*/ 0 60000 65536"/>
                    <a:gd name="T20" fmla="*/ 0 60000 65536"/>
                    <a:gd name="T21" fmla="*/ 0 w 77"/>
                    <a:gd name="T22" fmla="*/ 0 h 63"/>
                    <a:gd name="T23" fmla="*/ 77 w 7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3">
                      <a:moveTo>
                        <a:pt x="6" y="56"/>
                      </a:moveTo>
                      <a:cubicBezTo>
                        <a:pt x="42" y="44"/>
                        <a:pt x="24" y="34"/>
                        <a:pt x="0" y="26"/>
                      </a:cubicBezTo>
                      <a:cubicBezTo>
                        <a:pt x="6" y="24"/>
                        <a:pt x="13" y="24"/>
                        <a:pt x="18" y="20"/>
                      </a:cubicBezTo>
                      <a:cubicBezTo>
                        <a:pt x="22" y="16"/>
                        <a:pt x="19" y="6"/>
                        <a:pt x="24" y="3"/>
                      </a:cubicBezTo>
                      <a:cubicBezTo>
                        <a:pt x="29" y="0"/>
                        <a:pt x="36" y="6"/>
                        <a:pt x="41" y="9"/>
                      </a:cubicBezTo>
                      <a:cubicBezTo>
                        <a:pt x="77" y="27"/>
                        <a:pt x="53" y="19"/>
                        <a:pt x="35" y="15"/>
                      </a:cubicBezTo>
                      <a:cubicBezTo>
                        <a:pt x="51" y="63"/>
                        <a:pt x="59" y="48"/>
                        <a:pt x="6" y="56"/>
                      </a:cubicBezTo>
                      <a:close/>
                    </a:path>
                  </a:pathLst>
                </a:custGeom>
                <a:noFill/>
                <a:ln w="12700">
                  <a:solidFill>
                    <a:srgbClr val="000066"/>
                  </a:solidFill>
                  <a:round/>
                  <a:headEnd/>
                  <a:tailEnd/>
                </a:ln>
              </p:spPr>
              <p:txBody>
                <a:bodyPr/>
                <a:lstStyle/>
                <a:p>
                  <a:endParaRPr lang="es-MX"/>
                </a:p>
              </p:txBody>
            </p:sp>
            <p:sp>
              <p:nvSpPr>
                <p:cNvPr id="138" name="Freeform 54"/>
                <p:cNvSpPr>
                  <a:spLocks/>
                </p:cNvSpPr>
                <p:nvPr/>
              </p:nvSpPr>
              <p:spPr bwMode="auto">
                <a:xfrm>
                  <a:off x="5450" y="533"/>
                  <a:ext cx="77" cy="63"/>
                </a:xfrm>
                <a:custGeom>
                  <a:avLst/>
                  <a:gdLst>
                    <a:gd name="T0" fmla="*/ 6 w 77"/>
                    <a:gd name="T1" fmla="*/ 56 h 63"/>
                    <a:gd name="T2" fmla="*/ 0 w 77"/>
                    <a:gd name="T3" fmla="*/ 26 h 63"/>
                    <a:gd name="T4" fmla="*/ 18 w 77"/>
                    <a:gd name="T5" fmla="*/ 20 h 63"/>
                    <a:gd name="T6" fmla="*/ 24 w 77"/>
                    <a:gd name="T7" fmla="*/ 3 h 63"/>
                    <a:gd name="T8" fmla="*/ 41 w 77"/>
                    <a:gd name="T9" fmla="*/ 9 h 63"/>
                    <a:gd name="T10" fmla="*/ 35 w 77"/>
                    <a:gd name="T11" fmla="*/ 15 h 63"/>
                    <a:gd name="T12" fmla="*/ 6 w 77"/>
                    <a:gd name="T13" fmla="*/ 56 h 63"/>
                    <a:gd name="T14" fmla="*/ 0 60000 65536"/>
                    <a:gd name="T15" fmla="*/ 0 60000 65536"/>
                    <a:gd name="T16" fmla="*/ 0 60000 65536"/>
                    <a:gd name="T17" fmla="*/ 0 60000 65536"/>
                    <a:gd name="T18" fmla="*/ 0 60000 65536"/>
                    <a:gd name="T19" fmla="*/ 0 60000 65536"/>
                    <a:gd name="T20" fmla="*/ 0 60000 65536"/>
                    <a:gd name="T21" fmla="*/ 0 w 77"/>
                    <a:gd name="T22" fmla="*/ 0 h 63"/>
                    <a:gd name="T23" fmla="*/ 77 w 7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3">
                      <a:moveTo>
                        <a:pt x="6" y="56"/>
                      </a:moveTo>
                      <a:cubicBezTo>
                        <a:pt x="42" y="44"/>
                        <a:pt x="24" y="34"/>
                        <a:pt x="0" y="26"/>
                      </a:cubicBezTo>
                      <a:cubicBezTo>
                        <a:pt x="6" y="24"/>
                        <a:pt x="13" y="24"/>
                        <a:pt x="18" y="20"/>
                      </a:cubicBezTo>
                      <a:cubicBezTo>
                        <a:pt x="22" y="16"/>
                        <a:pt x="19" y="6"/>
                        <a:pt x="24" y="3"/>
                      </a:cubicBezTo>
                      <a:cubicBezTo>
                        <a:pt x="29" y="0"/>
                        <a:pt x="36" y="6"/>
                        <a:pt x="41" y="9"/>
                      </a:cubicBezTo>
                      <a:cubicBezTo>
                        <a:pt x="77" y="27"/>
                        <a:pt x="53" y="19"/>
                        <a:pt x="35" y="15"/>
                      </a:cubicBezTo>
                      <a:cubicBezTo>
                        <a:pt x="51" y="63"/>
                        <a:pt x="59" y="48"/>
                        <a:pt x="6" y="56"/>
                      </a:cubicBezTo>
                      <a:close/>
                    </a:path>
                  </a:pathLst>
                </a:custGeom>
                <a:noFill/>
                <a:ln w="12700">
                  <a:solidFill>
                    <a:srgbClr val="000066"/>
                  </a:solidFill>
                  <a:round/>
                  <a:headEnd/>
                  <a:tailEnd/>
                </a:ln>
              </p:spPr>
              <p:txBody>
                <a:bodyPr/>
                <a:lstStyle/>
                <a:p>
                  <a:endParaRPr lang="es-MX"/>
                </a:p>
              </p:txBody>
            </p:sp>
            <p:sp>
              <p:nvSpPr>
                <p:cNvPr id="139" name="Freeform 55"/>
                <p:cNvSpPr>
                  <a:spLocks/>
                </p:cNvSpPr>
                <p:nvPr/>
              </p:nvSpPr>
              <p:spPr bwMode="auto">
                <a:xfrm>
                  <a:off x="5354" y="533"/>
                  <a:ext cx="98" cy="109"/>
                </a:xfrm>
                <a:custGeom>
                  <a:avLst/>
                  <a:gdLst>
                    <a:gd name="T0" fmla="*/ 2 w 130"/>
                    <a:gd name="T1" fmla="*/ 1 h 168"/>
                    <a:gd name="T2" fmla="*/ 2 w 130"/>
                    <a:gd name="T3" fmla="*/ 1 h 168"/>
                    <a:gd name="T4" fmla="*/ 2 w 130"/>
                    <a:gd name="T5" fmla="*/ 1 h 168"/>
                    <a:gd name="T6" fmla="*/ 2 w 130"/>
                    <a:gd name="T7" fmla="*/ 1 h 168"/>
                    <a:gd name="T8" fmla="*/ 2 w 130"/>
                    <a:gd name="T9" fmla="*/ 1 h 168"/>
                    <a:gd name="T10" fmla="*/ 2 w 130"/>
                    <a:gd name="T11" fmla="*/ 1 h 168"/>
                    <a:gd name="T12" fmla="*/ 2 w 130"/>
                    <a:gd name="T13" fmla="*/ 1 h 168"/>
                    <a:gd name="T14" fmla="*/ 2 w 130"/>
                    <a:gd name="T15" fmla="*/ 1 h 168"/>
                    <a:gd name="T16" fmla="*/ 2 w 130"/>
                    <a:gd name="T17" fmla="*/ 1 h 168"/>
                    <a:gd name="T18" fmla="*/ 2 w 130"/>
                    <a:gd name="T19" fmla="*/ 1 h 168"/>
                    <a:gd name="T20" fmla="*/ 2 w 130"/>
                    <a:gd name="T21" fmla="*/ 1 h 168"/>
                    <a:gd name="T22" fmla="*/ 2 w 130"/>
                    <a:gd name="T23" fmla="*/ 1 h 168"/>
                    <a:gd name="T24" fmla="*/ 2 w 130"/>
                    <a:gd name="T25" fmla="*/ 1 h 168"/>
                    <a:gd name="T26" fmla="*/ 2 w 130"/>
                    <a:gd name="T27" fmla="*/ 1 h 1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0"/>
                    <a:gd name="T43" fmla="*/ 0 h 168"/>
                    <a:gd name="T44" fmla="*/ 130 w 130"/>
                    <a:gd name="T45" fmla="*/ 168 h 1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0" h="168">
                      <a:moveTo>
                        <a:pt x="67" y="129"/>
                      </a:moveTo>
                      <a:cubicBezTo>
                        <a:pt x="0" y="120"/>
                        <a:pt x="12" y="119"/>
                        <a:pt x="55" y="105"/>
                      </a:cubicBezTo>
                      <a:cubicBezTo>
                        <a:pt x="31" y="89"/>
                        <a:pt x="31" y="97"/>
                        <a:pt x="55" y="82"/>
                      </a:cubicBezTo>
                      <a:cubicBezTo>
                        <a:pt x="83" y="38"/>
                        <a:pt x="92" y="49"/>
                        <a:pt x="49" y="40"/>
                      </a:cubicBezTo>
                      <a:cubicBezTo>
                        <a:pt x="85" y="18"/>
                        <a:pt x="57" y="0"/>
                        <a:pt x="90" y="23"/>
                      </a:cubicBezTo>
                      <a:cubicBezTo>
                        <a:pt x="94" y="35"/>
                        <a:pt x="98" y="46"/>
                        <a:pt x="102" y="58"/>
                      </a:cubicBezTo>
                      <a:cubicBezTo>
                        <a:pt x="110" y="82"/>
                        <a:pt x="114" y="78"/>
                        <a:pt x="90" y="70"/>
                      </a:cubicBezTo>
                      <a:cubicBezTo>
                        <a:pt x="88" y="76"/>
                        <a:pt x="82" y="81"/>
                        <a:pt x="84" y="87"/>
                      </a:cubicBezTo>
                      <a:cubicBezTo>
                        <a:pt x="87" y="94"/>
                        <a:pt x="97" y="94"/>
                        <a:pt x="102" y="99"/>
                      </a:cubicBezTo>
                      <a:cubicBezTo>
                        <a:pt x="130" y="127"/>
                        <a:pt x="108" y="116"/>
                        <a:pt x="90" y="111"/>
                      </a:cubicBezTo>
                      <a:cubicBezTo>
                        <a:pt x="88" y="117"/>
                        <a:pt x="83" y="123"/>
                        <a:pt x="84" y="129"/>
                      </a:cubicBezTo>
                      <a:cubicBezTo>
                        <a:pt x="84" y="131"/>
                        <a:pt x="108" y="158"/>
                        <a:pt x="102" y="164"/>
                      </a:cubicBezTo>
                      <a:cubicBezTo>
                        <a:pt x="98" y="168"/>
                        <a:pt x="88" y="162"/>
                        <a:pt x="84" y="158"/>
                      </a:cubicBezTo>
                      <a:cubicBezTo>
                        <a:pt x="76" y="150"/>
                        <a:pt x="73" y="139"/>
                        <a:pt x="67" y="129"/>
                      </a:cubicBezTo>
                      <a:close/>
                    </a:path>
                  </a:pathLst>
                </a:custGeom>
                <a:noFill/>
                <a:ln w="12700">
                  <a:solidFill>
                    <a:srgbClr val="000066"/>
                  </a:solidFill>
                  <a:round/>
                  <a:headEnd/>
                  <a:tailEnd/>
                </a:ln>
              </p:spPr>
              <p:txBody>
                <a:bodyPr/>
                <a:lstStyle/>
                <a:p>
                  <a:endParaRPr lang="es-MX"/>
                </a:p>
              </p:txBody>
            </p:sp>
            <p:sp>
              <p:nvSpPr>
                <p:cNvPr id="140" name="Freeform 56"/>
                <p:cNvSpPr>
                  <a:spLocks/>
                </p:cNvSpPr>
                <p:nvPr/>
              </p:nvSpPr>
              <p:spPr bwMode="auto">
                <a:xfrm>
                  <a:off x="5498" y="533"/>
                  <a:ext cx="48" cy="73"/>
                </a:xfrm>
                <a:custGeom>
                  <a:avLst/>
                  <a:gdLst>
                    <a:gd name="T0" fmla="*/ 0 w 177"/>
                    <a:gd name="T1" fmla="*/ 0 h 178"/>
                    <a:gd name="T2" fmla="*/ 0 w 177"/>
                    <a:gd name="T3" fmla="*/ 0 h 178"/>
                    <a:gd name="T4" fmla="*/ 0 w 177"/>
                    <a:gd name="T5" fmla="*/ 0 h 178"/>
                    <a:gd name="T6" fmla="*/ 0 w 177"/>
                    <a:gd name="T7" fmla="*/ 0 h 178"/>
                    <a:gd name="T8" fmla="*/ 0 w 177"/>
                    <a:gd name="T9" fmla="*/ 0 h 178"/>
                    <a:gd name="T10" fmla="*/ 0 w 177"/>
                    <a:gd name="T11" fmla="*/ 0 h 178"/>
                    <a:gd name="T12" fmla="*/ 0 w 177"/>
                    <a:gd name="T13" fmla="*/ 0 h 178"/>
                    <a:gd name="T14" fmla="*/ 0 w 177"/>
                    <a:gd name="T15" fmla="*/ 0 h 178"/>
                    <a:gd name="T16" fmla="*/ 0 w 177"/>
                    <a:gd name="T17" fmla="*/ 0 h 178"/>
                    <a:gd name="T18" fmla="*/ 0 w 177"/>
                    <a:gd name="T19" fmla="*/ 0 h 178"/>
                    <a:gd name="T20" fmla="*/ 0 w 177"/>
                    <a:gd name="T21" fmla="*/ 0 h 178"/>
                    <a:gd name="T22" fmla="*/ 0 w 177"/>
                    <a:gd name="T23" fmla="*/ 0 h 178"/>
                    <a:gd name="T24" fmla="*/ 0 w 177"/>
                    <a:gd name="T25" fmla="*/ 0 h 178"/>
                    <a:gd name="T26" fmla="*/ 0 w 177"/>
                    <a:gd name="T27" fmla="*/ 0 h 178"/>
                    <a:gd name="T28" fmla="*/ 0 w 177"/>
                    <a:gd name="T29" fmla="*/ 0 h 178"/>
                    <a:gd name="T30" fmla="*/ 0 w 177"/>
                    <a:gd name="T31" fmla="*/ 0 h 178"/>
                    <a:gd name="T32" fmla="*/ 0 w 177"/>
                    <a:gd name="T33" fmla="*/ 0 h 178"/>
                    <a:gd name="T34" fmla="*/ 0 w 177"/>
                    <a:gd name="T35" fmla="*/ 0 h 178"/>
                    <a:gd name="T36" fmla="*/ 0 w 177"/>
                    <a:gd name="T37" fmla="*/ 0 h 178"/>
                    <a:gd name="T38" fmla="*/ 0 w 177"/>
                    <a:gd name="T39" fmla="*/ 0 h 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7"/>
                    <a:gd name="T61" fmla="*/ 0 h 178"/>
                    <a:gd name="T62" fmla="*/ 177 w 177"/>
                    <a:gd name="T63" fmla="*/ 178 h 1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7" h="178">
                      <a:moveTo>
                        <a:pt x="177" y="170"/>
                      </a:moveTo>
                      <a:cubicBezTo>
                        <a:pt x="155" y="155"/>
                        <a:pt x="158" y="144"/>
                        <a:pt x="136" y="129"/>
                      </a:cubicBezTo>
                      <a:cubicBezTo>
                        <a:pt x="144" y="127"/>
                        <a:pt x="162" y="130"/>
                        <a:pt x="159" y="123"/>
                      </a:cubicBezTo>
                      <a:cubicBezTo>
                        <a:pt x="154" y="110"/>
                        <a:pt x="124" y="99"/>
                        <a:pt x="124" y="99"/>
                      </a:cubicBezTo>
                      <a:cubicBezTo>
                        <a:pt x="161" y="89"/>
                        <a:pt x="140" y="77"/>
                        <a:pt x="118" y="70"/>
                      </a:cubicBezTo>
                      <a:cubicBezTo>
                        <a:pt x="116" y="64"/>
                        <a:pt x="110" y="58"/>
                        <a:pt x="112" y="52"/>
                      </a:cubicBezTo>
                      <a:cubicBezTo>
                        <a:pt x="115" y="46"/>
                        <a:pt x="133" y="47"/>
                        <a:pt x="130" y="41"/>
                      </a:cubicBezTo>
                      <a:cubicBezTo>
                        <a:pt x="124" y="28"/>
                        <a:pt x="95" y="17"/>
                        <a:pt x="95" y="17"/>
                      </a:cubicBezTo>
                      <a:cubicBezTo>
                        <a:pt x="91" y="11"/>
                        <a:pt x="90" y="0"/>
                        <a:pt x="83" y="0"/>
                      </a:cubicBezTo>
                      <a:cubicBezTo>
                        <a:pt x="76" y="0"/>
                        <a:pt x="75" y="11"/>
                        <a:pt x="71" y="17"/>
                      </a:cubicBezTo>
                      <a:cubicBezTo>
                        <a:pt x="54" y="42"/>
                        <a:pt x="68" y="30"/>
                        <a:pt x="42" y="47"/>
                      </a:cubicBezTo>
                      <a:cubicBezTo>
                        <a:pt x="48" y="51"/>
                        <a:pt x="58" y="51"/>
                        <a:pt x="60" y="58"/>
                      </a:cubicBezTo>
                      <a:cubicBezTo>
                        <a:pt x="63" y="66"/>
                        <a:pt x="56" y="74"/>
                        <a:pt x="54" y="82"/>
                      </a:cubicBezTo>
                      <a:cubicBezTo>
                        <a:pt x="52" y="88"/>
                        <a:pt x="48" y="99"/>
                        <a:pt x="48" y="99"/>
                      </a:cubicBezTo>
                      <a:cubicBezTo>
                        <a:pt x="56" y="101"/>
                        <a:pt x="66" y="99"/>
                        <a:pt x="71" y="105"/>
                      </a:cubicBezTo>
                      <a:cubicBezTo>
                        <a:pt x="74" y="110"/>
                        <a:pt x="55" y="140"/>
                        <a:pt x="54" y="141"/>
                      </a:cubicBezTo>
                      <a:cubicBezTo>
                        <a:pt x="51" y="143"/>
                        <a:pt x="0" y="154"/>
                        <a:pt x="60" y="141"/>
                      </a:cubicBezTo>
                      <a:cubicBezTo>
                        <a:pt x="62" y="147"/>
                        <a:pt x="67" y="153"/>
                        <a:pt x="65" y="158"/>
                      </a:cubicBezTo>
                      <a:cubicBezTo>
                        <a:pt x="57" y="178"/>
                        <a:pt x="30" y="164"/>
                        <a:pt x="65" y="176"/>
                      </a:cubicBezTo>
                      <a:cubicBezTo>
                        <a:pt x="104" y="163"/>
                        <a:pt x="92" y="173"/>
                        <a:pt x="107" y="158"/>
                      </a:cubicBezTo>
                    </a:path>
                  </a:pathLst>
                </a:custGeom>
                <a:noFill/>
                <a:ln w="12700">
                  <a:solidFill>
                    <a:srgbClr val="000066"/>
                  </a:solidFill>
                  <a:round/>
                  <a:headEnd/>
                  <a:tailEnd/>
                </a:ln>
              </p:spPr>
              <p:txBody>
                <a:bodyPr/>
                <a:lstStyle/>
                <a:p>
                  <a:endParaRPr lang="es-MX"/>
                </a:p>
              </p:txBody>
            </p:sp>
            <p:sp>
              <p:nvSpPr>
                <p:cNvPr id="141" name="Freeform 57"/>
                <p:cNvSpPr>
                  <a:spLocks/>
                </p:cNvSpPr>
                <p:nvPr/>
              </p:nvSpPr>
              <p:spPr bwMode="auto">
                <a:xfrm>
                  <a:off x="5546" y="485"/>
                  <a:ext cx="48" cy="73"/>
                </a:xfrm>
                <a:custGeom>
                  <a:avLst/>
                  <a:gdLst>
                    <a:gd name="T0" fmla="*/ 0 w 177"/>
                    <a:gd name="T1" fmla="*/ 0 h 178"/>
                    <a:gd name="T2" fmla="*/ 0 w 177"/>
                    <a:gd name="T3" fmla="*/ 0 h 178"/>
                    <a:gd name="T4" fmla="*/ 0 w 177"/>
                    <a:gd name="T5" fmla="*/ 0 h 178"/>
                    <a:gd name="T6" fmla="*/ 0 w 177"/>
                    <a:gd name="T7" fmla="*/ 0 h 178"/>
                    <a:gd name="T8" fmla="*/ 0 w 177"/>
                    <a:gd name="T9" fmla="*/ 0 h 178"/>
                    <a:gd name="T10" fmla="*/ 0 w 177"/>
                    <a:gd name="T11" fmla="*/ 0 h 178"/>
                    <a:gd name="T12" fmla="*/ 0 w 177"/>
                    <a:gd name="T13" fmla="*/ 0 h 178"/>
                    <a:gd name="T14" fmla="*/ 0 w 177"/>
                    <a:gd name="T15" fmla="*/ 0 h 178"/>
                    <a:gd name="T16" fmla="*/ 0 w 177"/>
                    <a:gd name="T17" fmla="*/ 0 h 178"/>
                    <a:gd name="T18" fmla="*/ 0 w 177"/>
                    <a:gd name="T19" fmla="*/ 0 h 178"/>
                    <a:gd name="T20" fmla="*/ 0 w 177"/>
                    <a:gd name="T21" fmla="*/ 0 h 178"/>
                    <a:gd name="T22" fmla="*/ 0 w 177"/>
                    <a:gd name="T23" fmla="*/ 0 h 178"/>
                    <a:gd name="T24" fmla="*/ 0 w 177"/>
                    <a:gd name="T25" fmla="*/ 0 h 178"/>
                    <a:gd name="T26" fmla="*/ 0 w 177"/>
                    <a:gd name="T27" fmla="*/ 0 h 178"/>
                    <a:gd name="T28" fmla="*/ 0 w 177"/>
                    <a:gd name="T29" fmla="*/ 0 h 178"/>
                    <a:gd name="T30" fmla="*/ 0 w 177"/>
                    <a:gd name="T31" fmla="*/ 0 h 178"/>
                    <a:gd name="T32" fmla="*/ 0 w 177"/>
                    <a:gd name="T33" fmla="*/ 0 h 178"/>
                    <a:gd name="T34" fmla="*/ 0 w 177"/>
                    <a:gd name="T35" fmla="*/ 0 h 178"/>
                    <a:gd name="T36" fmla="*/ 0 w 177"/>
                    <a:gd name="T37" fmla="*/ 0 h 178"/>
                    <a:gd name="T38" fmla="*/ 0 w 177"/>
                    <a:gd name="T39" fmla="*/ 0 h 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7"/>
                    <a:gd name="T61" fmla="*/ 0 h 178"/>
                    <a:gd name="T62" fmla="*/ 177 w 177"/>
                    <a:gd name="T63" fmla="*/ 178 h 1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7" h="178">
                      <a:moveTo>
                        <a:pt x="177" y="170"/>
                      </a:moveTo>
                      <a:cubicBezTo>
                        <a:pt x="155" y="155"/>
                        <a:pt x="158" y="144"/>
                        <a:pt x="136" y="129"/>
                      </a:cubicBezTo>
                      <a:cubicBezTo>
                        <a:pt x="144" y="127"/>
                        <a:pt x="162" y="130"/>
                        <a:pt x="159" y="123"/>
                      </a:cubicBezTo>
                      <a:cubicBezTo>
                        <a:pt x="154" y="110"/>
                        <a:pt x="124" y="99"/>
                        <a:pt x="124" y="99"/>
                      </a:cubicBezTo>
                      <a:cubicBezTo>
                        <a:pt x="161" y="89"/>
                        <a:pt x="140" y="77"/>
                        <a:pt x="118" y="70"/>
                      </a:cubicBezTo>
                      <a:cubicBezTo>
                        <a:pt x="116" y="64"/>
                        <a:pt x="110" y="58"/>
                        <a:pt x="112" y="52"/>
                      </a:cubicBezTo>
                      <a:cubicBezTo>
                        <a:pt x="115" y="46"/>
                        <a:pt x="133" y="47"/>
                        <a:pt x="130" y="41"/>
                      </a:cubicBezTo>
                      <a:cubicBezTo>
                        <a:pt x="124" y="28"/>
                        <a:pt x="95" y="17"/>
                        <a:pt x="95" y="17"/>
                      </a:cubicBezTo>
                      <a:cubicBezTo>
                        <a:pt x="91" y="11"/>
                        <a:pt x="90" y="0"/>
                        <a:pt x="83" y="0"/>
                      </a:cubicBezTo>
                      <a:cubicBezTo>
                        <a:pt x="76" y="0"/>
                        <a:pt x="75" y="11"/>
                        <a:pt x="71" y="17"/>
                      </a:cubicBezTo>
                      <a:cubicBezTo>
                        <a:pt x="54" y="42"/>
                        <a:pt x="68" y="30"/>
                        <a:pt x="42" y="47"/>
                      </a:cubicBezTo>
                      <a:cubicBezTo>
                        <a:pt x="48" y="51"/>
                        <a:pt x="58" y="51"/>
                        <a:pt x="60" y="58"/>
                      </a:cubicBezTo>
                      <a:cubicBezTo>
                        <a:pt x="63" y="66"/>
                        <a:pt x="56" y="74"/>
                        <a:pt x="54" y="82"/>
                      </a:cubicBezTo>
                      <a:cubicBezTo>
                        <a:pt x="52" y="88"/>
                        <a:pt x="48" y="99"/>
                        <a:pt x="48" y="99"/>
                      </a:cubicBezTo>
                      <a:cubicBezTo>
                        <a:pt x="56" y="101"/>
                        <a:pt x="66" y="99"/>
                        <a:pt x="71" y="105"/>
                      </a:cubicBezTo>
                      <a:cubicBezTo>
                        <a:pt x="74" y="110"/>
                        <a:pt x="55" y="140"/>
                        <a:pt x="54" y="141"/>
                      </a:cubicBezTo>
                      <a:cubicBezTo>
                        <a:pt x="51" y="143"/>
                        <a:pt x="0" y="154"/>
                        <a:pt x="60" y="141"/>
                      </a:cubicBezTo>
                      <a:cubicBezTo>
                        <a:pt x="62" y="147"/>
                        <a:pt x="67" y="153"/>
                        <a:pt x="65" y="158"/>
                      </a:cubicBezTo>
                      <a:cubicBezTo>
                        <a:pt x="57" y="178"/>
                        <a:pt x="30" y="164"/>
                        <a:pt x="65" y="176"/>
                      </a:cubicBezTo>
                      <a:cubicBezTo>
                        <a:pt x="104" y="163"/>
                        <a:pt x="92" y="173"/>
                        <a:pt x="107" y="158"/>
                      </a:cubicBezTo>
                    </a:path>
                  </a:pathLst>
                </a:custGeom>
                <a:noFill/>
                <a:ln w="12700">
                  <a:solidFill>
                    <a:srgbClr val="000066"/>
                  </a:solidFill>
                  <a:round/>
                  <a:headEnd/>
                  <a:tailEnd/>
                </a:ln>
              </p:spPr>
              <p:txBody>
                <a:bodyPr/>
                <a:lstStyle/>
                <a:p>
                  <a:endParaRPr lang="es-MX"/>
                </a:p>
              </p:txBody>
            </p:sp>
            <p:sp>
              <p:nvSpPr>
                <p:cNvPr id="142" name="Freeform 58"/>
                <p:cNvSpPr>
                  <a:spLocks/>
                </p:cNvSpPr>
                <p:nvPr/>
              </p:nvSpPr>
              <p:spPr bwMode="auto">
                <a:xfrm>
                  <a:off x="4733" y="519"/>
                  <a:ext cx="216" cy="151"/>
                </a:xfrm>
                <a:custGeom>
                  <a:avLst/>
                  <a:gdLst>
                    <a:gd name="T0" fmla="*/ 216 w 216"/>
                    <a:gd name="T1" fmla="*/ 151 h 151"/>
                    <a:gd name="T2" fmla="*/ 175 w 216"/>
                    <a:gd name="T3" fmla="*/ 110 h 151"/>
                    <a:gd name="T4" fmla="*/ 163 w 216"/>
                    <a:gd name="T5" fmla="*/ 92 h 151"/>
                    <a:gd name="T6" fmla="*/ 157 w 216"/>
                    <a:gd name="T7" fmla="*/ 75 h 151"/>
                    <a:gd name="T8" fmla="*/ 163 w 216"/>
                    <a:gd name="T9" fmla="*/ 98 h 151"/>
                    <a:gd name="T10" fmla="*/ 75 w 216"/>
                    <a:gd name="T11" fmla="*/ 63 h 151"/>
                    <a:gd name="T12" fmla="*/ 51 w 216"/>
                    <a:gd name="T13" fmla="*/ 28 h 151"/>
                    <a:gd name="T14" fmla="*/ 69 w 216"/>
                    <a:gd name="T15" fmla="*/ 63 h 151"/>
                    <a:gd name="T16" fmla="*/ 51 w 216"/>
                    <a:gd name="T17" fmla="*/ 69 h 151"/>
                    <a:gd name="T18" fmla="*/ 16 w 216"/>
                    <a:gd name="T19" fmla="*/ 45 h 151"/>
                    <a:gd name="T20" fmla="*/ 16 w 216"/>
                    <a:gd name="T21" fmla="*/ 75 h 1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6"/>
                    <a:gd name="T34" fmla="*/ 0 h 151"/>
                    <a:gd name="T35" fmla="*/ 216 w 216"/>
                    <a:gd name="T36" fmla="*/ 151 h 1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151">
                      <a:moveTo>
                        <a:pt x="216" y="151"/>
                      </a:moveTo>
                      <a:cubicBezTo>
                        <a:pt x="185" y="141"/>
                        <a:pt x="202" y="150"/>
                        <a:pt x="175" y="110"/>
                      </a:cubicBezTo>
                      <a:cubicBezTo>
                        <a:pt x="171" y="104"/>
                        <a:pt x="167" y="98"/>
                        <a:pt x="163" y="92"/>
                      </a:cubicBezTo>
                      <a:cubicBezTo>
                        <a:pt x="160" y="87"/>
                        <a:pt x="157" y="69"/>
                        <a:pt x="157" y="75"/>
                      </a:cubicBezTo>
                      <a:cubicBezTo>
                        <a:pt x="157" y="83"/>
                        <a:pt x="161" y="90"/>
                        <a:pt x="163" y="98"/>
                      </a:cubicBezTo>
                      <a:cubicBezTo>
                        <a:pt x="128" y="110"/>
                        <a:pt x="103" y="83"/>
                        <a:pt x="75" y="63"/>
                      </a:cubicBezTo>
                      <a:cubicBezTo>
                        <a:pt x="67" y="51"/>
                        <a:pt x="46" y="15"/>
                        <a:pt x="51" y="28"/>
                      </a:cubicBezTo>
                      <a:cubicBezTo>
                        <a:pt x="59" y="52"/>
                        <a:pt x="54" y="40"/>
                        <a:pt x="69" y="63"/>
                      </a:cubicBezTo>
                      <a:cubicBezTo>
                        <a:pt x="63" y="65"/>
                        <a:pt x="57" y="71"/>
                        <a:pt x="51" y="69"/>
                      </a:cubicBezTo>
                      <a:cubicBezTo>
                        <a:pt x="38" y="64"/>
                        <a:pt x="16" y="45"/>
                        <a:pt x="16" y="45"/>
                      </a:cubicBezTo>
                      <a:cubicBezTo>
                        <a:pt x="0" y="0"/>
                        <a:pt x="16" y="63"/>
                        <a:pt x="16" y="75"/>
                      </a:cubicBezTo>
                    </a:path>
                  </a:pathLst>
                </a:custGeom>
                <a:solidFill>
                  <a:srgbClr val="000066"/>
                </a:solidFill>
                <a:ln w="12700">
                  <a:solidFill>
                    <a:srgbClr val="000066"/>
                  </a:solidFill>
                  <a:round/>
                  <a:headEnd/>
                  <a:tailEnd/>
                </a:ln>
              </p:spPr>
              <p:txBody>
                <a:bodyPr/>
                <a:lstStyle/>
                <a:p>
                  <a:endParaRPr lang="es-MX"/>
                </a:p>
              </p:txBody>
            </p:sp>
            <p:sp>
              <p:nvSpPr>
                <p:cNvPr id="143" name="Freeform 59"/>
                <p:cNvSpPr>
                  <a:spLocks/>
                </p:cNvSpPr>
                <p:nvPr/>
              </p:nvSpPr>
              <p:spPr bwMode="auto">
                <a:xfrm>
                  <a:off x="4848" y="480"/>
                  <a:ext cx="288" cy="96"/>
                </a:xfrm>
                <a:custGeom>
                  <a:avLst/>
                  <a:gdLst>
                    <a:gd name="T0" fmla="*/ 2 w 400"/>
                    <a:gd name="T1" fmla="*/ 1493 h 76"/>
                    <a:gd name="T2" fmla="*/ 1 w 400"/>
                    <a:gd name="T3" fmla="*/ 988 h 76"/>
                    <a:gd name="T4" fmla="*/ 1 w 400"/>
                    <a:gd name="T5" fmla="*/ 782 h 76"/>
                    <a:gd name="T6" fmla="*/ 1 w 400"/>
                    <a:gd name="T7" fmla="*/ 0 h 76"/>
                    <a:gd name="T8" fmla="*/ 1 w 400"/>
                    <a:gd name="T9" fmla="*/ 260 h 76"/>
                    <a:gd name="T10" fmla="*/ 1 w 400"/>
                    <a:gd name="T11" fmla="*/ 988 h 76"/>
                    <a:gd name="T12" fmla="*/ 1 w 400"/>
                    <a:gd name="T13" fmla="*/ 3179 h 76"/>
                    <a:gd name="T14" fmla="*/ 1 w 400"/>
                    <a:gd name="T15" fmla="*/ 1739 h 76"/>
                    <a:gd name="T16" fmla="*/ 1 w 400"/>
                    <a:gd name="T17" fmla="*/ 1248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0"/>
                    <a:gd name="T28" fmla="*/ 0 h 76"/>
                    <a:gd name="T29" fmla="*/ 400 w 400"/>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0" h="76">
                      <a:moveTo>
                        <a:pt x="400" y="35"/>
                      </a:moveTo>
                      <a:cubicBezTo>
                        <a:pt x="269" y="32"/>
                        <a:pt x="136" y="43"/>
                        <a:pt x="6" y="23"/>
                      </a:cubicBezTo>
                      <a:cubicBezTo>
                        <a:pt x="0" y="22"/>
                        <a:pt x="17" y="20"/>
                        <a:pt x="23" y="18"/>
                      </a:cubicBezTo>
                      <a:cubicBezTo>
                        <a:pt x="41" y="12"/>
                        <a:pt x="76" y="0"/>
                        <a:pt x="76" y="0"/>
                      </a:cubicBezTo>
                      <a:cubicBezTo>
                        <a:pt x="82" y="2"/>
                        <a:pt x="91" y="0"/>
                        <a:pt x="94" y="6"/>
                      </a:cubicBezTo>
                      <a:cubicBezTo>
                        <a:pt x="97" y="11"/>
                        <a:pt x="90" y="17"/>
                        <a:pt x="88" y="23"/>
                      </a:cubicBezTo>
                      <a:cubicBezTo>
                        <a:pt x="83" y="40"/>
                        <a:pt x="80" y="59"/>
                        <a:pt x="76" y="76"/>
                      </a:cubicBezTo>
                      <a:cubicBezTo>
                        <a:pt x="73" y="74"/>
                        <a:pt x="33" y="48"/>
                        <a:pt x="23" y="41"/>
                      </a:cubicBezTo>
                      <a:cubicBezTo>
                        <a:pt x="17" y="37"/>
                        <a:pt x="6" y="29"/>
                        <a:pt x="6" y="29"/>
                      </a:cubicBezTo>
                    </a:path>
                  </a:pathLst>
                </a:custGeom>
                <a:noFill/>
                <a:ln w="12700">
                  <a:solidFill>
                    <a:schemeClr val="tx1"/>
                  </a:solidFill>
                  <a:round/>
                  <a:headEnd/>
                  <a:tailEnd/>
                </a:ln>
              </p:spPr>
              <p:txBody>
                <a:bodyPr/>
                <a:lstStyle/>
                <a:p>
                  <a:endParaRPr lang="es-MX"/>
                </a:p>
              </p:txBody>
            </p:sp>
          </p:grpSp>
          <p:sp>
            <p:nvSpPr>
              <p:cNvPr id="131" name="Text Box 60"/>
              <p:cNvSpPr txBox="1">
                <a:spLocks noChangeArrowheads="1"/>
              </p:cNvSpPr>
              <p:nvPr/>
            </p:nvSpPr>
            <p:spPr bwMode="auto">
              <a:xfrm>
                <a:off x="4896" y="352"/>
                <a:ext cx="344" cy="208"/>
              </a:xfrm>
              <a:prstGeom prst="rect">
                <a:avLst/>
              </a:prstGeom>
              <a:noFill/>
              <a:ln w="9525">
                <a:noFill/>
                <a:miter lim="800000"/>
                <a:headEnd/>
                <a:tailEnd/>
              </a:ln>
            </p:spPr>
            <p:txBody>
              <a:bodyPr wrap="none">
                <a:spAutoFit/>
              </a:bodyPr>
              <a:lstStyle/>
              <a:p>
                <a:pPr eaLnBrk="1" hangingPunct="1"/>
                <a:r>
                  <a:rPr lang="en-US" altLang="es-MX" sz="1400" b="1" dirty="0">
                    <a:solidFill>
                      <a:srgbClr val="000066"/>
                    </a:solidFill>
                    <a:latin typeface="Bradley Hand ITC" pitchFamily="66" charset="0"/>
                  </a:rPr>
                  <a:t>14.4</a:t>
                </a:r>
              </a:p>
            </p:txBody>
          </p:sp>
        </p:grpSp>
        <p:sp>
          <p:nvSpPr>
            <p:cNvPr id="129" name="Text Box 61"/>
            <p:cNvSpPr txBox="1">
              <a:spLocks noChangeArrowheads="1"/>
            </p:cNvSpPr>
            <p:nvPr/>
          </p:nvSpPr>
          <p:spPr bwMode="auto">
            <a:xfrm>
              <a:off x="4704" y="734"/>
              <a:ext cx="371" cy="214"/>
            </a:xfrm>
            <a:prstGeom prst="rect">
              <a:avLst/>
            </a:prstGeom>
            <a:noFill/>
            <a:ln w="9525">
              <a:noFill/>
              <a:miter lim="800000"/>
              <a:headEnd/>
              <a:tailEnd/>
            </a:ln>
          </p:spPr>
          <p:txBody>
            <a:bodyPr wrap="none">
              <a:spAutoFit/>
            </a:bodyPr>
            <a:lstStyle/>
            <a:p>
              <a:pPr eaLnBrk="1" hangingPunct="1"/>
              <a:r>
                <a:rPr lang="en-US" altLang="es-MX" sz="1400" b="1" dirty="0">
                  <a:solidFill>
                    <a:srgbClr val="000066"/>
                  </a:solidFill>
                  <a:latin typeface="Bradley Hand ITC" pitchFamily="66" charset="0"/>
                </a:rPr>
                <a:t>Pasto</a:t>
              </a:r>
            </a:p>
          </p:txBody>
        </p:sp>
      </p:grpSp>
      <p:sp>
        <p:nvSpPr>
          <p:cNvPr id="144" name="Text Box 10"/>
          <p:cNvSpPr txBox="1">
            <a:spLocks noChangeArrowheads="1"/>
          </p:cNvSpPr>
          <p:nvPr/>
        </p:nvSpPr>
        <p:spPr bwMode="auto">
          <a:xfrm>
            <a:off x="5305105" y="1576665"/>
            <a:ext cx="3849256" cy="338554"/>
          </a:xfrm>
          <a:prstGeom prst="rect">
            <a:avLst/>
          </a:prstGeom>
          <a:noFill/>
          <a:ln w="9525">
            <a:noFill/>
            <a:miter lim="800000"/>
            <a:headEnd/>
            <a:tailEnd/>
          </a:ln>
        </p:spPr>
        <p:txBody>
          <a:bodyPr wrap="square">
            <a:spAutoFit/>
          </a:bodyPr>
          <a:lstStyle/>
          <a:p>
            <a:pPr eaLnBrk="1" hangingPunct="1"/>
            <a:r>
              <a:rPr lang="en-US" altLang="es-MX" sz="800" b="1" dirty="0">
                <a:solidFill>
                  <a:srgbClr val="000066"/>
                </a:solidFill>
              </a:rPr>
              <a:t>El </a:t>
            </a:r>
            <a:r>
              <a:rPr lang="en-US" altLang="es-MX" sz="800" b="1" dirty="0" err="1">
                <a:solidFill>
                  <a:srgbClr val="000066"/>
                </a:solidFill>
              </a:rPr>
              <a:t>fuego</a:t>
            </a:r>
            <a:r>
              <a:rPr lang="en-US" altLang="es-MX" sz="800" b="1" dirty="0">
                <a:solidFill>
                  <a:srgbClr val="000066"/>
                </a:solidFill>
              </a:rPr>
              <a:t> se </a:t>
            </a:r>
            <a:r>
              <a:rPr lang="en-US" altLang="es-MX" sz="800" b="1" dirty="0" err="1">
                <a:solidFill>
                  <a:srgbClr val="000066"/>
                </a:solidFill>
              </a:rPr>
              <a:t>mueve</a:t>
            </a:r>
            <a:r>
              <a:rPr lang="en-US" altLang="es-MX" sz="800" b="1" dirty="0">
                <a:solidFill>
                  <a:srgbClr val="000066"/>
                </a:solidFill>
              </a:rPr>
              <a:t> de </a:t>
            </a:r>
            <a:r>
              <a:rPr lang="en-US" altLang="es-MX" sz="800" b="1" dirty="0" err="1">
                <a:solidFill>
                  <a:srgbClr val="000066"/>
                </a:solidFill>
              </a:rPr>
              <a:t>hojarasca</a:t>
            </a:r>
            <a:r>
              <a:rPr lang="en-US" altLang="es-MX" sz="800" b="1" dirty="0">
                <a:solidFill>
                  <a:srgbClr val="000066"/>
                </a:solidFill>
              </a:rPr>
              <a:t> </a:t>
            </a:r>
            <a:r>
              <a:rPr lang="en-US" altLang="es-MX" sz="800" b="1" dirty="0" err="1">
                <a:solidFill>
                  <a:srgbClr val="000066"/>
                </a:solidFill>
              </a:rPr>
              <a:t>protegida</a:t>
            </a:r>
            <a:r>
              <a:rPr lang="en-US" altLang="es-MX" sz="800" b="1" dirty="0">
                <a:solidFill>
                  <a:srgbClr val="000066"/>
                </a:solidFill>
              </a:rPr>
              <a:t> </a:t>
            </a:r>
            <a:r>
              <a:rPr lang="en-US" altLang="es-MX" sz="800" b="1" dirty="0" err="1">
                <a:solidFill>
                  <a:srgbClr val="000066"/>
                </a:solidFill>
              </a:rPr>
              <a:t>hacia</a:t>
            </a:r>
            <a:r>
              <a:rPr lang="en-US" altLang="es-MX" sz="800" b="1" dirty="0">
                <a:solidFill>
                  <a:srgbClr val="000066"/>
                </a:solidFill>
              </a:rPr>
              <a:t> </a:t>
            </a:r>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expuesta</a:t>
            </a:r>
            <a:r>
              <a:rPr lang="en-US" altLang="es-MX" sz="800" b="1" dirty="0">
                <a:solidFill>
                  <a:srgbClr val="000066"/>
                </a:solidFill>
              </a:rPr>
              <a:t> al </a:t>
            </a:r>
            <a:r>
              <a:rPr lang="en-US" altLang="es-MX" sz="800" b="1" dirty="0" err="1">
                <a:solidFill>
                  <a:srgbClr val="000066"/>
                </a:solidFill>
              </a:rPr>
              <a:t>viento</a:t>
            </a:r>
            <a:r>
              <a:rPr lang="en-US" altLang="es-MX" sz="800" b="1" dirty="0">
                <a:solidFill>
                  <a:srgbClr val="000066"/>
                </a:solidFill>
              </a:rPr>
              <a:t> con </a:t>
            </a:r>
            <a:r>
              <a:rPr lang="en-US" altLang="es-MX" sz="800" b="1" dirty="0" err="1">
                <a:solidFill>
                  <a:srgbClr val="000066"/>
                </a:solidFill>
              </a:rPr>
              <a:t>pasto</a:t>
            </a:r>
            <a:endParaRPr lang="en-US" altLang="es-MX" sz="800" b="1" dirty="0">
              <a:solidFill>
                <a:srgbClr val="000066"/>
              </a:solidFill>
            </a:endParaRPr>
          </a:p>
        </p:txBody>
      </p:sp>
      <p:sp>
        <p:nvSpPr>
          <p:cNvPr id="145" name="Text Box 11"/>
          <p:cNvSpPr txBox="1">
            <a:spLocks noChangeArrowheads="1"/>
          </p:cNvSpPr>
          <p:nvPr/>
        </p:nvSpPr>
        <p:spPr bwMode="auto">
          <a:xfrm>
            <a:off x="6518377" y="1803290"/>
            <a:ext cx="43954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26%</a:t>
            </a:r>
          </a:p>
        </p:txBody>
      </p:sp>
      <p:sp>
        <p:nvSpPr>
          <p:cNvPr id="146" name="Text Box 12"/>
          <p:cNvSpPr txBox="1">
            <a:spLocks noChangeArrowheads="1"/>
          </p:cNvSpPr>
          <p:nvPr/>
        </p:nvSpPr>
        <p:spPr bwMode="auto">
          <a:xfrm>
            <a:off x="7122473" y="1803290"/>
            <a:ext cx="439544"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26%</a:t>
            </a:r>
          </a:p>
        </p:txBody>
      </p:sp>
      <p:sp>
        <p:nvSpPr>
          <p:cNvPr id="147" name="Text Box 21"/>
          <p:cNvSpPr txBox="1">
            <a:spLocks noChangeArrowheads="1"/>
          </p:cNvSpPr>
          <p:nvPr/>
        </p:nvSpPr>
        <p:spPr bwMode="auto">
          <a:xfrm>
            <a:off x="6779408" y="1991154"/>
            <a:ext cx="268288"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48" name="Text Box 22"/>
          <p:cNvSpPr txBox="1">
            <a:spLocks noChangeArrowheads="1"/>
          </p:cNvSpPr>
          <p:nvPr/>
        </p:nvSpPr>
        <p:spPr bwMode="auto">
          <a:xfrm>
            <a:off x="7064220" y="2360605"/>
            <a:ext cx="268287" cy="274637"/>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49" name="Text Box 19"/>
          <p:cNvSpPr txBox="1">
            <a:spLocks noChangeArrowheads="1"/>
          </p:cNvSpPr>
          <p:nvPr/>
        </p:nvSpPr>
        <p:spPr bwMode="auto">
          <a:xfrm>
            <a:off x="5795032" y="3461160"/>
            <a:ext cx="481222"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180X</a:t>
            </a:r>
          </a:p>
        </p:txBody>
      </p:sp>
      <p:sp>
        <p:nvSpPr>
          <p:cNvPr id="150" name="Text Box 20"/>
          <p:cNvSpPr txBox="1">
            <a:spLocks noChangeArrowheads="1"/>
          </p:cNvSpPr>
          <p:nvPr/>
        </p:nvSpPr>
        <p:spPr bwMode="auto">
          <a:xfrm>
            <a:off x="6772340" y="3482962"/>
            <a:ext cx="268288" cy="274638"/>
          </a:xfrm>
          <a:prstGeom prst="rect">
            <a:avLst/>
          </a:prstGeom>
          <a:noFill/>
          <a:ln w="9525">
            <a:noFill/>
            <a:miter lim="800000"/>
            <a:headEnd/>
            <a:tailEnd/>
          </a:ln>
        </p:spPr>
        <p:txBody>
          <a:bodyPr wrap="none">
            <a:spAutoFit/>
          </a:bodyPr>
          <a:lstStyle/>
          <a:p>
            <a:pPr eaLnBrk="1" hangingPunct="1"/>
            <a:r>
              <a:rPr lang="en-US" altLang="es-MX" sz="1200" b="1" dirty="0">
                <a:solidFill>
                  <a:srgbClr val="000066"/>
                </a:solidFill>
              </a:rPr>
              <a:t>x</a:t>
            </a:r>
          </a:p>
        </p:txBody>
      </p:sp>
      <p:sp>
        <p:nvSpPr>
          <p:cNvPr id="151" name="Text Box 23"/>
          <p:cNvSpPr txBox="1">
            <a:spLocks noChangeArrowheads="1"/>
          </p:cNvSpPr>
          <p:nvPr/>
        </p:nvSpPr>
        <p:spPr bwMode="auto">
          <a:xfrm>
            <a:off x="4911202" y="3960685"/>
            <a:ext cx="1197764" cy="246221"/>
          </a:xfrm>
          <a:prstGeom prst="rect">
            <a:avLst/>
          </a:prstGeom>
          <a:noFill/>
          <a:ln w="9525">
            <a:noFill/>
            <a:miter lim="800000"/>
            <a:headEnd/>
            <a:tailEnd/>
          </a:ln>
        </p:spPr>
        <p:txBody>
          <a:bodyPr wrap="none">
            <a:spAutoFit/>
          </a:bodyPr>
          <a:lstStyle/>
          <a:p>
            <a:pPr eaLnBrk="1" hangingPunct="1"/>
            <a:r>
              <a:rPr lang="en-US" altLang="es-MX" sz="1000" b="1" dirty="0" err="1">
                <a:solidFill>
                  <a:srgbClr val="000066"/>
                </a:solidFill>
              </a:rPr>
              <a:t>Ladera</a:t>
            </a:r>
            <a:r>
              <a:rPr lang="en-US" altLang="es-MX" sz="1000" b="1" dirty="0">
                <a:solidFill>
                  <a:srgbClr val="000066"/>
                </a:solidFill>
              </a:rPr>
              <a:t> </a:t>
            </a:r>
            <a:r>
              <a:rPr lang="en-US" altLang="es-MX" sz="1000" b="1" dirty="0" err="1">
                <a:solidFill>
                  <a:srgbClr val="000066"/>
                </a:solidFill>
              </a:rPr>
              <a:t>en</a:t>
            </a:r>
            <a:r>
              <a:rPr lang="en-US" altLang="es-MX" sz="1000" b="1" dirty="0">
                <a:solidFill>
                  <a:srgbClr val="000066"/>
                </a:solidFill>
              </a:rPr>
              <a:t> 16 </a:t>
            </a:r>
            <a:r>
              <a:rPr lang="en-US" altLang="es-MX" sz="1000" b="1" dirty="0" err="1">
                <a:solidFill>
                  <a:srgbClr val="000066"/>
                </a:solidFill>
              </a:rPr>
              <a:t>hrs</a:t>
            </a:r>
            <a:endParaRPr lang="en-US" altLang="es-MX" sz="1000" b="1" dirty="0">
              <a:solidFill>
                <a:srgbClr val="000066"/>
              </a:solidFill>
            </a:endParaRPr>
          </a:p>
        </p:txBody>
      </p:sp>
      <p:sp>
        <p:nvSpPr>
          <p:cNvPr id="152" name="Text Box 64"/>
          <p:cNvSpPr txBox="1">
            <a:spLocks noChangeArrowheads="1"/>
          </p:cNvSpPr>
          <p:nvPr/>
        </p:nvSpPr>
        <p:spPr bwMode="auto">
          <a:xfrm>
            <a:off x="6342714" y="3995919"/>
            <a:ext cx="1156086" cy="246221"/>
          </a:xfrm>
          <a:prstGeom prst="rect">
            <a:avLst/>
          </a:prstGeom>
          <a:noFill/>
          <a:ln w="9525">
            <a:noFill/>
            <a:miter lim="800000"/>
            <a:headEnd/>
            <a:tailEnd/>
          </a:ln>
        </p:spPr>
        <p:txBody>
          <a:bodyPr wrap="none">
            <a:spAutoFit/>
          </a:bodyPr>
          <a:lstStyle/>
          <a:p>
            <a:pPr eaLnBrk="1" hangingPunct="1"/>
            <a:r>
              <a:rPr lang="en-US" altLang="es-MX" sz="1000" b="1" dirty="0" err="1">
                <a:solidFill>
                  <a:srgbClr val="000066"/>
                </a:solidFill>
              </a:rPr>
              <a:t>Ladera</a:t>
            </a:r>
            <a:r>
              <a:rPr lang="en-US" altLang="es-MX" sz="1000" b="1" dirty="0">
                <a:solidFill>
                  <a:srgbClr val="000066"/>
                </a:solidFill>
              </a:rPr>
              <a:t> </a:t>
            </a:r>
            <a:r>
              <a:rPr lang="en-US" altLang="es-MX" sz="1000" b="1" dirty="0" err="1">
                <a:solidFill>
                  <a:srgbClr val="000066"/>
                </a:solidFill>
              </a:rPr>
              <a:t>en</a:t>
            </a:r>
            <a:r>
              <a:rPr lang="en-US" altLang="es-MX" sz="1000" b="1" dirty="0">
                <a:solidFill>
                  <a:srgbClr val="000066"/>
                </a:solidFill>
              </a:rPr>
              <a:t> 5 min</a:t>
            </a:r>
          </a:p>
        </p:txBody>
      </p:sp>
      <p:sp>
        <p:nvSpPr>
          <p:cNvPr id="153" name="Text Box 13"/>
          <p:cNvSpPr txBox="1">
            <a:spLocks noChangeArrowheads="1"/>
          </p:cNvSpPr>
          <p:nvPr/>
        </p:nvSpPr>
        <p:spPr bwMode="auto">
          <a:xfrm>
            <a:off x="6522188" y="3130449"/>
            <a:ext cx="524503" cy="230832"/>
          </a:xfrm>
          <a:prstGeom prst="rect">
            <a:avLst/>
          </a:prstGeom>
          <a:noFill/>
          <a:ln w="9525">
            <a:noFill/>
            <a:miter lim="800000"/>
            <a:headEnd/>
            <a:tailEnd/>
          </a:ln>
        </p:spPr>
        <p:txBody>
          <a:bodyPr wrap="none">
            <a:spAutoFit/>
          </a:bodyPr>
          <a:lstStyle/>
          <a:p>
            <a:pPr eaLnBrk="1" hangingPunct="1"/>
            <a:r>
              <a:rPr lang="en-US" altLang="es-MX" sz="900" b="1" dirty="0" err="1">
                <a:solidFill>
                  <a:srgbClr val="000066"/>
                </a:solidFill>
              </a:rPr>
              <a:t>flanco</a:t>
            </a:r>
            <a:endParaRPr lang="en-US" altLang="es-MX" sz="900" b="1" dirty="0">
              <a:solidFill>
                <a:srgbClr val="000066"/>
              </a:solidFill>
            </a:endParaRPr>
          </a:p>
        </p:txBody>
      </p:sp>
      <p:sp>
        <p:nvSpPr>
          <p:cNvPr id="154" name="Text Box 17"/>
          <p:cNvSpPr txBox="1">
            <a:spLocks noChangeArrowheads="1"/>
          </p:cNvSpPr>
          <p:nvPr/>
        </p:nvSpPr>
        <p:spPr bwMode="auto">
          <a:xfrm>
            <a:off x="7082551" y="3138229"/>
            <a:ext cx="4090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12.8</a:t>
            </a:r>
          </a:p>
        </p:txBody>
      </p:sp>
      <p:sp>
        <p:nvSpPr>
          <p:cNvPr id="155" name="Text Box 15"/>
          <p:cNvSpPr txBox="1">
            <a:spLocks noChangeArrowheads="1"/>
          </p:cNvSpPr>
          <p:nvPr/>
        </p:nvSpPr>
        <p:spPr bwMode="auto">
          <a:xfrm>
            <a:off x="6516375" y="3321946"/>
            <a:ext cx="34015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8X</a:t>
            </a:r>
          </a:p>
        </p:txBody>
      </p:sp>
      <p:sp>
        <p:nvSpPr>
          <p:cNvPr id="156" name="Text Box 17"/>
          <p:cNvSpPr txBox="1">
            <a:spLocks noChangeArrowheads="1"/>
          </p:cNvSpPr>
          <p:nvPr/>
        </p:nvSpPr>
        <p:spPr bwMode="auto">
          <a:xfrm>
            <a:off x="7040012" y="2758475"/>
            <a:ext cx="4090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14.4</a:t>
            </a:r>
          </a:p>
        </p:txBody>
      </p:sp>
      <p:sp>
        <p:nvSpPr>
          <p:cNvPr id="157" name="Text Box 17"/>
          <p:cNvSpPr txBox="1">
            <a:spLocks noChangeArrowheads="1"/>
          </p:cNvSpPr>
          <p:nvPr/>
        </p:nvSpPr>
        <p:spPr bwMode="auto">
          <a:xfrm>
            <a:off x="7090588" y="3007095"/>
            <a:ext cx="34496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1.6</a:t>
            </a:r>
          </a:p>
        </p:txBody>
      </p:sp>
      <p:sp>
        <p:nvSpPr>
          <p:cNvPr id="158" name="Text Box 17"/>
          <p:cNvSpPr txBox="1">
            <a:spLocks noChangeArrowheads="1"/>
          </p:cNvSpPr>
          <p:nvPr/>
        </p:nvSpPr>
        <p:spPr bwMode="auto">
          <a:xfrm>
            <a:off x="7051739" y="2602843"/>
            <a:ext cx="4090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19.2</a:t>
            </a:r>
          </a:p>
        </p:txBody>
      </p:sp>
      <p:sp>
        <p:nvSpPr>
          <p:cNvPr id="159" name="Text Box 17"/>
          <p:cNvSpPr txBox="1">
            <a:spLocks noChangeArrowheads="1"/>
          </p:cNvSpPr>
          <p:nvPr/>
        </p:nvSpPr>
        <p:spPr bwMode="auto">
          <a:xfrm>
            <a:off x="7043551" y="2875961"/>
            <a:ext cx="40908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11.2</a:t>
            </a:r>
          </a:p>
        </p:txBody>
      </p:sp>
    </p:spTree>
    <p:controls>
      <mc:AlternateContent xmlns:mc="http://schemas.openxmlformats.org/markup-compatibility/2006">
        <mc:Choice xmlns:v="urn:schemas-microsoft-com:vml" Requires="v">
          <p:control spid="10243" name="ShockwaveFlash1" r:id="rId2" imgW="1828800" imgH="1828800"/>
        </mc:Choice>
        <mc:Fallback>
          <p:control name="ShockwaveFlash1" r:id="rId2" imgW="1828800" imgH="1828800">
            <p:pic>
              <p:nvPicPr>
                <p:cNvPr id="3" name="ShockwaveFlash1"/>
                <p:cNvPicPr preferRelativeResize="0">
                  <a:picLocks noChangeArrowheads="1" noChangeShapeType="1"/>
                </p:cNvPicPr>
                <p:nvPr/>
              </p:nvPicPr>
              <p:blipFill>
                <a:blip r:embed="rId7"/>
                <a:srcRect/>
                <a:stretch>
                  <a:fillRect/>
                </a:stretch>
              </p:blipFill>
              <p:spPr bwMode="auto">
                <a:xfrm>
                  <a:off x="160338" y="777875"/>
                  <a:ext cx="4271962" cy="310673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640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5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9" grpId="0"/>
      <p:bldP spid="126"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3"/>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B77C356F-470D-46CE-B827-37380239A562}" type="slidenum">
              <a:rPr lang="en-US" altLang="es-MX" sz="1400"/>
              <a:pPr algn="r"/>
              <a:t>132</a:t>
            </a:fld>
            <a:r>
              <a:rPr lang="en-US" altLang="es-MX" sz="1400"/>
              <a:t>-S290-EP</a:t>
            </a:r>
          </a:p>
        </p:txBody>
      </p:sp>
      <p:pic>
        <p:nvPicPr>
          <p:cNvPr id="106499"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06514" name="Slide Number Placeholder 4"/>
          <p:cNvSpPr txBox="1">
            <a:spLocks noGrp="1"/>
          </p:cNvSpPr>
          <p:nvPr/>
        </p:nvSpPr>
        <p:spPr bwMode="auto">
          <a:xfrm>
            <a:off x="7848600" y="6629400"/>
            <a:ext cx="1244600" cy="384175"/>
          </a:xfrm>
          <a:prstGeom prst="rect">
            <a:avLst/>
          </a:prstGeom>
          <a:noFill/>
          <a:ln w="9525">
            <a:noFill/>
            <a:miter lim="800000"/>
            <a:headEnd/>
            <a:tailEnd/>
          </a:ln>
        </p:spPr>
        <p:txBody>
          <a:bodyPr/>
          <a:lstStyle/>
          <a:p>
            <a:pPr algn="r"/>
            <a:r>
              <a:rPr lang="en-US" altLang="es-MX" sz="1000"/>
              <a:t>12-</a:t>
            </a:r>
            <a:fld id="{6651E10B-0E67-4114-9737-5BF71968DBF0}" type="slidenum">
              <a:rPr lang="en-US" altLang="es-MX" sz="1000"/>
              <a:pPr algn="r"/>
              <a:t>132</a:t>
            </a:fld>
            <a:r>
              <a:rPr lang="en-US" altLang="es-MX" sz="1000"/>
              <a:t>-S290-EP</a:t>
            </a:r>
          </a:p>
        </p:txBody>
      </p:sp>
      <p:sp>
        <p:nvSpPr>
          <p:cNvPr id="106515" name="Rectangle 4"/>
          <p:cNvSpPr>
            <a:spLocks noChangeArrowheads="1"/>
          </p:cNvSpPr>
          <p:nvPr/>
        </p:nvSpPr>
        <p:spPr bwMode="auto">
          <a:xfrm>
            <a:off x="790575" y="2095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VP</a:t>
            </a:r>
          </a:p>
        </p:txBody>
      </p:sp>
      <p:sp>
        <p:nvSpPr>
          <p:cNvPr id="106516" name="Text Box 157"/>
          <p:cNvSpPr txBox="1">
            <a:spLocks noChangeArrowheads="1"/>
          </p:cNvSpPr>
          <p:nvPr/>
        </p:nvSpPr>
        <p:spPr bwMode="auto">
          <a:xfrm>
            <a:off x="177800" y="1565275"/>
            <a:ext cx="2124075" cy="1465263"/>
          </a:xfrm>
          <a:prstGeom prst="rect">
            <a:avLst/>
          </a:prstGeom>
          <a:noFill/>
          <a:ln w="9525">
            <a:noFill/>
            <a:miter lim="800000"/>
            <a:headEnd/>
            <a:tailEnd/>
          </a:ln>
        </p:spPr>
        <p:txBody>
          <a:bodyPr>
            <a:spAutoFit/>
          </a:bodyPr>
          <a:lstStyle/>
          <a:p>
            <a:pPr eaLnBrk="1" hangingPunct="1"/>
            <a:r>
              <a:rPr lang="es-MX" altLang="es-MX" sz="1800" dirty="0"/>
              <a:t>En los marcados en amarillo las VP serán mayores en el combustible pasto</a:t>
            </a:r>
            <a:r>
              <a:rPr lang="en-US" altLang="es-MX" sz="1800" dirty="0"/>
              <a:t>. </a:t>
            </a:r>
          </a:p>
        </p:txBody>
      </p:sp>
      <p:sp>
        <p:nvSpPr>
          <p:cNvPr id="106517" name="Text Box 158"/>
          <p:cNvSpPr txBox="1">
            <a:spLocks noChangeArrowheads="1"/>
          </p:cNvSpPr>
          <p:nvPr/>
        </p:nvSpPr>
        <p:spPr bwMode="auto">
          <a:xfrm>
            <a:off x="222250" y="3325813"/>
            <a:ext cx="1911350" cy="2031325"/>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2" name="Imagen 11"/>
          <p:cNvPicPr>
            <a:picLocks noChangeAspect="1"/>
          </p:cNvPicPr>
          <p:nvPr/>
        </p:nvPicPr>
        <p:blipFill>
          <a:blip r:embed="rId4"/>
          <a:stretch>
            <a:fillRect/>
          </a:stretch>
        </p:blipFill>
        <p:spPr>
          <a:xfrm>
            <a:off x="2173621" y="1000178"/>
            <a:ext cx="6842125" cy="4860818"/>
          </a:xfrm>
          <a:prstGeom prst="rect">
            <a:avLst/>
          </a:prstGeom>
        </p:spPr>
      </p:pic>
      <p:sp>
        <p:nvSpPr>
          <p:cNvPr id="13" name="Oval 5"/>
          <p:cNvSpPr>
            <a:spLocks noChangeArrowheads="1"/>
          </p:cNvSpPr>
          <p:nvPr/>
        </p:nvSpPr>
        <p:spPr bwMode="auto">
          <a:xfrm>
            <a:off x="2415052" y="3400080"/>
            <a:ext cx="533400" cy="228600"/>
          </a:xfrm>
          <a:prstGeom prst="ellipse">
            <a:avLst/>
          </a:prstGeom>
          <a:noFill/>
          <a:ln w="38100">
            <a:solidFill>
              <a:srgbClr val="FF9900"/>
            </a:solidFill>
            <a:round/>
            <a:headEnd/>
            <a:tailEnd/>
          </a:ln>
        </p:spPr>
        <p:txBody>
          <a:bodyPr wrap="none" anchor="ctr"/>
          <a:lstStyle/>
          <a:p>
            <a:endParaRPr lang="es-MX" altLang="es-MX"/>
          </a:p>
        </p:txBody>
      </p:sp>
      <p:sp>
        <p:nvSpPr>
          <p:cNvPr id="14" name="Oval 7"/>
          <p:cNvSpPr>
            <a:spLocks noChangeArrowheads="1"/>
          </p:cNvSpPr>
          <p:nvPr/>
        </p:nvSpPr>
        <p:spPr bwMode="auto">
          <a:xfrm>
            <a:off x="5303472" y="3400080"/>
            <a:ext cx="533400" cy="228600"/>
          </a:xfrm>
          <a:prstGeom prst="ellipse">
            <a:avLst/>
          </a:prstGeom>
          <a:noFill/>
          <a:ln w="38100">
            <a:solidFill>
              <a:srgbClr val="FF9933"/>
            </a:solidFill>
            <a:round/>
            <a:headEnd/>
            <a:tailEnd/>
          </a:ln>
        </p:spPr>
        <p:txBody>
          <a:bodyPr wrap="none" anchor="ctr"/>
          <a:lstStyle/>
          <a:p>
            <a:endParaRPr lang="es-MX" altLang="es-MX"/>
          </a:p>
        </p:txBody>
      </p:sp>
      <p:sp>
        <p:nvSpPr>
          <p:cNvPr id="15" name="Oval 6"/>
          <p:cNvSpPr>
            <a:spLocks noChangeArrowheads="1"/>
          </p:cNvSpPr>
          <p:nvPr/>
        </p:nvSpPr>
        <p:spPr bwMode="auto">
          <a:xfrm>
            <a:off x="4998671" y="1208708"/>
            <a:ext cx="1082842" cy="713171"/>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81000" y="914400"/>
            <a:ext cx="8382000" cy="5181600"/>
          </a:xfrm>
        </p:spPr>
        <p:txBody>
          <a:bodyPr/>
          <a:lstStyle/>
          <a:p>
            <a:pPr eaLnBrk="1" hangingPunct="1">
              <a:lnSpc>
                <a:spcPct val="80000"/>
              </a:lnSpc>
            </a:pPr>
            <a:r>
              <a:rPr lang="es-MX" altLang="es-MX" sz="3200" b="0" dirty="0">
                <a:solidFill>
                  <a:schemeClr val="tx1"/>
                </a:solidFill>
              </a:rPr>
              <a:t>En la línea de fuego, siempre seguir observando el comportamiento del fuego y la actualización de su evaluación; mejorar continuamente la exactitud de sus predicciones.</a:t>
            </a:r>
            <a:br>
              <a:rPr lang="es-MX" altLang="es-MX" sz="3200" b="0" dirty="0">
                <a:solidFill>
                  <a:schemeClr val="tx1"/>
                </a:solidFill>
              </a:rPr>
            </a:br>
            <a:br>
              <a:rPr lang="es-MX" altLang="es-MX" sz="3200" b="0" dirty="0">
                <a:solidFill>
                  <a:schemeClr val="tx1"/>
                </a:solidFill>
              </a:rPr>
            </a:br>
            <a:r>
              <a:rPr lang="es-MX" altLang="es-MX" sz="3200" b="0" dirty="0">
                <a:solidFill>
                  <a:schemeClr val="tx1"/>
                </a:solidFill>
              </a:rPr>
              <a:t> Puede seguir extendiendo su evaluación del comportamiento esperado del fuego en el futuro. Cuando vea el desarrollo del comportamiento del fuego "esperado", pregúntese cuál será el </a:t>
            </a:r>
            <a:r>
              <a:rPr lang="es-MX" altLang="es-MX" sz="3200" b="0" dirty="0" err="1">
                <a:solidFill>
                  <a:schemeClr val="tx1"/>
                </a:solidFill>
              </a:rPr>
              <a:t>proximo</a:t>
            </a:r>
            <a:r>
              <a:rPr lang="es-MX" altLang="es-MX" sz="3200" b="0" dirty="0">
                <a:solidFill>
                  <a:schemeClr val="tx1"/>
                </a:solidFill>
              </a:rPr>
              <a:t> cambio importante después de eso.</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203200" y="488950"/>
            <a:ext cx="8577263" cy="1436688"/>
          </a:xfrm>
        </p:spPr>
        <p:txBody>
          <a:bodyPr/>
          <a:lstStyle/>
          <a:p>
            <a:pPr eaLnBrk="1" hangingPunct="1">
              <a:defRPr/>
            </a:pPr>
            <a:r>
              <a:rPr lang="es-MX" altLang="es-MX" sz="3200" u="sng" dirty="0"/>
              <a:t>Las estimaciones aproximadas de la actual VP pueden sugerir valores realistas de VP</a:t>
            </a:r>
            <a:endParaRPr lang="es-MX" altLang="es-MX" sz="3200" dirty="0">
              <a:effectLst>
                <a:outerShdw blurRad="38100" dist="38100" dir="2700000" algn="tl">
                  <a:srgbClr val="C0C0C0"/>
                </a:outerShdw>
              </a:effectLst>
            </a:endParaRPr>
          </a:p>
        </p:txBody>
      </p:sp>
      <p:sp>
        <p:nvSpPr>
          <p:cNvPr id="472067" name="Rectangle 3"/>
          <p:cNvSpPr>
            <a:spLocks noGrp="1" noChangeArrowheads="1"/>
          </p:cNvSpPr>
          <p:nvPr>
            <p:ph type="body" idx="1"/>
          </p:nvPr>
        </p:nvSpPr>
        <p:spPr>
          <a:xfrm>
            <a:off x="877888" y="1905000"/>
            <a:ext cx="8113712" cy="4483100"/>
          </a:xfrm>
        </p:spPr>
        <p:txBody>
          <a:bodyPr/>
          <a:lstStyle/>
          <a:p>
            <a:pPr marL="0" indent="0" eaLnBrk="1" hangingPunct="1">
              <a:lnSpc>
                <a:spcPct val="90000"/>
              </a:lnSpc>
              <a:buFontTx/>
              <a:buNone/>
            </a:pPr>
            <a:r>
              <a:rPr lang="es-MX" altLang="es-MX" sz="2800" b="1" u="sng" dirty="0"/>
              <a:t>Para hojarasca</a:t>
            </a:r>
            <a:r>
              <a:rPr lang="es-MX" altLang="es-MX" sz="2800" dirty="0"/>
              <a:t>:</a:t>
            </a:r>
          </a:p>
          <a:p>
            <a:pPr marL="0" indent="0" eaLnBrk="1" hangingPunct="1">
              <a:lnSpc>
                <a:spcPct val="90000"/>
              </a:lnSpc>
              <a:buFontTx/>
              <a:buNone/>
            </a:pPr>
            <a:r>
              <a:rPr lang="es-MX" altLang="es-MX" sz="2800" dirty="0"/>
              <a:t>VP (m/min) es aproximadamente </a:t>
            </a:r>
            <a:r>
              <a:rPr lang="es-MX" altLang="es-MX" sz="2800" dirty="0" err="1"/>
              <a:t>2x</a:t>
            </a:r>
            <a:r>
              <a:rPr lang="es-MX" altLang="es-MX" sz="2800" dirty="0"/>
              <a:t> </a:t>
            </a:r>
            <a:r>
              <a:rPr lang="es-MX" altLang="es-MX" sz="2800" dirty="0" err="1"/>
              <a:t>VEV</a:t>
            </a:r>
            <a:r>
              <a:rPr lang="es-MX" altLang="es-MX" sz="2800" dirty="0"/>
              <a:t> (en kph). Ejemplo: para velocidad del viento de 6.4 kph, la VP estimada de hojarasca es cerca de  </a:t>
            </a:r>
            <a:r>
              <a:rPr lang="es-MX" altLang="es-MX" sz="2800" dirty="0" err="1"/>
              <a:t>2x6.4</a:t>
            </a:r>
            <a:r>
              <a:rPr lang="es-MX" altLang="es-MX" sz="2800" dirty="0"/>
              <a:t> = 12.8 m/min</a:t>
            </a:r>
          </a:p>
          <a:p>
            <a:pPr marL="0" indent="0" eaLnBrk="1" hangingPunct="1">
              <a:lnSpc>
                <a:spcPct val="80000"/>
              </a:lnSpc>
              <a:buFontTx/>
              <a:buNone/>
            </a:pPr>
            <a:endParaRPr lang="es-MX" altLang="es-MX" sz="2800" dirty="0"/>
          </a:p>
          <a:p>
            <a:pPr marL="0" indent="0" eaLnBrk="1" hangingPunct="1">
              <a:lnSpc>
                <a:spcPct val="90000"/>
              </a:lnSpc>
              <a:buFontTx/>
              <a:buNone/>
            </a:pPr>
            <a:r>
              <a:rPr lang="es-MX" altLang="es-MX" sz="2800" b="1" u="sng" dirty="0"/>
              <a:t>Para copas</a:t>
            </a:r>
            <a:r>
              <a:rPr lang="es-MX" altLang="es-MX" sz="2800" dirty="0"/>
              <a:t>:</a:t>
            </a:r>
          </a:p>
          <a:p>
            <a:pPr marL="0" indent="0" eaLnBrk="1" hangingPunct="1">
              <a:lnSpc>
                <a:spcPct val="90000"/>
              </a:lnSpc>
              <a:buFontTx/>
              <a:buNone/>
            </a:pPr>
            <a:r>
              <a:rPr lang="es-MX" altLang="es-MX" sz="2800" dirty="0"/>
              <a:t>VP (m/min) es aproximadamente 8 x </a:t>
            </a:r>
            <a:r>
              <a:rPr lang="es-MX" altLang="es-MX" sz="2800" dirty="0" err="1"/>
              <a:t>VEV</a:t>
            </a:r>
            <a:r>
              <a:rPr lang="es-MX" altLang="es-MX" sz="2800" dirty="0"/>
              <a:t> (en kph). Ejemplo: para velocidad de viento de 15 kph, la VP estimada de corona es cerca de </a:t>
            </a:r>
            <a:r>
              <a:rPr lang="es-MX" altLang="es-MX" sz="2800" dirty="0" err="1"/>
              <a:t>8x15</a:t>
            </a:r>
            <a:r>
              <a:rPr lang="es-MX" altLang="es-MX" sz="2800" dirty="0"/>
              <a:t> = 120 m/min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20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206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2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7" name="Rectangle 3"/>
          <p:cNvSpPr>
            <a:spLocks noGrp="1" noChangeArrowheads="1"/>
          </p:cNvSpPr>
          <p:nvPr>
            <p:ph type="body" idx="4294967295"/>
          </p:nvPr>
        </p:nvSpPr>
        <p:spPr>
          <a:xfrm>
            <a:off x="660400" y="1897063"/>
            <a:ext cx="8331200" cy="4779962"/>
          </a:xfrm>
        </p:spPr>
        <p:txBody>
          <a:bodyPr/>
          <a:lstStyle/>
          <a:p>
            <a:pPr marL="0" indent="0" algn="just" eaLnBrk="1" hangingPunct="1">
              <a:buFontTx/>
              <a:buNone/>
            </a:pPr>
            <a:r>
              <a:rPr lang="es-MX" altLang="es-MX" b="1" u="sng" dirty="0"/>
              <a:t>Para </a:t>
            </a:r>
            <a:r>
              <a:rPr lang="es-MX" altLang="es-MX" b="1" u="sng" dirty="0" err="1"/>
              <a:t>pasto</a:t>
            </a:r>
            <a:r>
              <a:rPr lang="es-MX" altLang="es-MX" dirty="0"/>
              <a:t>:</a:t>
            </a:r>
          </a:p>
          <a:p>
            <a:pPr marL="0" indent="0" algn="just" eaLnBrk="1" hangingPunct="1">
              <a:lnSpc>
                <a:spcPct val="90000"/>
              </a:lnSpc>
              <a:buFontTx/>
              <a:buNone/>
            </a:pPr>
            <a:r>
              <a:rPr lang="es-MX" altLang="es-MX" dirty="0"/>
              <a:t>VP (m/min) es </a:t>
            </a:r>
            <a:r>
              <a:rPr lang="es-MX" altLang="es-MX" dirty="0" err="1"/>
              <a:t>aproximadamente</a:t>
            </a:r>
            <a:r>
              <a:rPr lang="es-MX" altLang="es-MX" dirty="0"/>
              <a:t> 30 x </a:t>
            </a:r>
            <a:r>
              <a:rPr lang="es-MX" altLang="es-MX" dirty="0" err="1"/>
              <a:t>VEV</a:t>
            </a:r>
            <a:r>
              <a:rPr lang="es-MX" altLang="es-MX" dirty="0"/>
              <a:t> (</a:t>
            </a:r>
            <a:r>
              <a:rPr lang="es-MX" altLang="es-MX" dirty="0" err="1"/>
              <a:t>en</a:t>
            </a:r>
            <a:r>
              <a:rPr lang="es-MX" altLang="es-MX" dirty="0"/>
              <a:t> kph). </a:t>
            </a:r>
            <a:r>
              <a:rPr lang="es-MX" altLang="es-MX" dirty="0" err="1"/>
              <a:t>Ejemplo</a:t>
            </a:r>
            <a:r>
              <a:rPr lang="es-MX" altLang="es-MX" dirty="0"/>
              <a:t>: para </a:t>
            </a:r>
            <a:r>
              <a:rPr lang="es-MX" altLang="es-MX" dirty="0" err="1"/>
              <a:t>velocidad</a:t>
            </a:r>
            <a:r>
              <a:rPr lang="es-MX" altLang="es-MX" dirty="0"/>
              <a:t> del </a:t>
            </a:r>
            <a:r>
              <a:rPr lang="es-MX" altLang="es-MX" dirty="0" err="1"/>
              <a:t>viento</a:t>
            </a:r>
            <a:r>
              <a:rPr lang="es-MX" altLang="es-MX" dirty="0"/>
              <a:t> de 19.2 kph, la VP </a:t>
            </a:r>
            <a:r>
              <a:rPr lang="es-MX" altLang="es-MX" dirty="0" err="1"/>
              <a:t>en</a:t>
            </a:r>
            <a:r>
              <a:rPr lang="es-MX" altLang="es-MX" dirty="0"/>
              <a:t> </a:t>
            </a:r>
            <a:r>
              <a:rPr lang="es-MX" altLang="es-MX" dirty="0" err="1"/>
              <a:t>pasto</a:t>
            </a:r>
            <a:r>
              <a:rPr lang="es-MX" altLang="es-MX" dirty="0"/>
              <a:t> es </a:t>
            </a:r>
            <a:r>
              <a:rPr lang="es-MX" altLang="es-MX" dirty="0" err="1"/>
              <a:t>cerca</a:t>
            </a:r>
            <a:r>
              <a:rPr lang="es-MX" altLang="es-MX" dirty="0"/>
              <a:t> de </a:t>
            </a:r>
            <a:r>
              <a:rPr lang="es-MX" altLang="es-MX" dirty="0" err="1"/>
              <a:t>30x19.2</a:t>
            </a:r>
            <a:r>
              <a:rPr lang="es-MX" altLang="es-MX" dirty="0"/>
              <a:t> = 576 m/min</a:t>
            </a:r>
          </a:p>
          <a:p>
            <a:pPr marL="0" indent="0" algn="just" eaLnBrk="1" hangingPunct="1">
              <a:lnSpc>
                <a:spcPct val="60000"/>
              </a:lnSpc>
              <a:buFontTx/>
              <a:buNone/>
            </a:pPr>
            <a:endParaRPr lang="es-MX" altLang="es-MX" dirty="0"/>
          </a:p>
          <a:p>
            <a:pPr marL="0" indent="0" algn="just" eaLnBrk="1" hangingPunct="1">
              <a:lnSpc>
                <a:spcPct val="90000"/>
              </a:lnSpc>
              <a:buFontTx/>
              <a:buNone/>
            </a:pPr>
            <a:r>
              <a:rPr lang="es-MX" altLang="es-MX" dirty="0" err="1"/>
              <a:t>Momentáneamente</a:t>
            </a:r>
            <a:r>
              <a:rPr lang="es-MX" altLang="es-MX" dirty="0"/>
              <a:t>  la VP </a:t>
            </a:r>
            <a:r>
              <a:rPr lang="es-MX" altLang="es-MX" dirty="0" err="1"/>
              <a:t>varía</a:t>
            </a:r>
            <a:r>
              <a:rPr lang="es-MX" altLang="es-MX" dirty="0"/>
              <a:t>, y es </a:t>
            </a:r>
            <a:r>
              <a:rPr lang="es-MX" altLang="es-MX" dirty="0" err="1"/>
              <a:t>bueno</a:t>
            </a:r>
            <a:r>
              <a:rPr lang="es-MX" altLang="es-MX" dirty="0"/>
              <a:t> </a:t>
            </a:r>
            <a:r>
              <a:rPr lang="es-MX" altLang="es-MX" dirty="0" err="1"/>
              <a:t>asumir</a:t>
            </a:r>
            <a:r>
              <a:rPr lang="es-MX" altLang="es-MX" dirty="0"/>
              <a:t> que la VP </a:t>
            </a:r>
            <a:r>
              <a:rPr lang="es-MX" altLang="es-MX" dirty="0" err="1"/>
              <a:t>puede</a:t>
            </a:r>
            <a:r>
              <a:rPr lang="es-MX" altLang="es-MX" dirty="0"/>
              <a:t> variar por encima y por debajo del promedio en un factor de </a:t>
            </a:r>
            <a:r>
              <a:rPr lang="es-MX" altLang="es-MX" dirty="0" err="1"/>
              <a:t>2x</a:t>
            </a:r>
            <a:r>
              <a:rPr lang="es-MX" altLang="es-MX" dirty="0"/>
              <a:t>.</a:t>
            </a:r>
          </a:p>
        </p:txBody>
      </p:sp>
      <p:sp>
        <p:nvSpPr>
          <p:cNvPr id="472066" name="Rectangle 2"/>
          <p:cNvSpPr>
            <a:spLocks noChangeArrowheads="1"/>
          </p:cNvSpPr>
          <p:nvPr/>
        </p:nvSpPr>
        <p:spPr bwMode="auto">
          <a:xfrm>
            <a:off x="203200" y="609600"/>
            <a:ext cx="857726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a:defRPr sz="4000" b="1">
                <a:solidFill>
                  <a:srgbClr val="000066"/>
                </a:solidFill>
                <a:latin typeface="Arial" panose="020B0604020202020204" pitchFamily="34" charset="0"/>
              </a:defRPr>
            </a:lvl1pPr>
            <a:lvl2pPr algn="ctr">
              <a:defRPr sz="4000" b="1">
                <a:solidFill>
                  <a:srgbClr val="000066"/>
                </a:solidFill>
                <a:latin typeface="Arial" panose="020B0604020202020204" pitchFamily="34" charset="0"/>
              </a:defRPr>
            </a:lvl2pPr>
            <a:lvl3pPr algn="ctr">
              <a:defRPr sz="4000" b="1">
                <a:solidFill>
                  <a:srgbClr val="000066"/>
                </a:solidFill>
                <a:latin typeface="Arial" panose="020B0604020202020204" pitchFamily="34" charset="0"/>
              </a:defRPr>
            </a:lvl3pPr>
            <a:lvl4pPr algn="ctr">
              <a:defRPr sz="4000" b="1">
                <a:solidFill>
                  <a:srgbClr val="000066"/>
                </a:solidFill>
                <a:latin typeface="Arial" panose="020B0604020202020204" pitchFamily="34" charset="0"/>
              </a:defRPr>
            </a:lvl4pPr>
            <a:lvl5pPr algn="ctr">
              <a:defRPr sz="4000" b="1">
                <a:solidFill>
                  <a:srgbClr val="000066"/>
                </a:solidFill>
                <a:latin typeface="Arial" panose="020B0604020202020204" pitchFamily="34" charset="0"/>
              </a:defRPr>
            </a:lvl5pPr>
            <a:lvl6pPr marL="457200" algn="ctr" eaLnBrk="0" fontAlgn="base" hangingPunct="0">
              <a:spcBef>
                <a:spcPct val="0"/>
              </a:spcBef>
              <a:spcAft>
                <a:spcPct val="0"/>
              </a:spcAft>
              <a:defRPr sz="4000" b="1">
                <a:solidFill>
                  <a:srgbClr val="000066"/>
                </a:solidFill>
                <a:latin typeface="Arial" panose="020B0604020202020204" pitchFamily="34" charset="0"/>
              </a:defRPr>
            </a:lvl6pPr>
            <a:lvl7pPr marL="914400" algn="ctr" eaLnBrk="0" fontAlgn="base" hangingPunct="0">
              <a:spcBef>
                <a:spcPct val="0"/>
              </a:spcBef>
              <a:spcAft>
                <a:spcPct val="0"/>
              </a:spcAft>
              <a:defRPr sz="4000" b="1">
                <a:solidFill>
                  <a:srgbClr val="000066"/>
                </a:solidFill>
                <a:latin typeface="Arial" panose="020B0604020202020204" pitchFamily="34" charset="0"/>
              </a:defRPr>
            </a:lvl7pPr>
            <a:lvl8pPr marL="1371600" algn="ctr" eaLnBrk="0" fontAlgn="base" hangingPunct="0">
              <a:spcBef>
                <a:spcPct val="0"/>
              </a:spcBef>
              <a:spcAft>
                <a:spcPct val="0"/>
              </a:spcAft>
              <a:defRPr sz="4000" b="1">
                <a:solidFill>
                  <a:srgbClr val="000066"/>
                </a:solidFill>
                <a:latin typeface="Arial" panose="020B0604020202020204" pitchFamily="34" charset="0"/>
              </a:defRPr>
            </a:lvl8pPr>
            <a:lvl9pPr marL="1828800" algn="ctr" eaLnBrk="0" fontAlgn="base" hangingPunct="0">
              <a:spcBef>
                <a:spcPct val="0"/>
              </a:spcBef>
              <a:spcAft>
                <a:spcPct val="0"/>
              </a:spcAft>
              <a:defRPr sz="4000" b="1">
                <a:solidFill>
                  <a:srgbClr val="000066"/>
                </a:solidFill>
                <a:latin typeface="Arial" panose="020B0604020202020204" pitchFamily="34" charset="0"/>
              </a:defRPr>
            </a:lvl9pPr>
          </a:lstStyle>
          <a:p>
            <a:pPr eaLnBrk="1" hangingPunct="1">
              <a:defRPr/>
            </a:pPr>
            <a:r>
              <a:rPr lang="es-MX" altLang="es-MX" sz="3200" u="sng" dirty="0"/>
              <a:t>Las estimaciones aproximadas de la actual VP pueden sugerir valores realistas de VP</a:t>
            </a:r>
            <a:endParaRPr lang="en-US" altLang="es-MX" sz="3200" dirty="0">
              <a:effectLst>
                <a:outerShdw blurRad="38100" dist="38100" dir="2700000" algn="tl">
                  <a:srgbClr val="C0C0C0"/>
                </a:outerShdw>
              </a:effectLs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20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20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a:xfrm>
            <a:off x="442913" y="533400"/>
            <a:ext cx="7924800" cy="1295400"/>
          </a:xfrm>
        </p:spPr>
        <p:txBody>
          <a:bodyPr/>
          <a:lstStyle/>
          <a:p>
            <a:pPr eaLnBrk="1" hangingPunct="1">
              <a:lnSpc>
                <a:spcPct val="80000"/>
              </a:lnSpc>
              <a:defRPr/>
            </a:pPr>
            <a:r>
              <a:rPr lang="es-MX" altLang="es-MX" sz="3600" dirty="0"/>
              <a:t>Aplicación del mundo real de </a:t>
            </a:r>
            <a:r>
              <a:rPr lang="es-MX" altLang="es-MX" sz="3600" dirty="0">
                <a:solidFill>
                  <a:srgbClr val="002060"/>
                </a:solidFill>
              </a:rPr>
              <a:t>FLAME</a:t>
            </a:r>
            <a:r>
              <a:rPr lang="es-MX" altLang="es-MX" sz="3600" dirty="0"/>
              <a:t> a una situación de caso con fatalidades</a:t>
            </a:r>
            <a:endParaRPr lang="es-MX" altLang="es-MX" dirty="0">
              <a:solidFill>
                <a:srgbClr val="FF0066"/>
              </a:solidFill>
              <a:effectLst>
                <a:outerShdw blurRad="38100" dist="38100" dir="2700000" algn="tl">
                  <a:srgbClr val="C0C0C0"/>
                </a:outerShdw>
              </a:effectLst>
            </a:endParaRPr>
          </a:p>
        </p:txBody>
      </p:sp>
      <p:sp>
        <p:nvSpPr>
          <p:cNvPr id="239619" name="Rectangle 3"/>
          <p:cNvSpPr>
            <a:spLocks noChangeArrowheads="1"/>
          </p:cNvSpPr>
          <p:nvPr/>
        </p:nvSpPr>
        <p:spPr bwMode="auto">
          <a:xfrm>
            <a:off x="304800" y="2024063"/>
            <a:ext cx="8489950" cy="1905000"/>
          </a:xfrm>
          <a:prstGeom prst="rect">
            <a:avLst/>
          </a:prstGeom>
          <a:noFill/>
          <a:ln w="9525">
            <a:noFill/>
            <a:miter lim="800000"/>
            <a:headEnd/>
            <a:tailEnd/>
          </a:ln>
          <a:effectLst/>
        </p:spPr>
        <p:txBody>
          <a:bodyPr anchor="ctr"/>
          <a:lstStyle>
            <a:lvl1pPr marL="838200" indent="-8382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541338" indent="-457200" algn="just" eaLnBrk="1" hangingPunct="1">
              <a:lnSpc>
                <a:spcPct val="90000"/>
              </a:lnSpc>
              <a:defRPr/>
            </a:pPr>
            <a:r>
              <a:rPr lang="en-US" altLang="es-MX" sz="3200" dirty="0">
                <a:effectLst>
                  <a:outerShdw blurRad="38100" dist="38100" dir="2700000" algn="tl">
                    <a:srgbClr val="C0C0C0"/>
                  </a:outerShdw>
                </a:effectLst>
              </a:rPr>
              <a:t>1.</a:t>
            </a:r>
            <a:r>
              <a:rPr lang="en-US" altLang="es-MX" sz="3200" dirty="0">
                <a:solidFill>
                  <a:srgbClr val="000066"/>
                </a:solidFill>
                <a:effectLst>
                  <a:outerShdw blurRad="38100" dist="38100" dir="2700000" algn="tl">
                    <a:srgbClr val="C0C0C0"/>
                  </a:outerShdw>
                </a:effectLst>
              </a:rPr>
              <a:t> </a:t>
            </a:r>
            <a:r>
              <a:rPr lang="es-MX" altLang="es-MX" sz="3200" dirty="0">
                <a:solidFill>
                  <a:srgbClr val="000066"/>
                </a:solidFill>
                <a:effectLst>
                  <a:outerShdw blurRad="38100" dist="38100" dir="2700000" algn="tl">
                    <a:srgbClr val="C0C0C0"/>
                  </a:outerShdw>
                </a:effectLst>
              </a:rPr>
              <a:t>Usando la descripción del ajuste del comportamiento del fuego - No juzgar las decisiones de los combatientes</a:t>
            </a:r>
            <a:r>
              <a:rPr lang="en-US" altLang="es-MX" sz="3200" dirty="0"/>
              <a:t>.</a:t>
            </a:r>
          </a:p>
        </p:txBody>
      </p:sp>
      <p:sp>
        <p:nvSpPr>
          <p:cNvPr id="239620" name="Text Box 4"/>
          <p:cNvSpPr txBox="1">
            <a:spLocks noChangeArrowheads="1"/>
          </p:cNvSpPr>
          <p:nvPr/>
        </p:nvSpPr>
        <p:spPr bwMode="auto">
          <a:xfrm>
            <a:off x="365125" y="3995738"/>
            <a:ext cx="8778875" cy="1865312"/>
          </a:xfrm>
          <a:prstGeom prst="rect">
            <a:avLst/>
          </a:prstGeom>
          <a:noFill/>
          <a:ln w="9525">
            <a:noFill/>
            <a:miter lim="800000"/>
            <a:headEnd/>
            <a:tailEnd/>
          </a:ln>
          <a:effectLst/>
        </p:spPr>
        <p:txBody>
          <a:bodyPr>
            <a:spAutoFit/>
          </a:bodyPr>
          <a:lstStyle>
            <a:lvl1pPr marL="342900" indent="-3429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541338" indent="-457200" eaLnBrk="1" hangingPunct="1">
              <a:lnSpc>
                <a:spcPct val="90000"/>
              </a:lnSpc>
              <a:defRPr/>
            </a:pPr>
            <a:r>
              <a:rPr lang="en-US" altLang="es-MX" sz="3200" dirty="0">
                <a:effectLst>
                  <a:outerShdw blurRad="38100" dist="38100" dir="2700000" algn="tl">
                    <a:srgbClr val="C0C0C0"/>
                  </a:outerShdw>
                </a:effectLst>
              </a:rPr>
              <a:t>2.</a:t>
            </a:r>
            <a:r>
              <a:rPr lang="en-US" altLang="es-MX" sz="3200" dirty="0">
                <a:solidFill>
                  <a:srgbClr val="000066"/>
                </a:solidFill>
                <a:effectLst>
                  <a:outerShdw blurRad="38100" dist="38100" dir="2700000" algn="tl">
                    <a:srgbClr val="C0C0C0"/>
                  </a:outerShdw>
                </a:effectLst>
              </a:rPr>
              <a:t> </a:t>
            </a:r>
            <a:r>
              <a:rPr lang="es-MX" altLang="es-MX" sz="3200" dirty="0">
                <a:solidFill>
                  <a:srgbClr val="000066"/>
                </a:solidFill>
                <a:effectLst>
                  <a:outerShdw blurRad="38100" dist="38100" dir="2700000" algn="tl">
                    <a:srgbClr val="C0C0C0"/>
                  </a:outerShdw>
                </a:effectLst>
              </a:rPr>
              <a:t>Teniendo en cuenta cómo podría haber sido aplicado </a:t>
            </a:r>
            <a:r>
              <a:rPr lang="es-MX" altLang="es-MX" sz="3200" dirty="0">
                <a:solidFill>
                  <a:srgbClr val="002060"/>
                </a:solidFill>
                <a:effectLst>
                  <a:outerShdw blurRad="38100" dist="38100" dir="2700000" algn="tl">
                    <a:srgbClr val="C0C0C0"/>
                  </a:outerShdw>
                </a:effectLst>
              </a:rPr>
              <a:t>FLAME </a:t>
            </a:r>
            <a:r>
              <a:rPr lang="es-MX" altLang="es-MX" sz="3200" dirty="0">
                <a:solidFill>
                  <a:srgbClr val="000066"/>
                </a:solidFill>
                <a:effectLst>
                  <a:outerShdw blurRad="38100" dist="38100" dir="2700000" algn="tl">
                    <a:srgbClr val="C0C0C0"/>
                  </a:outerShdw>
                </a:effectLst>
              </a:rPr>
              <a:t> en esa situación, y el</a:t>
            </a:r>
          </a:p>
          <a:p>
            <a:pPr marL="541338" indent="-457200" eaLnBrk="1" hangingPunct="1">
              <a:lnSpc>
                <a:spcPct val="90000"/>
              </a:lnSpc>
              <a:defRPr/>
            </a:pPr>
            <a:r>
              <a:rPr lang="es-MX" altLang="es-MX" sz="3200" dirty="0">
                <a:solidFill>
                  <a:srgbClr val="000066"/>
                </a:solidFill>
                <a:effectLst>
                  <a:outerShdw blurRad="38100" dist="38100" dir="2700000" algn="tl">
                    <a:srgbClr val="C0C0C0"/>
                  </a:outerShdw>
                </a:effectLst>
              </a:rPr>
              <a:t>   tipo de información del comportamiento del fuego que podría haber sido desarrollada</a:t>
            </a:r>
            <a:r>
              <a:rPr lang="en-US" altLang="es-MX" sz="3200" dirty="0"/>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96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96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p:bldP spid="23962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320040" y="1149033"/>
            <a:ext cx="8534399" cy="3833812"/>
          </a:xfrm>
        </p:spPr>
        <p:txBody>
          <a:bodyPr/>
          <a:lstStyle/>
          <a:p>
            <a:pPr algn="just" eaLnBrk="1" hangingPunct="1">
              <a:lnSpc>
                <a:spcPct val="80000"/>
              </a:lnSpc>
              <a:defRPr/>
            </a:pPr>
            <a:r>
              <a:rPr lang="es-MX" altLang="es-MX" sz="3200" b="0" dirty="0">
                <a:solidFill>
                  <a:schemeClr val="tx1"/>
                </a:solidFill>
                <a:ea typeface="ＭＳ Ｐゴシック" panose="020B0600070205080204" pitchFamily="34" charset="-128"/>
              </a:rPr>
              <a:t>Las fotografías y los mapas se utilizan para representar el entorno y la situación de cada caso. </a:t>
            </a:r>
            <a:br>
              <a:rPr lang="es-MX" altLang="es-MX" sz="3200" b="0" dirty="0">
                <a:solidFill>
                  <a:schemeClr val="tx1"/>
                </a:solidFill>
                <a:ea typeface="ＭＳ Ｐゴシック" panose="020B0600070205080204" pitchFamily="34" charset="-128"/>
              </a:rPr>
            </a:br>
            <a:br>
              <a:rPr lang="es-MX" altLang="es-MX" sz="3200" b="0" dirty="0">
                <a:solidFill>
                  <a:schemeClr val="tx1"/>
                </a:solidFill>
                <a:ea typeface="ＭＳ Ｐゴシック" panose="020B0600070205080204" pitchFamily="34" charset="-128"/>
              </a:rPr>
            </a:br>
            <a:r>
              <a:rPr lang="es-MX" altLang="es-MX" sz="3200" b="0" dirty="0">
                <a:solidFill>
                  <a:schemeClr val="tx1"/>
                </a:solidFill>
                <a:ea typeface="ＭＳ Ｐゴシック" panose="020B0600070205080204" pitchFamily="34" charset="-128"/>
              </a:rPr>
              <a:t>La información sobre el tiempo atmosférico y el comportamiento del fuego es representativa pero no exacta en cada detalle. Pero nos permite ejercitar el proceso de FLAME en una situación real.</a:t>
            </a:r>
            <a:r>
              <a:rPr lang="es-MX" altLang="es-MX" sz="2800" dirty="0">
                <a:solidFill>
                  <a:schemeClr val="tx1"/>
                </a:solidFill>
                <a:effectLst>
                  <a:outerShdw blurRad="38100" dist="38100" dir="2700000" algn="tl">
                    <a:srgbClr val="C0C0C0"/>
                  </a:outerShdw>
                </a:effectLst>
              </a:rPr>
              <a:t> </a:t>
            </a:r>
            <a:r>
              <a:rPr lang="es-MX" altLang="es-MX" sz="3600" dirty="0">
                <a:solidFill>
                  <a:schemeClr val="tx1"/>
                </a:solidFill>
                <a:effectLst>
                  <a:outerShdw blurRad="38100" dist="38100" dir="2700000" algn="tl">
                    <a:srgbClr val="C0C0C0"/>
                  </a:outerShdw>
                </a:effectLst>
              </a:rPr>
              <a:t>  </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So"/>
          <p:cNvPicPr>
            <a:picLocks noChangeAspect="1" noChangeArrowheads="1"/>
          </p:cNvPicPr>
          <p:nvPr/>
        </p:nvPicPr>
        <p:blipFill>
          <a:blip r:embed="rId3" cstate="print"/>
          <a:srcRect/>
          <a:stretch>
            <a:fillRect/>
          </a:stretch>
        </p:blipFill>
        <p:spPr bwMode="auto">
          <a:xfrm>
            <a:off x="979488" y="609600"/>
            <a:ext cx="4278312" cy="5638800"/>
          </a:xfrm>
          <a:prstGeom prst="rect">
            <a:avLst/>
          </a:prstGeom>
          <a:noFill/>
          <a:ln w="28575">
            <a:solidFill>
              <a:srgbClr val="FFFF00"/>
            </a:solidFill>
            <a:miter lim="800000"/>
            <a:headEnd/>
            <a:tailEnd/>
          </a:ln>
        </p:spPr>
      </p:pic>
      <p:sp>
        <p:nvSpPr>
          <p:cNvPr id="183298" name="Rectangle 2"/>
          <p:cNvSpPr>
            <a:spLocks noChangeArrowheads="1"/>
          </p:cNvSpPr>
          <p:nvPr/>
        </p:nvSpPr>
        <p:spPr bwMode="auto">
          <a:xfrm>
            <a:off x="5638800" y="990600"/>
            <a:ext cx="3048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a:defRPr sz="4000" b="1">
                <a:solidFill>
                  <a:srgbClr val="000066"/>
                </a:solidFill>
                <a:latin typeface="Arial" panose="020B0604020202020204" pitchFamily="34" charset="0"/>
              </a:defRPr>
            </a:lvl1pPr>
            <a:lvl2pPr algn="ctr">
              <a:defRPr sz="4000" b="1">
                <a:solidFill>
                  <a:srgbClr val="000066"/>
                </a:solidFill>
                <a:latin typeface="Arial" panose="020B0604020202020204" pitchFamily="34" charset="0"/>
              </a:defRPr>
            </a:lvl2pPr>
            <a:lvl3pPr algn="ctr">
              <a:defRPr sz="4000" b="1">
                <a:solidFill>
                  <a:srgbClr val="000066"/>
                </a:solidFill>
                <a:latin typeface="Arial" panose="020B0604020202020204" pitchFamily="34" charset="0"/>
              </a:defRPr>
            </a:lvl3pPr>
            <a:lvl4pPr algn="ctr">
              <a:defRPr sz="4000" b="1">
                <a:solidFill>
                  <a:srgbClr val="000066"/>
                </a:solidFill>
                <a:latin typeface="Arial" panose="020B0604020202020204" pitchFamily="34" charset="0"/>
              </a:defRPr>
            </a:lvl4pPr>
            <a:lvl5pPr algn="ctr">
              <a:defRPr sz="4000" b="1">
                <a:solidFill>
                  <a:srgbClr val="000066"/>
                </a:solidFill>
                <a:latin typeface="Arial" panose="020B0604020202020204" pitchFamily="34" charset="0"/>
              </a:defRPr>
            </a:lvl5pPr>
            <a:lvl6pPr marL="457200" algn="ctr" eaLnBrk="0" fontAlgn="base" hangingPunct="0">
              <a:spcBef>
                <a:spcPct val="0"/>
              </a:spcBef>
              <a:spcAft>
                <a:spcPct val="0"/>
              </a:spcAft>
              <a:defRPr sz="4000" b="1">
                <a:solidFill>
                  <a:srgbClr val="000066"/>
                </a:solidFill>
                <a:latin typeface="Arial" panose="020B0604020202020204" pitchFamily="34" charset="0"/>
              </a:defRPr>
            </a:lvl6pPr>
            <a:lvl7pPr marL="914400" algn="ctr" eaLnBrk="0" fontAlgn="base" hangingPunct="0">
              <a:spcBef>
                <a:spcPct val="0"/>
              </a:spcBef>
              <a:spcAft>
                <a:spcPct val="0"/>
              </a:spcAft>
              <a:defRPr sz="4000" b="1">
                <a:solidFill>
                  <a:srgbClr val="000066"/>
                </a:solidFill>
                <a:latin typeface="Arial" panose="020B0604020202020204" pitchFamily="34" charset="0"/>
              </a:defRPr>
            </a:lvl7pPr>
            <a:lvl8pPr marL="1371600" algn="ctr" eaLnBrk="0" fontAlgn="base" hangingPunct="0">
              <a:spcBef>
                <a:spcPct val="0"/>
              </a:spcBef>
              <a:spcAft>
                <a:spcPct val="0"/>
              </a:spcAft>
              <a:defRPr sz="4000" b="1">
                <a:solidFill>
                  <a:srgbClr val="000066"/>
                </a:solidFill>
                <a:latin typeface="Arial" panose="020B0604020202020204" pitchFamily="34" charset="0"/>
              </a:defRPr>
            </a:lvl8pPr>
            <a:lvl9pPr marL="1828800" algn="ctr" eaLnBrk="0" fontAlgn="base" hangingPunct="0">
              <a:spcBef>
                <a:spcPct val="0"/>
              </a:spcBef>
              <a:spcAft>
                <a:spcPct val="0"/>
              </a:spcAft>
              <a:defRPr sz="4000" b="1">
                <a:solidFill>
                  <a:srgbClr val="000066"/>
                </a:solidFill>
                <a:latin typeface="Arial" panose="020B0604020202020204" pitchFamily="34" charset="0"/>
              </a:defRPr>
            </a:lvl9pPr>
          </a:lstStyle>
          <a:p>
            <a:pPr eaLnBrk="1" hangingPunct="1">
              <a:lnSpc>
                <a:spcPct val="90000"/>
              </a:lnSpc>
              <a:defRPr/>
            </a:pPr>
            <a:r>
              <a:rPr lang="en-US" altLang="es-MX" sz="3600" dirty="0" err="1"/>
              <a:t>Estudio</a:t>
            </a:r>
            <a:r>
              <a:rPr lang="en-US" altLang="es-MX" sz="3600" dirty="0"/>
              <a:t> de </a:t>
            </a:r>
            <a:r>
              <a:rPr lang="en-US" altLang="es-MX" sz="3600" dirty="0" err="1"/>
              <a:t>caso</a:t>
            </a:r>
            <a:r>
              <a:rPr lang="en-US" altLang="es-MX" sz="3600" dirty="0"/>
              <a:t> </a:t>
            </a:r>
            <a:r>
              <a:rPr lang="en-US" altLang="es-MX" sz="3600" dirty="0" err="1"/>
              <a:t>Incendio</a:t>
            </a:r>
            <a:endParaRPr lang="en-US" altLang="es-MX" sz="3600" dirty="0"/>
          </a:p>
          <a:p>
            <a:pPr eaLnBrk="1" hangingPunct="1">
              <a:lnSpc>
                <a:spcPct val="90000"/>
              </a:lnSpc>
              <a:defRPr/>
            </a:pPr>
            <a:r>
              <a:rPr lang="en-US" altLang="es-MX" sz="3600" i="1" dirty="0"/>
              <a:t>South Canyon</a:t>
            </a:r>
            <a:endParaRPr lang="en-US" altLang="es-MX" sz="3200" i="1" dirty="0">
              <a:effectLst>
                <a:outerShdw blurRad="38100" dist="38100" dir="2700000" algn="tl">
                  <a:srgbClr val="C0C0C0"/>
                </a:outerShdw>
              </a:effectLst>
            </a:endParaRP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So Cyn Oak Fuel"/>
          <p:cNvPicPr>
            <a:picLocks noChangeAspect="1" noChangeArrowheads="1"/>
          </p:cNvPicPr>
          <p:nvPr/>
        </p:nvPicPr>
        <p:blipFill>
          <a:blip r:embed="rId3" cstate="print"/>
          <a:srcRect/>
          <a:stretch>
            <a:fillRect/>
          </a:stretch>
        </p:blipFill>
        <p:spPr bwMode="auto">
          <a:xfrm>
            <a:off x="958850" y="533400"/>
            <a:ext cx="4603750" cy="5346700"/>
          </a:xfrm>
          <a:prstGeom prst="rect">
            <a:avLst/>
          </a:prstGeom>
          <a:noFill/>
          <a:ln w="38100">
            <a:solidFill>
              <a:schemeClr val="tx1"/>
            </a:solidFill>
            <a:miter lim="800000"/>
            <a:headEnd/>
            <a:tailEnd/>
          </a:ln>
        </p:spPr>
      </p:pic>
      <p:sp>
        <p:nvSpPr>
          <p:cNvPr id="187395" name="Text Box 3"/>
          <p:cNvSpPr txBox="1">
            <a:spLocks noChangeArrowheads="1"/>
          </p:cNvSpPr>
          <p:nvPr/>
        </p:nvSpPr>
        <p:spPr bwMode="auto">
          <a:xfrm>
            <a:off x="5667375" y="2667000"/>
            <a:ext cx="3095625"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s-MX" sz="2800" b="1" dirty="0">
                <a:solidFill>
                  <a:srgbClr val="000066"/>
                </a:solidFill>
                <a:latin typeface="Verdana" panose="020B0604030504040204" pitchFamily="34" charset="0"/>
              </a:rPr>
              <a:t>Combustible de Encino de </a:t>
            </a:r>
            <a:r>
              <a:rPr lang="en-US" altLang="es-MX" sz="2800" b="1" dirty="0" err="1">
                <a:solidFill>
                  <a:srgbClr val="000066"/>
                </a:solidFill>
                <a:latin typeface="Verdana" panose="020B0604030504040204" pitchFamily="34" charset="0"/>
              </a:rPr>
              <a:t>Gambel</a:t>
            </a:r>
            <a:r>
              <a:rPr lang="en-US" altLang="es-MX" sz="2800" b="1" dirty="0">
                <a:solidFill>
                  <a:srgbClr val="000066"/>
                </a:solidFill>
                <a:latin typeface="Verdana" panose="020B0604030504040204" pitchFamily="34" charset="0"/>
              </a:rPr>
              <a:t>, </a:t>
            </a:r>
            <a:r>
              <a:rPr lang="en-US" altLang="es-MX" sz="2800" b="1" dirty="0" err="1">
                <a:solidFill>
                  <a:srgbClr val="000066"/>
                </a:solidFill>
                <a:latin typeface="Verdana" panose="020B0604030504040204" pitchFamily="34" charset="0"/>
              </a:rPr>
              <a:t>Línea</a:t>
            </a:r>
            <a:r>
              <a:rPr lang="en-US" altLang="es-MX" sz="2800" b="1" dirty="0">
                <a:solidFill>
                  <a:srgbClr val="000066"/>
                </a:solidFill>
                <a:latin typeface="Verdana" panose="020B0604030504040204" pitchFamily="34" charset="0"/>
              </a:rPr>
              <a:t> de </a:t>
            </a:r>
            <a:r>
              <a:rPr lang="en-US" altLang="es-MX" sz="2800" b="1" dirty="0" err="1">
                <a:solidFill>
                  <a:srgbClr val="000066"/>
                </a:solidFill>
                <a:latin typeface="Verdana" panose="020B0604030504040204" pitchFamily="34" charset="0"/>
              </a:rPr>
              <a:t>fuego</a:t>
            </a:r>
            <a:r>
              <a:rPr lang="en-US" altLang="es-MX" sz="2800" b="1" dirty="0">
                <a:solidFill>
                  <a:srgbClr val="000066"/>
                </a:solidFill>
                <a:latin typeface="Verdana" panose="020B0604030504040204" pitchFamily="34" charset="0"/>
              </a:rPr>
              <a:t> </a:t>
            </a:r>
            <a:r>
              <a:rPr lang="en-US" altLang="es-MX" sz="2800" b="1" dirty="0" err="1">
                <a:solidFill>
                  <a:srgbClr val="000066"/>
                </a:solidFill>
                <a:latin typeface="Verdana" panose="020B0604030504040204" pitchFamily="34" charset="0"/>
              </a:rPr>
              <a:t>en</a:t>
            </a:r>
            <a:r>
              <a:rPr lang="en-US" altLang="es-MX" sz="2800" b="1" dirty="0">
                <a:solidFill>
                  <a:srgbClr val="000066"/>
                </a:solidFill>
                <a:latin typeface="Verdana" panose="020B0604030504040204" pitchFamily="34" charset="0"/>
              </a:rPr>
              <a:t> el </a:t>
            </a:r>
            <a:r>
              <a:rPr lang="en-US" altLang="es-MX" sz="2800" b="1" dirty="0" err="1">
                <a:solidFill>
                  <a:srgbClr val="000066"/>
                </a:solidFill>
                <a:latin typeface="Verdana" panose="020B0604030504040204" pitchFamily="34" charset="0"/>
              </a:rPr>
              <a:t>flanco</a:t>
            </a:r>
            <a:r>
              <a:rPr lang="en-US" altLang="es-MX" sz="2800" b="1" dirty="0">
                <a:solidFill>
                  <a:srgbClr val="000066"/>
                </a:solidFill>
                <a:latin typeface="Verdana" panose="020B0604030504040204" pitchFamily="34" charset="0"/>
              </a:rPr>
              <a:t> </a:t>
            </a:r>
            <a:r>
              <a:rPr lang="en-US" altLang="es-MX" sz="2800" b="1" dirty="0" err="1">
                <a:solidFill>
                  <a:srgbClr val="000066"/>
                </a:solidFill>
                <a:latin typeface="Verdana" panose="020B0604030504040204" pitchFamily="34" charset="0"/>
              </a:rPr>
              <a:t>oeste</a:t>
            </a:r>
            <a:r>
              <a:rPr lang="en-US" altLang="es-MX" sz="2800" b="1" dirty="0">
                <a:solidFill>
                  <a:srgbClr val="000066"/>
                </a:solidFill>
                <a:effectLst>
                  <a:outerShdw blurRad="38100" dist="38100" dir="2700000" algn="tl">
                    <a:srgbClr val="C0C0C0"/>
                  </a:outerShdw>
                </a:effectLst>
                <a:latin typeface="Verdana" panose="020B0604030504040204" pitchFamily="34" charset="0"/>
              </a:rPr>
              <a:t> </a:t>
            </a:r>
          </a:p>
        </p:txBody>
      </p:sp>
      <p:sp>
        <p:nvSpPr>
          <p:cNvPr id="120836" name="Text Box 4"/>
          <p:cNvSpPr txBox="1">
            <a:spLocks noChangeArrowheads="1"/>
          </p:cNvSpPr>
          <p:nvPr/>
        </p:nvSpPr>
        <p:spPr bwMode="auto">
          <a:xfrm>
            <a:off x="1190625" y="5959475"/>
            <a:ext cx="7948613" cy="708025"/>
          </a:xfrm>
          <a:prstGeom prst="rect">
            <a:avLst/>
          </a:prstGeom>
          <a:noFill/>
          <a:ln w="9525">
            <a:noFill/>
            <a:miter lim="800000"/>
            <a:headEnd/>
            <a:tailEnd/>
          </a:ln>
        </p:spPr>
        <p:txBody>
          <a:bodyPr>
            <a:spAutoFit/>
          </a:bodyPr>
          <a:lstStyle/>
          <a:p>
            <a:pPr eaLnBrk="1" hangingPunct="1"/>
            <a:r>
              <a:rPr lang="es-MX" altLang="es-MX" sz="2000"/>
              <a:t>Las brigadas sentían poco viento, debido al refugio por la topografía</a:t>
            </a:r>
          </a:p>
          <a:p>
            <a:pPr eaLnBrk="1" hangingPunct="1"/>
            <a:r>
              <a:rPr lang="es-MX" altLang="es-MX" sz="2000"/>
              <a:t> y la vegetación.</a:t>
            </a:r>
            <a:endParaRPr lang="en-US" altLang="es-MX" sz="2000"/>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south canyon"/>
          <p:cNvPicPr>
            <a:picLocks noChangeAspect="1" noChangeArrowheads="1"/>
          </p:cNvPicPr>
          <p:nvPr/>
        </p:nvPicPr>
        <p:blipFill>
          <a:blip r:embed="rId3" cstate="print"/>
          <a:srcRect/>
          <a:stretch>
            <a:fillRect/>
          </a:stretch>
        </p:blipFill>
        <p:spPr bwMode="auto">
          <a:xfrm>
            <a:off x="685800" y="1063625"/>
            <a:ext cx="7902575" cy="5026025"/>
          </a:xfrm>
          <a:prstGeom prst="rect">
            <a:avLst/>
          </a:prstGeom>
          <a:noFill/>
          <a:ln w="9525">
            <a:noFill/>
            <a:miter lim="800000"/>
            <a:headEnd/>
            <a:tailEnd/>
          </a:ln>
        </p:spPr>
      </p:pic>
      <p:sp>
        <p:nvSpPr>
          <p:cNvPr id="122883" name="Rectangle 3"/>
          <p:cNvSpPr>
            <a:spLocks noGrp="1" noChangeArrowheads="1"/>
          </p:cNvSpPr>
          <p:nvPr>
            <p:ph type="title"/>
          </p:nvPr>
        </p:nvSpPr>
        <p:spPr>
          <a:xfrm>
            <a:off x="685800" y="149225"/>
            <a:ext cx="7772400" cy="1143000"/>
          </a:xfrm>
        </p:spPr>
        <p:txBody>
          <a:bodyPr/>
          <a:lstStyle/>
          <a:p>
            <a:pPr eaLnBrk="1" hangingPunct="1"/>
            <a:r>
              <a:rPr lang="es-MX" altLang="es-MX" sz="3200" dirty="0"/>
              <a:t>Comportamiento del Fuego Observado </a:t>
            </a:r>
          </a:p>
        </p:txBody>
      </p:sp>
      <p:sp>
        <p:nvSpPr>
          <p:cNvPr id="122884" name="Text Box 4"/>
          <p:cNvSpPr txBox="1">
            <a:spLocks noChangeArrowheads="1"/>
          </p:cNvSpPr>
          <p:nvPr/>
        </p:nvSpPr>
        <p:spPr bwMode="auto">
          <a:xfrm>
            <a:off x="1187450" y="6016625"/>
            <a:ext cx="8012113" cy="584200"/>
          </a:xfrm>
          <a:prstGeom prst="rect">
            <a:avLst/>
          </a:prstGeom>
          <a:noFill/>
          <a:ln w="9525">
            <a:noFill/>
            <a:miter lim="800000"/>
            <a:headEnd/>
            <a:tailEnd/>
          </a:ln>
        </p:spPr>
        <p:txBody>
          <a:bodyPr wrap="none">
            <a:spAutoFit/>
          </a:bodyPr>
          <a:lstStyle/>
          <a:p>
            <a:r>
              <a:rPr lang="en-US" altLang="es-MX" sz="3200" b="1"/>
              <a:t>Incendio </a:t>
            </a:r>
            <a:r>
              <a:rPr lang="en-US" altLang="es-MX" sz="3200" b="1" i="1"/>
              <a:t>South Canyon</a:t>
            </a:r>
            <a:r>
              <a:rPr lang="en-US" altLang="es-MX" sz="3200" b="1"/>
              <a:t>, 1200, 4 de Julio</a:t>
            </a:r>
          </a:p>
        </p:txBody>
      </p:sp>
      <p:grpSp>
        <p:nvGrpSpPr>
          <p:cNvPr id="2" name="Group 5"/>
          <p:cNvGrpSpPr>
            <a:grpSpLocks/>
          </p:cNvGrpSpPr>
          <p:nvPr/>
        </p:nvGrpSpPr>
        <p:grpSpPr bwMode="auto">
          <a:xfrm>
            <a:off x="3200400" y="3730625"/>
            <a:ext cx="1752600" cy="1143000"/>
            <a:chOff x="2016" y="2352"/>
            <a:chExt cx="1104" cy="720"/>
          </a:xfrm>
        </p:grpSpPr>
        <p:sp>
          <p:nvSpPr>
            <p:cNvPr id="122887" name="Line 6"/>
            <p:cNvSpPr>
              <a:spLocks noChangeShapeType="1"/>
            </p:cNvSpPr>
            <p:nvPr/>
          </p:nvSpPr>
          <p:spPr bwMode="auto">
            <a:xfrm>
              <a:off x="2880" y="2352"/>
              <a:ext cx="240" cy="720"/>
            </a:xfrm>
            <a:prstGeom prst="line">
              <a:avLst/>
            </a:prstGeom>
            <a:noFill/>
            <a:ln w="38100">
              <a:solidFill>
                <a:srgbClr val="FF9900"/>
              </a:solidFill>
              <a:round/>
              <a:headEnd/>
              <a:tailEnd type="triangle" w="med" len="med"/>
            </a:ln>
          </p:spPr>
          <p:txBody>
            <a:bodyPr wrap="none" anchor="ctr"/>
            <a:lstStyle/>
            <a:p>
              <a:endParaRPr lang="es-MX"/>
            </a:p>
          </p:txBody>
        </p:sp>
        <p:sp>
          <p:nvSpPr>
            <p:cNvPr id="122888" name="Text Box 7"/>
            <p:cNvSpPr txBox="1">
              <a:spLocks noChangeArrowheads="1"/>
            </p:cNvSpPr>
            <p:nvPr/>
          </p:nvSpPr>
          <p:spPr bwMode="auto">
            <a:xfrm>
              <a:off x="2016" y="2496"/>
              <a:ext cx="923" cy="310"/>
            </a:xfrm>
            <a:prstGeom prst="rect">
              <a:avLst/>
            </a:prstGeom>
            <a:noFill/>
            <a:ln w="9525">
              <a:noFill/>
              <a:miter lim="800000"/>
              <a:headEnd/>
              <a:tailEnd/>
            </a:ln>
          </p:spPr>
          <p:txBody>
            <a:bodyPr wrap="none">
              <a:spAutoFit/>
            </a:bodyPr>
            <a:lstStyle/>
            <a:p>
              <a:r>
                <a:rPr lang="en-US" altLang="es-MX" sz="2600" b="1">
                  <a:solidFill>
                    <a:srgbClr val="FF9900"/>
                  </a:solidFill>
                </a:rPr>
                <a:t>9.7 m/hr</a:t>
              </a:r>
            </a:p>
          </p:txBody>
        </p:sp>
      </p:grpSp>
      <p:sp>
        <p:nvSpPr>
          <p:cNvPr id="185352" name="Text Box 8"/>
          <p:cNvSpPr txBox="1">
            <a:spLocks noChangeArrowheads="1"/>
          </p:cNvSpPr>
          <p:nvPr/>
        </p:nvSpPr>
        <p:spPr bwMode="auto">
          <a:xfrm>
            <a:off x="4572000" y="5254625"/>
            <a:ext cx="1158875" cy="488950"/>
          </a:xfrm>
          <a:prstGeom prst="rect">
            <a:avLst/>
          </a:prstGeom>
          <a:noFill/>
          <a:ln w="9525">
            <a:noFill/>
            <a:miter lim="800000"/>
            <a:headEnd/>
            <a:tailEnd/>
          </a:ln>
        </p:spPr>
        <p:txBody>
          <a:bodyPr wrap="none">
            <a:spAutoFit/>
          </a:bodyPr>
          <a:lstStyle/>
          <a:p>
            <a:r>
              <a:rPr lang="en-US" altLang="es-MX" sz="2600" b="1">
                <a:solidFill>
                  <a:srgbClr val="FF9900"/>
                </a:solidFill>
              </a:rPr>
              <a:t>60 hrs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85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5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890588"/>
            <a:ext cx="7620000" cy="1447800"/>
          </a:xfrm>
        </p:spPr>
        <p:txBody>
          <a:bodyPr/>
          <a:lstStyle/>
          <a:p>
            <a:pPr eaLnBrk="1" hangingPunct="1">
              <a:lnSpc>
                <a:spcPct val="80000"/>
              </a:lnSpc>
            </a:pPr>
            <a:r>
              <a:rPr lang="es-MX" altLang="es-MX" dirty="0"/>
              <a:t>Estimar los cambios en el comportamiento del fuego usando el índice VP</a:t>
            </a:r>
          </a:p>
        </p:txBody>
      </p:sp>
      <p:sp>
        <p:nvSpPr>
          <p:cNvPr id="59395" name="Rectangle 3"/>
          <p:cNvSpPr>
            <a:spLocks noGrp="1" noChangeArrowheads="1"/>
          </p:cNvSpPr>
          <p:nvPr>
            <p:ph type="body" idx="1"/>
          </p:nvPr>
        </p:nvSpPr>
        <p:spPr>
          <a:xfrm>
            <a:off x="340659" y="2613025"/>
            <a:ext cx="8552329" cy="3427413"/>
          </a:xfrm>
        </p:spPr>
        <p:txBody>
          <a:bodyPr/>
          <a:lstStyle/>
          <a:p>
            <a:pPr eaLnBrk="1" hangingPunct="1">
              <a:lnSpc>
                <a:spcPct val="90000"/>
              </a:lnSpc>
              <a:spcAft>
                <a:spcPct val="25000"/>
              </a:spcAft>
            </a:pPr>
            <a:r>
              <a:rPr lang="es-MX" altLang="es-MX" dirty="0"/>
              <a:t>Obtener la magnitud del cambio en VP (a partir de una tabla de referencia) usando el cambios en el tipo de combustible y la velocidad del viento.</a:t>
            </a:r>
          </a:p>
          <a:p>
            <a:pPr eaLnBrk="1" hangingPunct="1">
              <a:lnSpc>
                <a:spcPct val="90000"/>
              </a:lnSpc>
              <a:spcAft>
                <a:spcPct val="25000"/>
              </a:spcAft>
            </a:pPr>
            <a:r>
              <a:rPr lang="es-MX" altLang="es-MX" dirty="0"/>
              <a:t>Estimar los cambios en la longitud de Llama del combustible y del cambio en la VP.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0" y="514350"/>
            <a:ext cx="9144000" cy="400050"/>
          </a:xfrm>
          <a:prstGeom prst="rect">
            <a:avLst/>
          </a:prstGeom>
          <a:noFill/>
          <a:ln w="9525">
            <a:noFill/>
            <a:miter lim="800000"/>
            <a:headEnd/>
            <a:tailEnd/>
          </a:ln>
        </p:spPr>
        <p:txBody>
          <a:bodyPr>
            <a:spAutoFit/>
          </a:bodyPr>
          <a:lstStyle/>
          <a:p>
            <a:pPr algn="ctr"/>
            <a:r>
              <a:rPr lang="en-US" altLang="es-MX" sz="2000" b="1">
                <a:solidFill>
                  <a:srgbClr val="000066"/>
                </a:solidFill>
                <a:latin typeface="Verdana" pitchFamily="34" charset="0"/>
              </a:rPr>
              <a:t>Visión general del sitio del Incendio South Canyon</a:t>
            </a:r>
          </a:p>
        </p:txBody>
      </p:sp>
      <p:pic>
        <p:nvPicPr>
          <p:cNvPr id="124931" name="Picture 3" descr="So Cyn Overview"/>
          <p:cNvPicPr>
            <a:picLocks noChangeAspect="1" noChangeArrowheads="1"/>
          </p:cNvPicPr>
          <p:nvPr/>
        </p:nvPicPr>
        <p:blipFill>
          <a:blip r:embed="rId3" cstate="print"/>
          <a:srcRect/>
          <a:stretch>
            <a:fillRect/>
          </a:stretch>
        </p:blipFill>
        <p:spPr bwMode="auto">
          <a:xfrm>
            <a:off x="1295400" y="1066800"/>
            <a:ext cx="6329363" cy="5299075"/>
          </a:xfrm>
          <a:prstGeom prst="rect">
            <a:avLst/>
          </a:prstGeom>
          <a:noFill/>
          <a:ln w="38100">
            <a:solidFill>
              <a:schemeClr val="tx1"/>
            </a:solidFill>
            <a:miter lim="800000"/>
            <a:headEnd/>
            <a:tailEnd/>
          </a:ln>
        </p:spPr>
      </p:pic>
      <p:sp>
        <p:nvSpPr>
          <p:cNvPr id="124932" name="CuadroTexto 1"/>
          <p:cNvSpPr txBox="1">
            <a:spLocks noChangeArrowheads="1"/>
          </p:cNvSpPr>
          <p:nvPr/>
        </p:nvSpPr>
        <p:spPr bwMode="auto">
          <a:xfrm>
            <a:off x="4652963" y="1658938"/>
            <a:ext cx="984250" cy="215900"/>
          </a:xfrm>
          <a:prstGeom prst="rect">
            <a:avLst/>
          </a:prstGeom>
          <a:solidFill>
            <a:schemeClr val="bg1"/>
          </a:solidFill>
          <a:ln w="9525">
            <a:noFill/>
            <a:miter lim="800000"/>
            <a:headEnd/>
            <a:tailEnd/>
          </a:ln>
        </p:spPr>
        <p:txBody>
          <a:bodyPr wrap="none">
            <a:spAutoFit/>
          </a:bodyPr>
          <a:lstStyle/>
          <a:p>
            <a:r>
              <a:rPr lang="es-MX" altLang="es-MX" sz="800"/>
              <a:t>Punto de Ignición</a:t>
            </a:r>
          </a:p>
        </p:txBody>
      </p:sp>
      <p:sp>
        <p:nvSpPr>
          <p:cNvPr id="124933" name="CuadroTexto 6"/>
          <p:cNvSpPr txBox="1">
            <a:spLocks noChangeArrowheads="1"/>
          </p:cNvSpPr>
          <p:nvPr/>
        </p:nvSpPr>
        <p:spPr bwMode="auto">
          <a:xfrm>
            <a:off x="3921125" y="1808163"/>
            <a:ext cx="349250" cy="215900"/>
          </a:xfrm>
          <a:prstGeom prst="rect">
            <a:avLst/>
          </a:prstGeom>
          <a:solidFill>
            <a:schemeClr val="bg1"/>
          </a:solidFill>
          <a:ln w="9525">
            <a:noFill/>
            <a:miter lim="800000"/>
            <a:headEnd/>
            <a:tailEnd/>
          </a:ln>
        </p:spPr>
        <p:txBody>
          <a:bodyPr wrap="none">
            <a:spAutoFit/>
          </a:bodyPr>
          <a:lstStyle/>
          <a:p>
            <a:r>
              <a:rPr lang="es-MX" altLang="es-MX" sz="800"/>
              <a:t>H-1</a:t>
            </a:r>
          </a:p>
        </p:txBody>
      </p:sp>
      <p:sp>
        <p:nvSpPr>
          <p:cNvPr id="124934" name="CuadroTexto 7"/>
          <p:cNvSpPr txBox="1">
            <a:spLocks noChangeArrowheads="1"/>
          </p:cNvSpPr>
          <p:nvPr/>
        </p:nvSpPr>
        <p:spPr bwMode="auto">
          <a:xfrm>
            <a:off x="3236913" y="2038350"/>
            <a:ext cx="476250" cy="215900"/>
          </a:xfrm>
          <a:prstGeom prst="rect">
            <a:avLst/>
          </a:prstGeom>
          <a:solidFill>
            <a:schemeClr val="bg1"/>
          </a:solidFill>
          <a:ln w="9525">
            <a:noFill/>
            <a:miter lim="800000"/>
            <a:headEnd/>
            <a:tailEnd/>
          </a:ln>
        </p:spPr>
        <p:txBody>
          <a:bodyPr wrap="none">
            <a:spAutoFit/>
          </a:bodyPr>
          <a:lstStyle/>
          <a:p>
            <a:r>
              <a:rPr lang="es-MX" altLang="es-MX" sz="800"/>
              <a:t>Rocas</a:t>
            </a:r>
          </a:p>
        </p:txBody>
      </p:sp>
      <p:sp>
        <p:nvSpPr>
          <p:cNvPr id="124935" name="CuadroTexto 8"/>
          <p:cNvSpPr txBox="1">
            <a:spLocks noChangeArrowheads="1"/>
          </p:cNvSpPr>
          <p:nvPr/>
        </p:nvSpPr>
        <p:spPr bwMode="auto">
          <a:xfrm rot="-982935">
            <a:off x="1286383" y="2516109"/>
            <a:ext cx="1021433" cy="246221"/>
          </a:xfrm>
          <a:prstGeom prst="rect">
            <a:avLst/>
          </a:prstGeom>
          <a:solidFill>
            <a:schemeClr val="bg1"/>
          </a:solidFill>
          <a:ln w="9525">
            <a:noFill/>
            <a:miter lim="800000"/>
            <a:headEnd/>
            <a:tailEnd/>
          </a:ln>
        </p:spPr>
        <p:txBody>
          <a:bodyPr wrap="none">
            <a:spAutoFit/>
          </a:bodyPr>
          <a:lstStyle/>
          <a:p>
            <a:r>
              <a:rPr lang="es-MX" altLang="es-MX" sz="1000" dirty="0"/>
              <a:t>Corriente  este</a:t>
            </a:r>
          </a:p>
        </p:txBody>
      </p:sp>
      <p:sp>
        <p:nvSpPr>
          <p:cNvPr id="124936" name="CuadroTexto 10"/>
          <p:cNvSpPr txBox="1">
            <a:spLocks noChangeArrowheads="1"/>
          </p:cNvSpPr>
          <p:nvPr/>
        </p:nvSpPr>
        <p:spPr bwMode="auto">
          <a:xfrm>
            <a:off x="2374900" y="2470150"/>
            <a:ext cx="1206500" cy="339725"/>
          </a:xfrm>
          <a:prstGeom prst="rect">
            <a:avLst/>
          </a:prstGeom>
          <a:solidFill>
            <a:schemeClr val="bg1"/>
          </a:solidFill>
          <a:ln w="9525">
            <a:noFill/>
            <a:miter lim="800000"/>
            <a:headEnd/>
            <a:tailEnd/>
          </a:ln>
        </p:spPr>
        <p:txBody>
          <a:bodyPr wrap="none">
            <a:spAutoFit/>
          </a:bodyPr>
          <a:lstStyle/>
          <a:p>
            <a:pPr algn="ctr"/>
            <a:r>
              <a:rPr lang="es-MX" altLang="es-MX" sz="800"/>
              <a:t>Cresta principal</a:t>
            </a:r>
          </a:p>
          <a:p>
            <a:pPr algn="ctr"/>
            <a:r>
              <a:rPr lang="es-MX" altLang="es-MX" sz="800"/>
              <a:t>Foco secundario 1554</a:t>
            </a:r>
          </a:p>
        </p:txBody>
      </p:sp>
      <p:sp>
        <p:nvSpPr>
          <p:cNvPr id="124937" name="CuadroTexto 11"/>
          <p:cNvSpPr txBox="1">
            <a:spLocks noChangeArrowheads="1"/>
          </p:cNvSpPr>
          <p:nvPr/>
        </p:nvSpPr>
        <p:spPr bwMode="auto">
          <a:xfrm rot="-153744">
            <a:off x="1760538" y="2825750"/>
            <a:ext cx="685800" cy="215900"/>
          </a:xfrm>
          <a:prstGeom prst="rect">
            <a:avLst/>
          </a:prstGeom>
          <a:solidFill>
            <a:schemeClr val="bg1"/>
          </a:solidFill>
          <a:ln w="9525">
            <a:noFill/>
            <a:miter lim="800000"/>
            <a:headEnd/>
            <a:tailEnd/>
          </a:ln>
        </p:spPr>
        <p:txBody>
          <a:bodyPr wrap="none">
            <a:spAutoFit/>
          </a:bodyPr>
          <a:lstStyle/>
          <a:p>
            <a:r>
              <a:rPr lang="es-MX" altLang="es-MX" sz="800"/>
              <a:t>Punto cero</a:t>
            </a:r>
          </a:p>
        </p:txBody>
      </p:sp>
      <p:sp>
        <p:nvSpPr>
          <p:cNvPr id="124938" name="CuadroTexto 12"/>
          <p:cNvSpPr txBox="1">
            <a:spLocks noChangeArrowheads="1"/>
          </p:cNvSpPr>
          <p:nvPr/>
        </p:nvSpPr>
        <p:spPr bwMode="auto">
          <a:xfrm rot="-153744">
            <a:off x="1881188" y="3603625"/>
            <a:ext cx="425450" cy="214313"/>
          </a:xfrm>
          <a:prstGeom prst="rect">
            <a:avLst/>
          </a:prstGeom>
          <a:solidFill>
            <a:schemeClr val="bg1"/>
          </a:solidFill>
          <a:ln w="9525">
            <a:noFill/>
            <a:miter lim="800000"/>
            <a:headEnd/>
            <a:tailEnd/>
          </a:ln>
        </p:spPr>
        <p:txBody>
          <a:bodyPr wrap="none">
            <a:spAutoFit/>
          </a:bodyPr>
          <a:lstStyle/>
          <a:p>
            <a:r>
              <a:rPr lang="es-MX" altLang="es-MX" sz="800"/>
              <a:t>Árbol</a:t>
            </a:r>
          </a:p>
        </p:txBody>
      </p:sp>
      <p:sp>
        <p:nvSpPr>
          <p:cNvPr id="124939" name="CuadroTexto 13"/>
          <p:cNvSpPr txBox="1">
            <a:spLocks noChangeArrowheads="1"/>
          </p:cNvSpPr>
          <p:nvPr/>
        </p:nvSpPr>
        <p:spPr bwMode="auto">
          <a:xfrm rot="-153744">
            <a:off x="2171700" y="4949825"/>
            <a:ext cx="1000125" cy="338138"/>
          </a:xfrm>
          <a:prstGeom prst="rect">
            <a:avLst/>
          </a:prstGeom>
          <a:solidFill>
            <a:schemeClr val="bg1"/>
          </a:solidFill>
          <a:ln w="9525">
            <a:noFill/>
            <a:miter lim="800000"/>
            <a:headEnd/>
            <a:tailEnd/>
          </a:ln>
        </p:spPr>
        <p:txBody>
          <a:bodyPr wrap="none">
            <a:spAutoFit/>
          </a:bodyPr>
          <a:lstStyle/>
          <a:p>
            <a:pPr algn="ctr"/>
            <a:r>
              <a:rPr lang="es-MX" altLang="es-MX" sz="800"/>
              <a:t>Focos secundario</a:t>
            </a:r>
          </a:p>
          <a:p>
            <a:pPr algn="ctr"/>
            <a:r>
              <a:rPr lang="es-MX" altLang="es-MX" sz="800"/>
              <a:t>1610</a:t>
            </a:r>
          </a:p>
        </p:txBody>
      </p:sp>
      <p:sp>
        <p:nvSpPr>
          <p:cNvPr id="124940" name="CuadroTexto 14"/>
          <p:cNvSpPr txBox="1">
            <a:spLocks noChangeArrowheads="1"/>
          </p:cNvSpPr>
          <p:nvPr/>
        </p:nvSpPr>
        <p:spPr bwMode="auto">
          <a:xfrm rot="-153744">
            <a:off x="3319463" y="4425950"/>
            <a:ext cx="471487" cy="215900"/>
          </a:xfrm>
          <a:prstGeom prst="rect">
            <a:avLst/>
          </a:prstGeom>
          <a:solidFill>
            <a:schemeClr val="bg1"/>
          </a:solidFill>
          <a:ln w="9525">
            <a:noFill/>
            <a:miter lim="800000"/>
            <a:headEnd/>
            <a:tailEnd/>
          </a:ln>
        </p:spPr>
        <p:txBody>
          <a:bodyPr wrap="none">
            <a:spAutoFit/>
          </a:bodyPr>
          <a:lstStyle/>
          <a:p>
            <a:r>
              <a:rPr lang="es-MX" altLang="es-MX" sz="800"/>
              <a:t>Tocón</a:t>
            </a:r>
          </a:p>
        </p:txBody>
      </p:sp>
      <p:sp>
        <p:nvSpPr>
          <p:cNvPr id="124941" name="CuadroTexto 15"/>
          <p:cNvSpPr txBox="1">
            <a:spLocks noChangeArrowheads="1"/>
          </p:cNvSpPr>
          <p:nvPr/>
        </p:nvSpPr>
        <p:spPr bwMode="auto">
          <a:xfrm rot="717775">
            <a:off x="3248025" y="3662363"/>
            <a:ext cx="1457325" cy="215900"/>
          </a:xfrm>
          <a:prstGeom prst="rect">
            <a:avLst/>
          </a:prstGeom>
          <a:solidFill>
            <a:schemeClr val="bg1"/>
          </a:solidFill>
          <a:ln w="9525">
            <a:noFill/>
            <a:miter lim="800000"/>
            <a:headEnd/>
            <a:tailEnd/>
          </a:ln>
        </p:spPr>
        <p:txBody>
          <a:bodyPr wrap="none">
            <a:spAutoFit/>
          </a:bodyPr>
          <a:lstStyle/>
          <a:p>
            <a:r>
              <a:rPr lang="es-MX" altLang="es-MX" sz="800"/>
              <a:t>Linea de fuego flanco oeste</a:t>
            </a:r>
          </a:p>
        </p:txBody>
      </p:sp>
      <p:sp>
        <p:nvSpPr>
          <p:cNvPr id="124942" name="CuadroTexto 16"/>
          <p:cNvSpPr txBox="1">
            <a:spLocks noChangeArrowheads="1"/>
          </p:cNvSpPr>
          <p:nvPr/>
        </p:nvSpPr>
        <p:spPr bwMode="auto">
          <a:xfrm rot="2572909">
            <a:off x="4024313" y="3128963"/>
            <a:ext cx="1323975" cy="214312"/>
          </a:xfrm>
          <a:prstGeom prst="rect">
            <a:avLst/>
          </a:prstGeom>
          <a:solidFill>
            <a:schemeClr val="bg1"/>
          </a:solidFill>
          <a:ln w="9525">
            <a:noFill/>
            <a:miter lim="800000"/>
            <a:headEnd/>
            <a:tailEnd/>
          </a:ln>
        </p:spPr>
        <p:txBody>
          <a:bodyPr wrap="none">
            <a:spAutoFit/>
          </a:bodyPr>
          <a:lstStyle/>
          <a:p>
            <a:r>
              <a:rPr lang="es-MX" altLang="es-MX" sz="800"/>
              <a:t>Cresta, sitio de almuerzo</a:t>
            </a:r>
          </a:p>
        </p:txBody>
      </p:sp>
      <p:sp>
        <p:nvSpPr>
          <p:cNvPr id="124943" name="CuadroTexto 17"/>
          <p:cNvSpPr txBox="1">
            <a:spLocks noChangeArrowheads="1"/>
          </p:cNvSpPr>
          <p:nvPr/>
        </p:nvSpPr>
        <p:spPr bwMode="auto">
          <a:xfrm rot="-153744">
            <a:off x="3686175" y="5006975"/>
            <a:ext cx="760413" cy="215900"/>
          </a:xfrm>
          <a:prstGeom prst="rect">
            <a:avLst/>
          </a:prstGeom>
          <a:solidFill>
            <a:schemeClr val="bg1"/>
          </a:solidFill>
          <a:ln w="9525">
            <a:noFill/>
            <a:miter lim="800000"/>
            <a:headEnd/>
            <a:tailEnd/>
          </a:ln>
        </p:spPr>
        <p:txBody>
          <a:bodyPr wrap="none">
            <a:spAutoFit/>
          </a:bodyPr>
          <a:lstStyle/>
          <a:p>
            <a:r>
              <a:rPr lang="es-MX" altLang="es-MX" sz="800"/>
              <a:t>Banca oeste</a:t>
            </a:r>
          </a:p>
        </p:txBody>
      </p:sp>
      <p:sp>
        <p:nvSpPr>
          <p:cNvPr id="124944" name="CuadroTexto 18"/>
          <p:cNvSpPr txBox="1">
            <a:spLocks noChangeArrowheads="1"/>
          </p:cNvSpPr>
          <p:nvPr/>
        </p:nvSpPr>
        <p:spPr bwMode="auto">
          <a:xfrm rot="-153744">
            <a:off x="4653251" y="5882402"/>
            <a:ext cx="1056700" cy="246221"/>
          </a:xfrm>
          <a:prstGeom prst="rect">
            <a:avLst/>
          </a:prstGeom>
          <a:solidFill>
            <a:schemeClr val="bg1"/>
          </a:solidFill>
          <a:ln w="9525">
            <a:noFill/>
            <a:miter lim="800000"/>
            <a:headEnd/>
            <a:tailEnd/>
          </a:ln>
        </p:spPr>
        <p:txBody>
          <a:bodyPr wrap="none">
            <a:spAutoFit/>
          </a:bodyPr>
          <a:lstStyle/>
          <a:p>
            <a:r>
              <a:rPr lang="es-MX" altLang="es-MX" sz="1000" dirty="0"/>
              <a:t>Corriente oeste</a:t>
            </a:r>
          </a:p>
        </p:txBody>
      </p:sp>
      <p:sp>
        <p:nvSpPr>
          <p:cNvPr id="124945" name="CuadroTexto 19"/>
          <p:cNvSpPr txBox="1">
            <a:spLocks noChangeArrowheads="1"/>
          </p:cNvSpPr>
          <p:nvPr/>
        </p:nvSpPr>
        <p:spPr bwMode="auto">
          <a:xfrm rot="-153744">
            <a:off x="4576763" y="4573588"/>
            <a:ext cx="471487" cy="215900"/>
          </a:xfrm>
          <a:prstGeom prst="rect">
            <a:avLst/>
          </a:prstGeom>
          <a:solidFill>
            <a:schemeClr val="bg1"/>
          </a:solidFill>
          <a:ln w="9525">
            <a:noFill/>
            <a:miter lim="800000"/>
            <a:headEnd/>
            <a:tailEnd/>
          </a:ln>
        </p:spPr>
        <p:txBody>
          <a:bodyPr wrap="none">
            <a:spAutoFit/>
          </a:bodyPr>
          <a:lstStyle/>
          <a:p>
            <a:r>
              <a:rPr lang="es-MX" altLang="es-MX" sz="800"/>
              <a:t>435 m</a:t>
            </a:r>
          </a:p>
        </p:txBody>
      </p:sp>
      <p:sp>
        <p:nvSpPr>
          <p:cNvPr id="124946" name="CuadroTexto 20"/>
          <p:cNvSpPr txBox="1">
            <a:spLocks noChangeArrowheads="1"/>
          </p:cNvSpPr>
          <p:nvPr/>
        </p:nvSpPr>
        <p:spPr bwMode="auto">
          <a:xfrm rot="-153744">
            <a:off x="5370513" y="4579938"/>
            <a:ext cx="471487" cy="215900"/>
          </a:xfrm>
          <a:prstGeom prst="rect">
            <a:avLst/>
          </a:prstGeom>
          <a:solidFill>
            <a:schemeClr val="bg1"/>
          </a:solidFill>
          <a:ln w="9525">
            <a:noFill/>
            <a:miter lim="800000"/>
            <a:headEnd/>
            <a:tailEnd/>
          </a:ln>
        </p:spPr>
        <p:txBody>
          <a:bodyPr wrap="none">
            <a:spAutoFit/>
          </a:bodyPr>
          <a:lstStyle/>
          <a:p>
            <a:r>
              <a:rPr lang="es-MX" altLang="es-MX" sz="800"/>
              <a:t>564 m</a:t>
            </a:r>
          </a:p>
        </p:txBody>
      </p:sp>
      <p:sp>
        <p:nvSpPr>
          <p:cNvPr id="124947" name="CuadroTexto 21"/>
          <p:cNvSpPr txBox="1">
            <a:spLocks noChangeArrowheads="1"/>
          </p:cNvSpPr>
          <p:nvPr/>
        </p:nvSpPr>
        <p:spPr bwMode="auto">
          <a:xfrm>
            <a:off x="5753100" y="4224338"/>
            <a:ext cx="963613" cy="338137"/>
          </a:xfrm>
          <a:prstGeom prst="rect">
            <a:avLst/>
          </a:prstGeom>
          <a:solidFill>
            <a:schemeClr val="bg1"/>
          </a:solidFill>
          <a:ln w="9525">
            <a:noFill/>
            <a:miter lim="800000"/>
            <a:headEnd/>
            <a:tailEnd/>
          </a:ln>
        </p:spPr>
        <p:txBody>
          <a:bodyPr wrap="none">
            <a:spAutoFit/>
          </a:bodyPr>
          <a:lstStyle/>
          <a:p>
            <a:pPr algn="ctr"/>
            <a:r>
              <a:rPr lang="es-MX" altLang="es-MX" sz="800"/>
              <a:t>sitio de almuerzo</a:t>
            </a:r>
          </a:p>
          <a:p>
            <a:pPr algn="ctr"/>
            <a:r>
              <a:rPr lang="es-MX" altLang="es-MX" sz="800"/>
              <a:t>(630 m)</a:t>
            </a:r>
          </a:p>
        </p:txBody>
      </p:sp>
      <p:sp>
        <p:nvSpPr>
          <p:cNvPr id="124948" name="CuadroTexto 22"/>
          <p:cNvSpPr txBox="1">
            <a:spLocks noChangeArrowheads="1"/>
          </p:cNvSpPr>
          <p:nvPr/>
        </p:nvSpPr>
        <p:spPr bwMode="auto">
          <a:xfrm>
            <a:off x="5737834" y="3460750"/>
            <a:ext cx="919163" cy="338137"/>
          </a:xfrm>
          <a:prstGeom prst="rect">
            <a:avLst/>
          </a:prstGeom>
          <a:solidFill>
            <a:schemeClr val="bg1"/>
          </a:solidFill>
          <a:ln w="9525">
            <a:noFill/>
            <a:miter lim="800000"/>
            <a:headEnd/>
            <a:tailEnd/>
          </a:ln>
        </p:spPr>
        <p:txBody>
          <a:bodyPr>
            <a:spAutoFit/>
          </a:bodyPr>
          <a:lstStyle/>
          <a:p>
            <a:r>
              <a:rPr lang="es-MX" altLang="es-MX" sz="800"/>
              <a:t>Sitio de la  foto</a:t>
            </a:r>
          </a:p>
          <a:p>
            <a:r>
              <a:rPr lang="es-MX" altLang="es-MX" sz="800"/>
              <a:t>De Petrilli    X</a:t>
            </a:r>
          </a:p>
        </p:txBody>
      </p:sp>
      <p:sp>
        <p:nvSpPr>
          <p:cNvPr id="124949" name="CuadroTexto 23"/>
          <p:cNvSpPr txBox="1">
            <a:spLocks noChangeArrowheads="1"/>
          </p:cNvSpPr>
          <p:nvPr/>
        </p:nvSpPr>
        <p:spPr bwMode="auto">
          <a:xfrm rot="-4318137">
            <a:off x="2551113" y="3352800"/>
            <a:ext cx="1022350" cy="215900"/>
          </a:xfrm>
          <a:prstGeom prst="rect">
            <a:avLst/>
          </a:prstGeom>
          <a:solidFill>
            <a:schemeClr val="bg1"/>
          </a:solidFill>
          <a:ln w="9525">
            <a:noFill/>
            <a:miter lim="800000"/>
            <a:headEnd/>
            <a:tailEnd/>
          </a:ln>
        </p:spPr>
        <p:txBody>
          <a:bodyPr wrap="none">
            <a:spAutoFit/>
          </a:bodyPr>
          <a:lstStyle/>
          <a:p>
            <a:r>
              <a:rPr lang="es-MX" altLang="es-MX" sz="800"/>
              <a:t>Cresta de espuela</a:t>
            </a:r>
          </a:p>
        </p:txBody>
      </p:sp>
      <p:sp>
        <p:nvSpPr>
          <p:cNvPr id="124950" name="CuadroTexto 24"/>
          <p:cNvSpPr txBox="1">
            <a:spLocks noChangeArrowheads="1"/>
          </p:cNvSpPr>
          <p:nvPr/>
        </p:nvSpPr>
        <p:spPr bwMode="auto">
          <a:xfrm rot="-3713554">
            <a:off x="2300287" y="4095751"/>
            <a:ext cx="454025" cy="215900"/>
          </a:xfrm>
          <a:prstGeom prst="rect">
            <a:avLst/>
          </a:prstGeom>
          <a:solidFill>
            <a:schemeClr val="bg1"/>
          </a:solidFill>
          <a:ln w="9525">
            <a:noFill/>
            <a:miter lim="800000"/>
            <a:headEnd/>
            <a:tailEnd/>
          </a:ln>
        </p:spPr>
        <p:txBody>
          <a:bodyPr wrap="none">
            <a:spAutoFit/>
          </a:bodyPr>
          <a:lstStyle/>
          <a:p>
            <a:r>
              <a:rPr lang="es-MX" altLang="es-MX" sz="800"/>
              <a:t>Cajón</a:t>
            </a:r>
          </a:p>
        </p:txBody>
      </p:sp>
      <p:sp>
        <p:nvSpPr>
          <p:cNvPr id="124951" name="CuadroTexto 25"/>
          <p:cNvSpPr txBox="1">
            <a:spLocks noChangeArrowheads="1"/>
          </p:cNvSpPr>
          <p:nvPr/>
        </p:nvSpPr>
        <p:spPr bwMode="auto">
          <a:xfrm rot="-153744">
            <a:off x="6153150" y="5132388"/>
            <a:ext cx="941388" cy="246062"/>
          </a:xfrm>
          <a:prstGeom prst="rect">
            <a:avLst/>
          </a:prstGeom>
          <a:solidFill>
            <a:schemeClr val="bg1"/>
          </a:solidFill>
          <a:ln w="9525">
            <a:noFill/>
            <a:miter lim="800000"/>
            <a:headEnd/>
            <a:tailEnd/>
          </a:ln>
        </p:spPr>
        <p:txBody>
          <a:bodyPr wrap="none">
            <a:spAutoFit/>
          </a:bodyPr>
          <a:lstStyle/>
          <a:p>
            <a:r>
              <a:rPr lang="es-MX" altLang="es-MX" sz="1000"/>
              <a:t>       Sureste  </a:t>
            </a:r>
          </a:p>
        </p:txBody>
      </p:sp>
      <p:sp>
        <p:nvSpPr>
          <p:cNvPr id="27" name="Line 5"/>
          <p:cNvSpPr>
            <a:spLocks noChangeShapeType="1"/>
          </p:cNvSpPr>
          <p:nvPr/>
        </p:nvSpPr>
        <p:spPr bwMode="auto">
          <a:xfrm flipH="1" flipV="1">
            <a:off x="2209800" y="3124200"/>
            <a:ext cx="5410200" cy="2819400"/>
          </a:xfrm>
          <a:prstGeom prst="line">
            <a:avLst/>
          </a:prstGeom>
          <a:noFill/>
          <a:ln w="57150">
            <a:solidFill>
              <a:srgbClr val="FF0000"/>
            </a:solidFill>
            <a:round/>
            <a:headEnd/>
            <a:tailEnd type="triangle" w="med" len="med"/>
          </a:ln>
        </p:spPr>
        <p:txBody>
          <a:bodyPr/>
          <a:lstStyle/>
          <a:p>
            <a:endParaRPr lang="es-MX"/>
          </a:p>
        </p:txBody>
      </p:sp>
      <p:sp>
        <p:nvSpPr>
          <p:cNvPr id="124953" name="CuadroTexto 27"/>
          <p:cNvSpPr txBox="1">
            <a:spLocks noChangeArrowheads="1"/>
          </p:cNvSpPr>
          <p:nvPr/>
        </p:nvSpPr>
        <p:spPr bwMode="auto">
          <a:xfrm rot="-153744">
            <a:off x="6789738" y="3935413"/>
            <a:ext cx="765175" cy="215900"/>
          </a:xfrm>
          <a:prstGeom prst="rect">
            <a:avLst/>
          </a:prstGeom>
          <a:solidFill>
            <a:schemeClr val="bg1"/>
          </a:solidFill>
          <a:ln w="9525">
            <a:noFill/>
            <a:miter lim="800000"/>
            <a:headEnd/>
            <a:tailEnd/>
          </a:ln>
        </p:spPr>
        <p:txBody>
          <a:bodyPr wrap="none">
            <a:spAutoFit/>
          </a:bodyPr>
          <a:lstStyle/>
          <a:p>
            <a:r>
              <a:rPr lang="es-MX" altLang="es-MX" sz="800"/>
              <a:t> Cajón doble</a:t>
            </a:r>
          </a:p>
        </p:txBody>
      </p:sp>
      <p:sp>
        <p:nvSpPr>
          <p:cNvPr id="124954" name="CuadroTexto 28"/>
          <p:cNvSpPr txBox="1">
            <a:spLocks noChangeArrowheads="1"/>
          </p:cNvSpPr>
          <p:nvPr/>
        </p:nvSpPr>
        <p:spPr bwMode="auto">
          <a:xfrm rot="245833">
            <a:off x="2870200" y="5511800"/>
            <a:ext cx="519113" cy="246063"/>
          </a:xfrm>
          <a:prstGeom prst="rect">
            <a:avLst/>
          </a:prstGeom>
          <a:solidFill>
            <a:schemeClr val="bg1"/>
          </a:solidFill>
          <a:ln w="9525">
            <a:noFill/>
            <a:miter lim="800000"/>
            <a:headEnd/>
            <a:tailEnd/>
          </a:ln>
        </p:spPr>
        <p:txBody>
          <a:bodyPr wrap="none">
            <a:spAutoFit/>
          </a:bodyPr>
          <a:lstStyle/>
          <a:p>
            <a:r>
              <a:rPr lang="es-MX" altLang="es-MX" sz="1000"/>
              <a:t>Cajón</a:t>
            </a:r>
          </a:p>
        </p:txBody>
      </p:sp>
      <p:sp>
        <p:nvSpPr>
          <p:cNvPr id="124955" name="CuadroTexto 29"/>
          <p:cNvSpPr txBox="1">
            <a:spLocks noChangeArrowheads="1"/>
          </p:cNvSpPr>
          <p:nvPr/>
        </p:nvSpPr>
        <p:spPr bwMode="auto">
          <a:xfrm>
            <a:off x="7207250" y="3200400"/>
            <a:ext cx="415925" cy="214313"/>
          </a:xfrm>
          <a:prstGeom prst="rect">
            <a:avLst/>
          </a:prstGeom>
          <a:solidFill>
            <a:schemeClr val="bg1"/>
          </a:solidFill>
          <a:ln w="9525">
            <a:noFill/>
            <a:miter lim="800000"/>
            <a:headEnd/>
            <a:tailEnd/>
          </a:ln>
        </p:spPr>
        <p:txBody>
          <a:bodyPr wrap="none">
            <a:spAutoFit/>
          </a:bodyPr>
          <a:lstStyle/>
          <a:p>
            <a:r>
              <a:rPr lang="es-MX" altLang="es-MX" sz="800"/>
              <a:t>1555</a:t>
            </a:r>
          </a:p>
        </p:txBody>
      </p:sp>
      <p:sp>
        <p:nvSpPr>
          <p:cNvPr id="124956" name="CuadroTexto 30"/>
          <p:cNvSpPr txBox="1">
            <a:spLocks noChangeArrowheads="1"/>
          </p:cNvSpPr>
          <p:nvPr/>
        </p:nvSpPr>
        <p:spPr bwMode="auto">
          <a:xfrm>
            <a:off x="6757988" y="3770313"/>
            <a:ext cx="414337" cy="214312"/>
          </a:xfrm>
          <a:prstGeom prst="rect">
            <a:avLst/>
          </a:prstGeom>
          <a:solidFill>
            <a:schemeClr val="bg1"/>
          </a:solidFill>
          <a:ln w="9525">
            <a:noFill/>
            <a:miter lim="800000"/>
            <a:headEnd/>
            <a:tailEnd/>
          </a:ln>
        </p:spPr>
        <p:txBody>
          <a:bodyPr wrap="none">
            <a:spAutoFit/>
          </a:bodyPr>
          <a:lstStyle/>
          <a:p>
            <a:r>
              <a:rPr lang="es-MX" altLang="es-MX" sz="800"/>
              <a:t>1555</a:t>
            </a:r>
          </a:p>
        </p:txBody>
      </p:sp>
      <p:sp>
        <p:nvSpPr>
          <p:cNvPr id="124957" name="CuadroTexto 31"/>
          <p:cNvSpPr txBox="1">
            <a:spLocks noChangeArrowheads="1"/>
          </p:cNvSpPr>
          <p:nvPr/>
        </p:nvSpPr>
        <p:spPr bwMode="auto">
          <a:xfrm>
            <a:off x="6893634" y="3441485"/>
            <a:ext cx="753732" cy="215444"/>
          </a:xfrm>
          <a:prstGeom prst="rect">
            <a:avLst/>
          </a:prstGeom>
          <a:solidFill>
            <a:schemeClr val="bg1"/>
          </a:solidFill>
          <a:ln w="9525">
            <a:noFill/>
            <a:miter lim="800000"/>
            <a:headEnd/>
            <a:tailEnd/>
          </a:ln>
        </p:spPr>
        <p:txBody>
          <a:bodyPr wrap="none">
            <a:spAutoFit/>
          </a:bodyPr>
          <a:lstStyle/>
          <a:p>
            <a:r>
              <a:rPr lang="es-MX" altLang="es-MX" sz="800" dirty="0"/>
              <a:t>propagación</a:t>
            </a:r>
          </a:p>
        </p:txBody>
      </p:sp>
      <p:sp>
        <p:nvSpPr>
          <p:cNvPr id="33" name="Line 4"/>
          <p:cNvSpPr>
            <a:spLocks noChangeShapeType="1"/>
          </p:cNvSpPr>
          <p:nvPr/>
        </p:nvSpPr>
        <p:spPr bwMode="auto">
          <a:xfrm>
            <a:off x="5181600" y="2209800"/>
            <a:ext cx="2362200" cy="1981200"/>
          </a:xfrm>
          <a:prstGeom prst="line">
            <a:avLst/>
          </a:prstGeom>
          <a:noFill/>
          <a:ln w="57150">
            <a:solidFill>
              <a:srgbClr val="FF9933"/>
            </a:solidFill>
            <a:round/>
            <a:headEnd/>
            <a:tailEnd type="triangle" w="med" len="med"/>
          </a:ln>
        </p:spPr>
        <p:txBody>
          <a:bodyPr/>
          <a:lstStyle/>
          <a:p>
            <a:endParaRPr 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descr="bluegreen swirly"/>
          <p:cNvPicPr>
            <a:picLocks noChangeAspect="1" noChangeArrowheads="1"/>
          </p:cNvPicPr>
          <p:nvPr/>
        </p:nvPicPr>
        <p:blipFill>
          <a:blip r:embed="rId3" cstate="print"/>
          <a:srcRect/>
          <a:stretch>
            <a:fillRect/>
          </a:stretch>
        </p:blipFill>
        <p:spPr bwMode="auto">
          <a:xfrm>
            <a:off x="-38101" y="0"/>
            <a:ext cx="9196388" cy="6861175"/>
          </a:xfrm>
          <a:prstGeom prst="rect">
            <a:avLst/>
          </a:prstGeom>
          <a:noFill/>
          <a:ln w="9525">
            <a:noFill/>
            <a:miter lim="800000"/>
            <a:headEnd/>
            <a:tailEnd/>
          </a:ln>
        </p:spPr>
      </p:pic>
      <p:sp>
        <p:nvSpPr>
          <p:cNvPr id="188422" name="Text Box 6"/>
          <p:cNvSpPr txBox="1">
            <a:spLocks noChangeArrowheads="1"/>
          </p:cNvSpPr>
          <p:nvPr/>
        </p:nvSpPr>
        <p:spPr bwMode="auto">
          <a:xfrm>
            <a:off x="76200" y="3352800"/>
            <a:ext cx="2611438" cy="1784350"/>
          </a:xfrm>
          <a:prstGeom prst="rect">
            <a:avLst/>
          </a:prstGeom>
          <a:noFill/>
          <a:ln w="9525">
            <a:noFill/>
            <a:miter lim="800000"/>
            <a:headEnd/>
            <a:tailEnd/>
          </a:ln>
        </p:spPr>
        <p:txBody>
          <a:bodyPr>
            <a:spAutoFit/>
          </a:bodyPr>
          <a:lstStyle/>
          <a:p>
            <a:pPr eaLnBrk="1" hangingPunct="1"/>
            <a:r>
              <a:rPr lang="en-US" altLang="es-MX" sz="1000" b="1" u="sng"/>
              <a:t>Condiciones Observadas:</a:t>
            </a:r>
          </a:p>
          <a:p>
            <a:pPr eaLnBrk="1" hangingPunct="1"/>
            <a:r>
              <a:rPr lang="en-US" altLang="es-MX" sz="1000" b="1"/>
              <a:t>Julio; sequía; fuego de retroceso en hojarasca</a:t>
            </a:r>
          </a:p>
          <a:p>
            <a:pPr eaLnBrk="1" hangingPunct="1"/>
            <a:endParaRPr lang="en-US" altLang="es-MX" sz="1000" b="1"/>
          </a:p>
          <a:p>
            <a:pPr eaLnBrk="1" hangingPunct="1"/>
            <a:r>
              <a:rPr lang="en-US" altLang="es-MX" sz="1000" b="1"/>
              <a:t>viento ligero pendiente ascendente; 20% HR</a:t>
            </a:r>
          </a:p>
          <a:p>
            <a:pPr eaLnBrk="1" hangingPunct="1"/>
            <a:endParaRPr lang="en-US" altLang="es-MX" sz="1000" b="1"/>
          </a:p>
          <a:p>
            <a:pPr eaLnBrk="1" hangingPunct="1"/>
            <a:r>
              <a:rPr lang="es-MX" altLang="es-MX" sz="1000" b="1"/>
              <a:t>El fuego puede llegar al fondo de este cambio; después de 60 horas de propagación de arriba hacia el</a:t>
            </a:r>
          </a:p>
          <a:p>
            <a:pPr eaLnBrk="1" hangingPunct="1"/>
            <a:r>
              <a:rPr lang="es-MX" altLang="es-MX" sz="1000" b="1"/>
              <a:t>fondo</a:t>
            </a:r>
            <a:endParaRPr lang="en-US" altLang="es-MX" sz="1000" b="1"/>
          </a:p>
        </p:txBody>
      </p:sp>
      <p:sp>
        <p:nvSpPr>
          <p:cNvPr id="188423" name="Text Box 7"/>
          <p:cNvSpPr txBox="1">
            <a:spLocks noChangeArrowheads="1"/>
          </p:cNvSpPr>
          <p:nvPr/>
        </p:nvSpPr>
        <p:spPr bwMode="auto">
          <a:xfrm>
            <a:off x="2514600" y="3352800"/>
            <a:ext cx="2438400" cy="549275"/>
          </a:xfrm>
          <a:prstGeom prst="rect">
            <a:avLst/>
          </a:prstGeom>
          <a:noFill/>
          <a:ln w="9525">
            <a:noFill/>
            <a:miter lim="800000"/>
            <a:headEnd/>
            <a:tailEnd/>
          </a:ln>
        </p:spPr>
        <p:txBody>
          <a:bodyPr>
            <a:spAutoFit/>
          </a:bodyPr>
          <a:lstStyle/>
          <a:p>
            <a:pPr eaLnBrk="1" hangingPunct="1"/>
            <a:r>
              <a:rPr lang="es-MX" altLang="es-MX" sz="1000" b="1" u="sng"/>
              <a:t>Pronóstico del tiempo:</a:t>
            </a:r>
          </a:p>
          <a:p>
            <a:pPr eaLnBrk="1" hangingPunct="1"/>
            <a:r>
              <a:rPr lang="es-MX" altLang="es-MX" sz="1000" b="1"/>
              <a:t>frente frío seco pronosticado; OSO</a:t>
            </a:r>
          </a:p>
          <a:p>
            <a:pPr eaLnBrk="1" hangingPunct="1"/>
            <a:r>
              <a:rPr lang="es-MX" altLang="es-MX" sz="1000" b="1"/>
              <a:t>Vientos OSO a 48 kph; HR 10%</a:t>
            </a:r>
            <a:r>
              <a:rPr lang="en-US" altLang="es-MX" sz="1000" b="1"/>
              <a:t>    </a:t>
            </a:r>
          </a:p>
        </p:txBody>
      </p:sp>
      <p:pic>
        <p:nvPicPr>
          <p:cNvPr id="126981" name="Picture 75" descr="So Cyn perimeter map"/>
          <p:cNvPicPr>
            <a:picLocks noChangeAspect="1" noChangeArrowheads="1"/>
          </p:cNvPicPr>
          <p:nvPr/>
        </p:nvPicPr>
        <p:blipFill>
          <a:blip r:embed="rId4" cstate="print"/>
          <a:srcRect/>
          <a:stretch>
            <a:fillRect/>
          </a:stretch>
        </p:blipFill>
        <p:spPr bwMode="auto">
          <a:xfrm>
            <a:off x="76200" y="152400"/>
            <a:ext cx="4876800" cy="3109913"/>
          </a:xfrm>
          <a:prstGeom prst="rect">
            <a:avLst/>
          </a:prstGeom>
          <a:noFill/>
          <a:ln w="28575">
            <a:solidFill>
              <a:schemeClr val="tx1"/>
            </a:solidFill>
            <a:miter lim="800000"/>
            <a:headEnd/>
            <a:tailEnd/>
          </a:ln>
        </p:spPr>
      </p:pic>
      <p:sp>
        <p:nvSpPr>
          <p:cNvPr id="188503" name="Line 87"/>
          <p:cNvSpPr>
            <a:spLocks noChangeShapeType="1"/>
          </p:cNvSpPr>
          <p:nvPr/>
        </p:nvSpPr>
        <p:spPr bwMode="auto">
          <a:xfrm flipH="1" flipV="1">
            <a:off x="914400" y="2514600"/>
            <a:ext cx="2438400" cy="609600"/>
          </a:xfrm>
          <a:prstGeom prst="line">
            <a:avLst/>
          </a:prstGeom>
          <a:noFill/>
          <a:ln w="57150">
            <a:solidFill>
              <a:srgbClr val="FF9900"/>
            </a:solidFill>
            <a:round/>
            <a:headEnd/>
            <a:tailEnd type="triangle" w="med" len="med"/>
          </a:ln>
        </p:spPr>
        <p:txBody>
          <a:bodyPr/>
          <a:lstStyle/>
          <a:p>
            <a:endParaRPr lang="es-MX"/>
          </a:p>
        </p:txBody>
      </p:sp>
      <p:sp>
        <p:nvSpPr>
          <p:cNvPr id="188504" name="Line 88"/>
          <p:cNvSpPr>
            <a:spLocks noChangeShapeType="1"/>
          </p:cNvSpPr>
          <p:nvPr/>
        </p:nvSpPr>
        <p:spPr bwMode="auto">
          <a:xfrm flipV="1">
            <a:off x="1219200" y="1143000"/>
            <a:ext cx="3048000" cy="381000"/>
          </a:xfrm>
          <a:prstGeom prst="line">
            <a:avLst/>
          </a:prstGeom>
          <a:noFill/>
          <a:ln w="57150">
            <a:solidFill>
              <a:srgbClr val="FF9933"/>
            </a:solidFill>
            <a:round/>
            <a:headEnd/>
            <a:tailEnd type="triangle" w="med" len="med"/>
          </a:ln>
        </p:spPr>
        <p:txBody>
          <a:bodyPr/>
          <a:lstStyle/>
          <a:p>
            <a:endParaRPr lang="es-MX"/>
          </a:p>
        </p:txBody>
      </p:sp>
      <p:sp>
        <p:nvSpPr>
          <p:cNvPr id="188517" name="Text Box 101"/>
          <p:cNvSpPr txBox="1">
            <a:spLocks noChangeArrowheads="1"/>
          </p:cNvSpPr>
          <p:nvPr/>
        </p:nvSpPr>
        <p:spPr bwMode="auto">
          <a:xfrm>
            <a:off x="2438400" y="1600200"/>
            <a:ext cx="1306513" cy="314325"/>
          </a:xfrm>
          <a:prstGeom prst="rect">
            <a:avLst/>
          </a:prstGeom>
          <a:solidFill>
            <a:schemeClr val="bg1"/>
          </a:solidFill>
          <a:ln w="9525">
            <a:solidFill>
              <a:srgbClr val="FF9900"/>
            </a:solidFill>
            <a:miter lim="800000"/>
            <a:headEnd/>
            <a:tailEnd/>
          </a:ln>
          <a:effectLst/>
        </p:spPr>
        <p:txBody>
          <a:bodyPr wrap="none">
            <a:spAutoFit/>
          </a:bodyPr>
          <a:lstStyle/>
          <a:p>
            <a:pPr eaLnBrk="1" hangingPunct="1">
              <a:defRPr/>
            </a:pPr>
            <a:r>
              <a:rPr lang="en-US" sz="1400" b="1" dirty="0">
                <a:solidFill>
                  <a:srgbClr val="FF9900"/>
                </a:solidFill>
                <a:effectLst>
                  <a:outerShdw blurRad="38100" dist="38100" dir="2700000" algn="tl">
                    <a:srgbClr val="C0C0C0"/>
                  </a:outerShdw>
                </a:effectLst>
                <a:ea typeface="ＭＳ Ｐゴシック" pitchFamily="-16" charset="-128"/>
              </a:rPr>
              <a:t>Actual: 9 min</a:t>
            </a:r>
          </a:p>
        </p:txBody>
      </p:sp>
      <p:sp>
        <p:nvSpPr>
          <p:cNvPr id="188518" name="Text Box 102"/>
          <p:cNvSpPr txBox="1">
            <a:spLocks noChangeArrowheads="1"/>
          </p:cNvSpPr>
          <p:nvPr/>
        </p:nvSpPr>
        <p:spPr bwMode="auto">
          <a:xfrm rot="792197">
            <a:off x="1828800" y="2667000"/>
            <a:ext cx="715963" cy="314325"/>
          </a:xfrm>
          <a:prstGeom prst="rect">
            <a:avLst/>
          </a:prstGeom>
          <a:solidFill>
            <a:schemeClr val="bg1"/>
          </a:solidFill>
          <a:ln w="9525">
            <a:solidFill>
              <a:srgbClr val="FF9900"/>
            </a:solidFill>
            <a:miter lim="800000"/>
            <a:headEnd/>
            <a:tailEnd/>
          </a:ln>
          <a:effectLst/>
        </p:spPr>
        <p:txBody>
          <a:bodyPr wrap="none">
            <a:spAutoFit/>
          </a:bodyPr>
          <a:lstStyle/>
          <a:p>
            <a:pPr eaLnBrk="1" hangingPunct="1">
              <a:defRPr/>
            </a:pPr>
            <a:r>
              <a:rPr lang="en-US" sz="1400" b="1">
                <a:solidFill>
                  <a:srgbClr val="FF9900"/>
                </a:solidFill>
                <a:effectLst>
                  <a:outerShdw blurRad="38100" dist="38100" dir="2700000" algn="tl">
                    <a:srgbClr val="C0C0C0"/>
                  </a:outerShdw>
                </a:effectLst>
                <a:ea typeface="ＭＳ Ｐゴシック" pitchFamily="-16" charset="-128"/>
              </a:rPr>
              <a:t>60 hrs</a:t>
            </a:r>
          </a:p>
        </p:txBody>
      </p:sp>
      <p:sp>
        <p:nvSpPr>
          <p:cNvPr id="188519" name="Text Box 103"/>
          <p:cNvSpPr txBox="1">
            <a:spLocks noChangeArrowheads="1"/>
          </p:cNvSpPr>
          <p:nvPr/>
        </p:nvSpPr>
        <p:spPr bwMode="auto">
          <a:xfrm rot="-311350">
            <a:off x="2209800" y="1219200"/>
            <a:ext cx="760413" cy="314325"/>
          </a:xfrm>
          <a:prstGeom prst="rect">
            <a:avLst/>
          </a:prstGeom>
          <a:solidFill>
            <a:schemeClr val="bg1"/>
          </a:solidFill>
          <a:ln w="9525">
            <a:solidFill>
              <a:srgbClr val="FF9933"/>
            </a:solidFill>
            <a:miter lim="800000"/>
            <a:headEnd/>
            <a:tailEnd/>
          </a:ln>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s-MX" sz="1400" b="1">
                <a:solidFill>
                  <a:srgbClr val="FF9933"/>
                </a:solidFill>
                <a:effectLst>
                  <a:outerShdw blurRad="38100" dist="38100" dir="2700000" algn="tl">
                    <a:srgbClr val="C0C0C0"/>
                  </a:outerShdw>
                </a:effectLst>
              </a:rPr>
              <a:t>7+ min</a:t>
            </a:r>
          </a:p>
        </p:txBody>
      </p:sp>
      <p:sp>
        <p:nvSpPr>
          <p:cNvPr id="126987" name="Freeform 104"/>
          <p:cNvSpPr>
            <a:spLocks/>
          </p:cNvSpPr>
          <p:nvPr/>
        </p:nvSpPr>
        <p:spPr bwMode="auto">
          <a:xfrm>
            <a:off x="76200" y="179388"/>
            <a:ext cx="2705100" cy="2544762"/>
          </a:xfrm>
          <a:custGeom>
            <a:avLst/>
            <a:gdLst>
              <a:gd name="T0" fmla="*/ 0 w 1704"/>
              <a:gd name="T1" fmla="*/ 2147483646 h 1603"/>
              <a:gd name="T2" fmla="*/ 2147483646 w 1704"/>
              <a:gd name="T3" fmla="*/ 2147483646 h 1603"/>
              <a:gd name="T4" fmla="*/ 2147483646 w 1704"/>
              <a:gd name="T5" fmla="*/ 2147483646 h 1603"/>
              <a:gd name="T6" fmla="*/ 2147483646 w 1704"/>
              <a:gd name="T7" fmla="*/ 2147483646 h 1603"/>
              <a:gd name="T8" fmla="*/ 2147483646 w 1704"/>
              <a:gd name="T9" fmla="*/ 2147483646 h 1603"/>
              <a:gd name="T10" fmla="*/ 2147483646 w 1704"/>
              <a:gd name="T11" fmla="*/ 2147483646 h 1603"/>
              <a:gd name="T12" fmla="*/ 2147483646 w 1704"/>
              <a:gd name="T13" fmla="*/ 2147483646 h 1603"/>
              <a:gd name="T14" fmla="*/ 2147483646 w 1704"/>
              <a:gd name="T15" fmla="*/ 2147483646 h 1603"/>
              <a:gd name="T16" fmla="*/ 2147483646 w 1704"/>
              <a:gd name="T17" fmla="*/ 2147483646 h 1603"/>
              <a:gd name="T18" fmla="*/ 2147483646 w 1704"/>
              <a:gd name="T19" fmla="*/ 2147483646 h 1603"/>
              <a:gd name="T20" fmla="*/ 2147483646 w 1704"/>
              <a:gd name="T21" fmla="*/ 2147483646 h 1603"/>
              <a:gd name="T22" fmla="*/ 2147483646 w 1704"/>
              <a:gd name="T23" fmla="*/ 2147483646 h 1603"/>
              <a:gd name="T24" fmla="*/ 2147483646 w 1704"/>
              <a:gd name="T25" fmla="*/ 2147483646 h 1603"/>
              <a:gd name="T26" fmla="*/ 2147483646 w 1704"/>
              <a:gd name="T27" fmla="*/ 2147483646 h 1603"/>
              <a:gd name="T28" fmla="*/ 2147483646 w 1704"/>
              <a:gd name="T29" fmla="*/ 2147483646 h 1603"/>
              <a:gd name="T30" fmla="*/ 2147483646 w 1704"/>
              <a:gd name="T31" fmla="*/ 2147483646 h 1603"/>
              <a:gd name="T32" fmla="*/ 2147483646 w 1704"/>
              <a:gd name="T33" fmla="*/ 2147483646 h 1603"/>
              <a:gd name="T34" fmla="*/ 2147483646 w 1704"/>
              <a:gd name="T35" fmla="*/ 2147483646 h 1603"/>
              <a:gd name="T36" fmla="*/ 2147483646 w 1704"/>
              <a:gd name="T37" fmla="*/ 2147483646 h 1603"/>
              <a:gd name="T38" fmla="*/ 2147483646 w 1704"/>
              <a:gd name="T39" fmla="*/ 2147483646 h 1603"/>
              <a:gd name="T40" fmla="*/ 2147483646 w 1704"/>
              <a:gd name="T41" fmla="*/ 2147483646 h 1603"/>
              <a:gd name="T42" fmla="*/ 2147483646 w 1704"/>
              <a:gd name="T43" fmla="*/ 2147483646 h 1603"/>
              <a:gd name="T44" fmla="*/ 2147483646 w 1704"/>
              <a:gd name="T45" fmla="*/ 2147483646 h 1603"/>
              <a:gd name="T46" fmla="*/ 2147483646 w 1704"/>
              <a:gd name="T47" fmla="*/ 2147483646 h 1603"/>
              <a:gd name="T48" fmla="*/ 2147483646 w 1704"/>
              <a:gd name="T49" fmla="*/ 2147483646 h 1603"/>
              <a:gd name="T50" fmla="*/ 2147483646 w 1704"/>
              <a:gd name="T51" fmla="*/ 2147483646 h 1603"/>
              <a:gd name="T52" fmla="*/ 2147483646 w 1704"/>
              <a:gd name="T53" fmla="*/ 2147483646 h 1603"/>
              <a:gd name="T54" fmla="*/ 2147483646 w 1704"/>
              <a:gd name="T55" fmla="*/ 2147483646 h 1603"/>
              <a:gd name="T56" fmla="*/ 2147483646 w 1704"/>
              <a:gd name="T57" fmla="*/ 2147483646 h 1603"/>
              <a:gd name="T58" fmla="*/ 2147483646 w 1704"/>
              <a:gd name="T59" fmla="*/ 2147483646 h 1603"/>
              <a:gd name="T60" fmla="*/ 2147483646 w 1704"/>
              <a:gd name="T61" fmla="*/ 0 h 160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704"/>
              <a:gd name="T94" fmla="*/ 0 h 1603"/>
              <a:gd name="T95" fmla="*/ 1704 w 1704"/>
              <a:gd name="T96" fmla="*/ 1603 h 160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704" h="1603">
                <a:moveTo>
                  <a:pt x="0" y="1567"/>
                </a:moveTo>
                <a:cubicBezTo>
                  <a:pt x="33" y="1561"/>
                  <a:pt x="53" y="1548"/>
                  <a:pt x="83" y="1538"/>
                </a:cubicBezTo>
                <a:cubicBezTo>
                  <a:pt x="162" y="1547"/>
                  <a:pt x="228" y="1591"/>
                  <a:pt x="308" y="1603"/>
                </a:cubicBezTo>
                <a:cubicBezTo>
                  <a:pt x="346" y="1601"/>
                  <a:pt x="383" y="1600"/>
                  <a:pt x="421" y="1597"/>
                </a:cubicBezTo>
                <a:cubicBezTo>
                  <a:pt x="440" y="1595"/>
                  <a:pt x="463" y="1556"/>
                  <a:pt x="463" y="1556"/>
                </a:cubicBezTo>
                <a:cubicBezTo>
                  <a:pt x="465" y="1550"/>
                  <a:pt x="465" y="1543"/>
                  <a:pt x="469" y="1538"/>
                </a:cubicBezTo>
                <a:cubicBezTo>
                  <a:pt x="473" y="1532"/>
                  <a:pt x="483" y="1532"/>
                  <a:pt x="486" y="1526"/>
                </a:cubicBezTo>
                <a:cubicBezTo>
                  <a:pt x="491" y="1515"/>
                  <a:pt x="490" y="1502"/>
                  <a:pt x="492" y="1490"/>
                </a:cubicBezTo>
                <a:cubicBezTo>
                  <a:pt x="502" y="1442"/>
                  <a:pt x="507" y="1394"/>
                  <a:pt x="552" y="1366"/>
                </a:cubicBezTo>
                <a:cubicBezTo>
                  <a:pt x="566" y="1324"/>
                  <a:pt x="546" y="1371"/>
                  <a:pt x="576" y="1336"/>
                </a:cubicBezTo>
                <a:cubicBezTo>
                  <a:pt x="597" y="1312"/>
                  <a:pt x="597" y="1306"/>
                  <a:pt x="605" y="1282"/>
                </a:cubicBezTo>
                <a:cubicBezTo>
                  <a:pt x="608" y="1238"/>
                  <a:pt x="599" y="1136"/>
                  <a:pt x="647" y="1104"/>
                </a:cubicBezTo>
                <a:cubicBezTo>
                  <a:pt x="675" y="1064"/>
                  <a:pt x="667" y="1083"/>
                  <a:pt x="676" y="1051"/>
                </a:cubicBezTo>
                <a:cubicBezTo>
                  <a:pt x="678" y="1007"/>
                  <a:pt x="678" y="964"/>
                  <a:pt x="682" y="920"/>
                </a:cubicBezTo>
                <a:cubicBezTo>
                  <a:pt x="688" y="849"/>
                  <a:pt x="733" y="786"/>
                  <a:pt x="789" y="748"/>
                </a:cubicBezTo>
                <a:cubicBezTo>
                  <a:pt x="814" y="731"/>
                  <a:pt x="857" y="735"/>
                  <a:pt x="884" y="718"/>
                </a:cubicBezTo>
                <a:cubicBezTo>
                  <a:pt x="909" y="702"/>
                  <a:pt x="929" y="686"/>
                  <a:pt x="956" y="677"/>
                </a:cubicBezTo>
                <a:cubicBezTo>
                  <a:pt x="975" y="664"/>
                  <a:pt x="984" y="648"/>
                  <a:pt x="1003" y="635"/>
                </a:cubicBezTo>
                <a:cubicBezTo>
                  <a:pt x="1011" y="623"/>
                  <a:pt x="1019" y="612"/>
                  <a:pt x="1027" y="600"/>
                </a:cubicBezTo>
                <a:cubicBezTo>
                  <a:pt x="1035" y="588"/>
                  <a:pt x="1062" y="576"/>
                  <a:pt x="1062" y="576"/>
                </a:cubicBezTo>
                <a:cubicBezTo>
                  <a:pt x="1078" y="552"/>
                  <a:pt x="1102" y="545"/>
                  <a:pt x="1128" y="528"/>
                </a:cubicBezTo>
                <a:cubicBezTo>
                  <a:pt x="1134" y="524"/>
                  <a:pt x="1146" y="516"/>
                  <a:pt x="1146" y="516"/>
                </a:cubicBezTo>
                <a:cubicBezTo>
                  <a:pt x="1165" y="487"/>
                  <a:pt x="1169" y="451"/>
                  <a:pt x="1205" y="439"/>
                </a:cubicBezTo>
                <a:cubicBezTo>
                  <a:pt x="1231" y="399"/>
                  <a:pt x="1282" y="387"/>
                  <a:pt x="1324" y="368"/>
                </a:cubicBezTo>
                <a:cubicBezTo>
                  <a:pt x="1335" y="363"/>
                  <a:pt x="1347" y="360"/>
                  <a:pt x="1359" y="356"/>
                </a:cubicBezTo>
                <a:cubicBezTo>
                  <a:pt x="1373" y="351"/>
                  <a:pt x="1395" y="332"/>
                  <a:pt x="1395" y="332"/>
                </a:cubicBezTo>
                <a:cubicBezTo>
                  <a:pt x="1423" y="292"/>
                  <a:pt x="1406" y="301"/>
                  <a:pt x="1437" y="291"/>
                </a:cubicBezTo>
                <a:cubicBezTo>
                  <a:pt x="1449" y="283"/>
                  <a:pt x="1464" y="279"/>
                  <a:pt x="1472" y="267"/>
                </a:cubicBezTo>
                <a:cubicBezTo>
                  <a:pt x="1506" y="216"/>
                  <a:pt x="1538" y="151"/>
                  <a:pt x="1591" y="119"/>
                </a:cubicBezTo>
                <a:cubicBezTo>
                  <a:pt x="1607" y="72"/>
                  <a:pt x="1629" y="49"/>
                  <a:pt x="1668" y="24"/>
                </a:cubicBezTo>
                <a:cubicBezTo>
                  <a:pt x="1680" y="16"/>
                  <a:pt x="1704" y="0"/>
                  <a:pt x="1704" y="0"/>
                </a:cubicBezTo>
              </a:path>
            </a:pathLst>
          </a:custGeom>
          <a:noFill/>
          <a:ln w="57150">
            <a:solidFill>
              <a:srgbClr val="3399FF"/>
            </a:solidFill>
            <a:round/>
            <a:headEnd/>
            <a:tailEnd/>
          </a:ln>
        </p:spPr>
        <p:txBody>
          <a:bodyPr/>
          <a:lstStyle/>
          <a:p>
            <a:endParaRPr lang="es-MX"/>
          </a:p>
        </p:txBody>
      </p:sp>
      <p:sp>
        <p:nvSpPr>
          <p:cNvPr id="126988" name="Freeform 105"/>
          <p:cNvSpPr>
            <a:spLocks/>
          </p:cNvSpPr>
          <p:nvPr/>
        </p:nvSpPr>
        <p:spPr bwMode="auto">
          <a:xfrm>
            <a:off x="3352800" y="179388"/>
            <a:ext cx="1539875" cy="3089275"/>
          </a:xfrm>
          <a:custGeom>
            <a:avLst/>
            <a:gdLst>
              <a:gd name="T0" fmla="*/ 2147483646 w 970"/>
              <a:gd name="T1" fmla="*/ 2147483646 h 1946"/>
              <a:gd name="T2" fmla="*/ 2147483646 w 970"/>
              <a:gd name="T3" fmla="*/ 2147483646 h 1946"/>
              <a:gd name="T4" fmla="*/ 2147483646 w 970"/>
              <a:gd name="T5" fmla="*/ 2147483646 h 1946"/>
              <a:gd name="T6" fmla="*/ 2147483646 w 970"/>
              <a:gd name="T7" fmla="*/ 2147483646 h 1946"/>
              <a:gd name="T8" fmla="*/ 2147483646 w 970"/>
              <a:gd name="T9" fmla="*/ 2147483646 h 1946"/>
              <a:gd name="T10" fmla="*/ 2147483646 w 970"/>
              <a:gd name="T11" fmla="*/ 2147483646 h 1946"/>
              <a:gd name="T12" fmla="*/ 2147483646 w 970"/>
              <a:gd name="T13" fmla="*/ 2147483646 h 1946"/>
              <a:gd name="T14" fmla="*/ 2147483646 w 970"/>
              <a:gd name="T15" fmla="*/ 2147483646 h 1946"/>
              <a:gd name="T16" fmla="*/ 2147483646 w 970"/>
              <a:gd name="T17" fmla="*/ 2147483646 h 1946"/>
              <a:gd name="T18" fmla="*/ 2147483646 w 970"/>
              <a:gd name="T19" fmla="*/ 2147483646 h 1946"/>
              <a:gd name="T20" fmla="*/ 2147483646 w 970"/>
              <a:gd name="T21" fmla="*/ 2147483646 h 1946"/>
              <a:gd name="T22" fmla="*/ 2147483646 w 970"/>
              <a:gd name="T23" fmla="*/ 2147483646 h 1946"/>
              <a:gd name="T24" fmla="*/ 2147483646 w 970"/>
              <a:gd name="T25" fmla="*/ 2147483646 h 1946"/>
              <a:gd name="T26" fmla="*/ 2147483646 w 970"/>
              <a:gd name="T27" fmla="*/ 2147483646 h 1946"/>
              <a:gd name="T28" fmla="*/ 2147483646 w 970"/>
              <a:gd name="T29" fmla="*/ 2147483646 h 1946"/>
              <a:gd name="T30" fmla="*/ 2147483646 w 970"/>
              <a:gd name="T31" fmla="*/ 2147483646 h 1946"/>
              <a:gd name="T32" fmla="*/ 2147483646 w 970"/>
              <a:gd name="T33" fmla="*/ 2147483646 h 1946"/>
              <a:gd name="T34" fmla="*/ 2147483646 w 970"/>
              <a:gd name="T35" fmla="*/ 2147483646 h 1946"/>
              <a:gd name="T36" fmla="*/ 2147483646 w 970"/>
              <a:gd name="T37" fmla="*/ 2147483646 h 1946"/>
              <a:gd name="T38" fmla="*/ 2147483646 w 970"/>
              <a:gd name="T39" fmla="*/ 2147483646 h 1946"/>
              <a:gd name="T40" fmla="*/ 2147483646 w 970"/>
              <a:gd name="T41" fmla="*/ 2147483646 h 1946"/>
              <a:gd name="T42" fmla="*/ 2147483646 w 970"/>
              <a:gd name="T43" fmla="*/ 2147483646 h 1946"/>
              <a:gd name="T44" fmla="*/ 2147483646 w 970"/>
              <a:gd name="T45" fmla="*/ 2147483646 h 1946"/>
              <a:gd name="T46" fmla="*/ 2147483646 w 970"/>
              <a:gd name="T47" fmla="*/ 2147483646 h 1946"/>
              <a:gd name="T48" fmla="*/ 2147483646 w 970"/>
              <a:gd name="T49" fmla="*/ 2147483646 h 1946"/>
              <a:gd name="T50" fmla="*/ 2147483646 w 970"/>
              <a:gd name="T51" fmla="*/ 2147483646 h 1946"/>
              <a:gd name="T52" fmla="*/ 2147483646 w 970"/>
              <a:gd name="T53" fmla="*/ 2147483646 h 1946"/>
              <a:gd name="T54" fmla="*/ 2147483646 w 970"/>
              <a:gd name="T55" fmla="*/ 2147483646 h 1946"/>
              <a:gd name="T56" fmla="*/ 2147483646 w 970"/>
              <a:gd name="T57" fmla="*/ 0 h 19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70"/>
              <a:gd name="T88" fmla="*/ 0 h 1946"/>
              <a:gd name="T89" fmla="*/ 970 w 970"/>
              <a:gd name="T90" fmla="*/ 1946 h 194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70" h="1946">
                <a:moveTo>
                  <a:pt x="8" y="1918"/>
                </a:moveTo>
                <a:cubicBezTo>
                  <a:pt x="25" y="1868"/>
                  <a:pt x="0" y="1946"/>
                  <a:pt x="20" y="1835"/>
                </a:cubicBezTo>
                <a:cubicBezTo>
                  <a:pt x="26" y="1802"/>
                  <a:pt x="37" y="1791"/>
                  <a:pt x="55" y="1763"/>
                </a:cubicBezTo>
                <a:cubicBezTo>
                  <a:pt x="62" y="1753"/>
                  <a:pt x="60" y="1738"/>
                  <a:pt x="67" y="1728"/>
                </a:cubicBezTo>
                <a:cubicBezTo>
                  <a:pt x="97" y="1682"/>
                  <a:pt x="87" y="1705"/>
                  <a:pt x="103" y="1657"/>
                </a:cubicBezTo>
                <a:cubicBezTo>
                  <a:pt x="107" y="1645"/>
                  <a:pt x="115" y="1621"/>
                  <a:pt x="115" y="1621"/>
                </a:cubicBezTo>
                <a:cubicBezTo>
                  <a:pt x="120" y="1503"/>
                  <a:pt x="123" y="1378"/>
                  <a:pt x="162" y="1265"/>
                </a:cubicBezTo>
                <a:cubicBezTo>
                  <a:pt x="175" y="1227"/>
                  <a:pt x="263" y="1184"/>
                  <a:pt x="299" y="1164"/>
                </a:cubicBezTo>
                <a:cubicBezTo>
                  <a:pt x="314" y="1155"/>
                  <a:pt x="336" y="1139"/>
                  <a:pt x="352" y="1128"/>
                </a:cubicBezTo>
                <a:cubicBezTo>
                  <a:pt x="358" y="1124"/>
                  <a:pt x="370" y="1116"/>
                  <a:pt x="370" y="1116"/>
                </a:cubicBezTo>
                <a:cubicBezTo>
                  <a:pt x="374" y="1110"/>
                  <a:pt x="377" y="1103"/>
                  <a:pt x="382" y="1098"/>
                </a:cubicBezTo>
                <a:cubicBezTo>
                  <a:pt x="387" y="1093"/>
                  <a:pt x="396" y="1092"/>
                  <a:pt x="400" y="1087"/>
                </a:cubicBezTo>
                <a:cubicBezTo>
                  <a:pt x="436" y="1044"/>
                  <a:pt x="370" y="1093"/>
                  <a:pt x="424" y="1057"/>
                </a:cubicBezTo>
                <a:cubicBezTo>
                  <a:pt x="432" y="1032"/>
                  <a:pt x="444" y="1007"/>
                  <a:pt x="459" y="986"/>
                </a:cubicBezTo>
                <a:cubicBezTo>
                  <a:pt x="470" y="954"/>
                  <a:pt x="461" y="973"/>
                  <a:pt x="489" y="932"/>
                </a:cubicBezTo>
                <a:cubicBezTo>
                  <a:pt x="503" y="911"/>
                  <a:pt x="510" y="883"/>
                  <a:pt x="525" y="861"/>
                </a:cubicBezTo>
                <a:cubicBezTo>
                  <a:pt x="535" y="824"/>
                  <a:pt x="554" y="791"/>
                  <a:pt x="566" y="754"/>
                </a:cubicBezTo>
                <a:cubicBezTo>
                  <a:pt x="572" y="735"/>
                  <a:pt x="596" y="701"/>
                  <a:pt x="596" y="701"/>
                </a:cubicBezTo>
                <a:cubicBezTo>
                  <a:pt x="620" y="628"/>
                  <a:pt x="637" y="554"/>
                  <a:pt x="661" y="481"/>
                </a:cubicBezTo>
                <a:cubicBezTo>
                  <a:pt x="668" y="460"/>
                  <a:pt x="676" y="446"/>
                  <a:pt x="685" y="427"/>
                </a:cubicBezTo>
                <a:cubicBezTo>
                  <a:pt x="706" y="381"/>
                  <a:pt x="683" y="401"/>
                  <a:pt x="715" y="380"/>
                </a:cubicBezTo>
                <a:cubicBezTo>
                  <a:pt x="725" y="346"/>
                  <a:pt x="745" y="316"/>
                  <a:pt x="774" y="297"/>
                </a:cubicBezTo>
                <a:cubicBezTo>
                  <a:pt x="789" y="252"/>
                  <a:pt x="767" y="306"/>
                  <a:pt x="798" y="267"/>
                </a:cubicBezTo>
                <a:cubicBezTo>
                  <a:pt x="833" y="224"/>
                  <a:pt x="770" y="273"/>
                  <a:pt x="821" y="237"/>
                </a:cubicBezTo>
                <a:cubicBezTo>
                  <a:pt x="836" y="193"/>
                  <a:pt x="814" y="247"/>
                  <a:pt x="845" y="208"/>
                </a:cubicBezTo>
                <a:cubicBezTo>
                  <a:pt x="849" y="203"/>
                  <a:pt x="848" y="196"/>
                  <a:pt x="851" y="190"/>
                </a:cubicBezTo>
                <a:cubicBezTo>
                  <a:pt x="858" y="177"/>
                  <a:pt x="870" y="168"/>
                  <a:pt x="875" y="154"/>
                </a:cubicBezTo>
                <a:cubicBezTo>
                  <a:pt x="884" y="127"/>
                  <a:pt x="907" y="109"/>
                  <a:pt x="916" y="83"/>
                </a:cubicBezTo>
                <a:cubicBezTo>
                  <a:pt x="926" y="52"/>
                  <a:pt x="947" y="23"/>
                  <a:pt x="970" y="0"/>
                </a:cubicBezTo>
              </a:path>
            </a:pathLst>
          </a:custGeom>
          <a:noFill/>
          <a:ln w="57150">
            <a:solidFill>
              <a:srgbClr val="800080"/>
            </a:solidFill>
            <a:round/>
            <a:headEnd/>
            <a:tailEnd/>
          </a:ln>
        </p:spPr>
        <p:txBody>
          <a:bodyPr/>
          <a:lstStyle/>
          <a:p>
            <a:endParaRPr lang="es-MX"/>
          </a:p>
        </p:txBody>
      </p:sp>
      <p:sp>
        <p:nvSpPr>
          <p:cNvPr id="188522" name="Text Box 106"/>
          <p:cNvSpPr txBox="1">
            <a:spLocks noChangeArrowheads="1"/>
          </p:cNvSpPr>
          <p:nvPr/>
        </p:nvSpPr>
        <p:spPr bwMode="auto">
          <a:xfrm rot="17825733">
            <a:off x="3841751" y="1779587"/>
            <a:ext cx="711200" cy="307975"/>
          </a:xfrm>
          <a:prstGeom prst="rect">
            <a:avLst/>
          </a:prstGeom>
          <a:solidFill>
            <a:schemeClr val="bg1"/>
          </a:solidFill>
          <a:ln w="9525">
            <a:solidFill>
              <a:srgbClr val="800080"/>
            </a:solidFill>
            <a:miter lim="800000"/>
            <a:headEnd/>
            <a:tailEnd/>
          </a:ln>
          <a:effectLst/>
        </p:spPr>
        <p:txBody>
          <a:bodyPr wrap="none">
            <a:spAutoFit/>
          </a:bodyPr>
          <a:lstStyle/>
          <a:p>
            <a:pPr eaLnBrk="1" hangingPunct="1">
              <a:defRPr/>
            </a:pPr>
            <a:r>
              <a:rPr lang="en-US" sz="1400" b="1" dirty="0" err="1">
                <a:solidFill>
                  <a:srgbClr val="800080"/>
                </a:solidFill>
                <a:effectLst>
                  <a:outerShdw blurRad="38100" dist="38100" dir="2700000" algn="tl">
                    <a:srgbClr val="C0C0C0"/>
                  </a:outerShdw>
                </a:effectLst>
                <a:ea typeface="ＭＳ Ｐゴシック" pitchFamily="-16" charset="-128"/>
              </a:rPr>
              <a:t>cresta</a:t>
            </a:r>
            <a:endParaRPr lang="en-US" sz="1400" b="1" dirty="0">
              <a:solidFill>
                <a:srgbClr val="800080"/>
              </a:solidFill>
              <a:effectLst>
                <a:outerShdw blurRad="38100" dist="38100" dir="2700000" algn="tl">
                  <a:srgbClr val="C0C0C0"/>
                </a:outerShdw>
              </a:effectLst>
              <a:ea typeface="ＭＳ Ｐゴシック" pitchFamily="-16" charset="-128"/>
            </a:endParaRPr>
          </a:p>
        </p:txBody>
      </p:sp>
      <p:sp>
        <p:nvSpPr>
          <p:cNvPr id="188523" name="Text Box 107"/>
          <p:cNvSpPr txBox="1">
            <a:spLocks noChangeArrowheads="1"/>
          </p:cNvSpPr>
          <p:nvPr/>
        </p:nvSpPr>
        <p:spPr bwMode="auto">
          <a:xfrm rot="20878358">
            <a:off x="152400" y="2746375"/>
            <a:ext cx="949325" cy="307975"/>
          </a:xfrm>
          <a:prstGeom prst="rect">
            <a:avLst/>
          </a:prstGeom>
          <a:solidFill>
            <a:schemeClr val="bg1"/>
          </a:solidFill>
          <a:ln w="9525">
            <a:solidFill>
              <a:srgbClr val="3399FF"/>
            </a:solidFill>
            <a:miter lim="800000"/>
            <a:headEnd/>
            <a:tailEnd/>
          </a:ln>
          <a:effectLst/>
        </p:spPr>
        <p:txBody>
          <a:bodyPr wrap="none">
            <a:spAutoFit/>
          </a:bodyPr>
          <a:lstStyle/>
          <a:p>
            <a:pPr eaLnBrk="1" hangingPunct="1">
              <a:defRPr/>
            </a:pPr>
            <a:r>
              <a:rPr lang="en-US" sz="1400" b="1" dirty="0" err="1">
                <a:solidFill>
                  <a:srgbClr val="3399FF"/>
                </a:solidFill>
                <a:effectLst>
                  <a:outerShdw blurRad="38100" dist="38100" dir="2700000" algn="tl">
                    <a:srgbClr val="C0C0C0"/>
                  </a:outerShdw>
                </a:effectLst>
                <a:ea typeface="ＭＳ Ｐゴシック" pitchFamily="-16" charset="-128"/>
              </a:rPr>
              <a:t>corriente</a:t>
            </a:r>
            <a:endParaRPr lang="en-US" sz="1400" b="1" dirty="0">
              <a:solidFill>
                <a:srgbClr val="3399FF"/>
              </a:solidFill>
              <a:effectLst>
                <a:outerShdw blurRad="38100" dist="38100" dir="2700000" algn="tl">
                  <a:srgbClr val="C0C0C0"/>
                </a:outerShdw>
              </a:effectLst>
              <a:ea typeface="ＭＳ Ｐゴシック" pitchFamily="-16" charset="-128"/>
            </a:endParaRPr>
          </a:p>
        </p:txBody>
      </p:sp>
      <p:sp>
        <p:nvSpPr>
          <p:cNvPr id="188524" name="Text Box 108"/>
          <p:cNvSpPr txBox="1">
            <a:spLocks noChangeArrowheads="1"/>
          </p:cNvSpPr>
          <p:nvPr/>
        </p:nvSpPr>
        <p:spPr bwMode="auto">
          <a:xfrm>
            <a:off x="-1588" y="5754688"/>
            <a:ext cx="5148263" cy="1014412"/>
          </a:xfrm>
          <a:prstGeom prst="rect">
            <a:avLst/>
          </a:prstGeom>
          <a:solidFill>
            <a:srgbClr val="CC6600"/>
          </a:solidFill>
          <a:ln w="9525">
            <a:noFill/>
            <a:miter lim="800000"/>
            <a:headEnd/>
            <a:tailEnd/>
          </a:ln>
        </p:spPr>
        <p:txBody>
          <a:bodyPr wrap="none">
            <a:spAutoFit/>
          </a:bodyPr>
          <a:lstStyle/>
          <a:p>
            <a:pPr eaLnBrk="1" hangingPunct="1"/>
            <a:r>
              <a:rPr lang="es-MX" altLang="es-MX" sz="1200" b="1" dirty="0">
                <a:solidFill>
                  <a:srgbClr val="FFFF00"/>
                </a:solidFill>
              </a:rPr>
              <a:t>indicadores de fuego de copas:</a:t>
            </a:r>
          </a:p>
          <a:p>
            <a:pPr eaLnBrk="1" hangingPunct="1"/>
            <a:r>
              <a:rPr lang="es-MX" altLang="es-MX" sz="1200" b="1" dirty="0">
                <a:solidFill>
                  <a:srgbClr val="FFFF00"/>
                </a:solidFill>
              </a:rPr>
              <a:t>- La sequía estacional, más la sequía en general</a:t>
            </a:r>
          </a:p>
          <a:p>
            <a:pPr eaLnBrk="1" hangingPunct="1"/>
            <a:r>
              <a:rPr lang="es-MX" altLang="es-MX" sz="1200" b="1" dirty="0">
                <a:solidFill>
                  <a:srgbClr val="FFFF00"/>
                </a:solidFill>
              </a:rPr>
              <a:t>- HR por debajo del 20%</a:t>
            </a:r>
          </a:p>
          <a:p>
            <a:pPr eaLnBrk="1" hangingPunct="1"/>
            <a:r>
              <a:rPr lang="es-MX" altLang="es-MX" sz="1200" b="1" dirty="0">
                <a:solidFill>
                  <a:srgbClr val="FFFF00"/>
                </a:solidFill>
              </a:rPr>
              <a:t>- El fuego en retroceso causa </a:t>
            </a:r>
            <a:r>
              <a:rPr lang="es-MX" altLang="es-MX" sz="1200" b="1" dirty="0" err="1">
                <a:solidFill>
                  <a:srgbClr val="FFFF00"/>
                </a:solidFill>
              </a:rPr>
              <a:t>antorchamiento</a:t>
            </a:r>
            <a:endParaRPr lang="es-MX" altLang="es-MX" sz="1200" b="1" dirty="0">
              <a:solidFill>
                <a:srgbClr val="FFFF00"/>
              </a:solidFill>
            </a:endParaRPr>
          </a:p>
          <a:p>
            <a:pPr eaLnBrk="1" hangingPunct="1"/>
            <a:r>
              <a:rPr lang="es-MX" altLang="es-MX" sz="1200" b="1" dirty="0">
                <a:solidFill>
                  <a:srgbClr val="FFFF00"/>
                </a:solidFill>
              </a:rPr>
              <a:t>- Fuego de copas y/o antorcha sobre este o en incendios cercanos</a:t>
            </a:r>
            <a:endParaRPr lang="en-US" altLang="es-MX" sz="1200" b="1" dirty="0">
              <a:solidFill>
                <a:srgbClr val="FFFF99"/>
              </a:solidFill>
            </a:endParaRPr>
          </a:p>
        </p:txBody>
      </p:sp>
      <p:grpSp>
        <p:nvGrpSpPr>
          <p:cNvPr id="8" name="Group 109"/>
          <p:cNvGrpSpPr>
            <a:grpSpLocks/>
          </p:cNvGrpSpPr>
          <p:nvPr/>
        </p:nvGrpSpPr>
        <p:grpSpPr bwMode="auto">
          <a:xfrm>
            <a:off x="152400" y="1781175"/>
            <a:ext cx="4724400" cy="3881438"/>
            <a:chOff x="96" y="1008"/>
            <a:chExt cx="2976" cy="2445"/>
          </a:xfrm>
        </p:grpSpPr>
        <p:sp>
          <p:nvSpPr>
            <p:cNvPr id="127018" name="Text Box 110"/>
            <p:cNvSpPr txBox="1">
              <a:spLocks noChangeArrowheads="1"/>
            </p:cNvSpPr>
            <p:nvPr/>
          </p:nvSpPr>
          <p:spPr bwMode="auto">
            <a:xfrm>
              <a:off x="96" y="3157"/>
              <a:ext cx="2976" cy="296"/>
            </a:xfrm>
            <a:prstGeom prst="rect">
              <a:avLst/>
            </a:prstGeom>
            <a:noFill/>
            <a:ln w="12700">
              <a:solidFill>
                <a:schemeClr val="tx1"/>
              </a:solidFill>
              <a:miter lim="800000"/>
              <a:headEnd/>
              <a:tailEnd/>
            </a:ln>
          </p:spPr>
          <p:txBody>
            <a:bodyPr>
              <a:spAutoFit/>
            </a:bodyPr>
            <a:lstStyle/>
            <a:p>
              <a:pPr eaLnBrk="1" hangingPunct="1"/>
              <a:r>
                <a:rPr lang="es-MX" altLang="es-MX" sz="1200" b="1" dirty="0"/>
                <a:t>¿Qué pasará si el fuego se mueve hacia la corriente, empujado por los vientos prefrontales de 58 kph?</a:t>
              </a:r>
              <a:endParaRPr lang="en-US" altLang="es-MX" sz="1200" b="1" dirty="0"/>
            </a:p>
          </p:txBody>
        </p:sp>
        <p:sp>
          <p:nvSpPr>
            <p:cNvPr id="127019" name="AutoShape 111"/>
            <p:cNvSpPr>
              <a:spLocks noChangeArrowheads="1"/>
            </p:cNvSpPr>
            <p:nvPr/>
          </p:nvSpPr>
          <p:spPr bwMode="auto">
            <a:xfrm rot="-887552">
              <a:off x="96" y="1008"/>
              <a:ext cx="615" cy="306"/>
            </a:xfrm>
            <a:prstGeom prst="rightArrow">
              <a:avLst>
                <a:gd name="adj1" fmla="val 50000"/>
                <a:gd name="adj2" fmla="val 50245"/>
              </a:avLst>
            </a:prstGeom>
            <a:solidFill>
              <a:srgbClr val="3399FF">
                <a:alpha val="79999"/>
              </a:srgbClr>
            </a:solidFill>
            <a:ln w="9525">
              <a:solidFill>
                <a:schemeClr val="tx1"/>
              </a:solidFill>
              <a:miter lim="800000"/>
              <a:headEnd/>
              <a:tailEnd/>
            </a:ln>
          </p:spPr>
          <p:txBody>
            <a:bodyPr wrap="none" anchor="ctr"/>
            <a:lstStyle/>
            <a:p>
              <a:endParaRPr lang="es-MX" altLang="es-MX"/>
            </a:p>
          </p:txBody>
        </p:sp>
      </p:grpSp>
      <p:sp>
        <p:nvSpPr>
          <p:cNvPr id="126993" name="Slide Number Placeholder 3"/>
          <p:cNvSpPr>
            <a:spLocks noGrp="1"/>
          </p:cNvSpPr>
          <p:nvPr>
            <p:ph type="sldNum" sz="quarter" idx="4294967295"/>
          </p:nvPr>
        </p:nvSpPr>
        <p:spPr bwMode="auto">
          <a:xfrm>
            <a:off x="7975600" y="6629400"/>
            <a:ext cx="1168400" cy="228600"/>
          </a:xfrm>
          <a:prstGeom prst="rect">
            <a:avLst/>
          </a:prstGeom>
          <a:noFill/>
          <a:ln>
            <a:miter lim="800000"/>
            <a:headEnd/>
            <a:tailEnd/>
          </a:ln>
        </p:spPr>
        <p:txBody>
          <a:bodyPr/>
          <a:lstStyle/>
          <a:p>
            <a:pPr algn="r"/>
            <a:r>
              <a:rPr lang="en-US" altLang="es-MX" sz="1000"/>
              <a:t>12-</a:t>
            </a:r>
            <a:fld id="{E487BAB3-CE09-4BD8-A7AA-415C91ACA4E0}" type="slidenum">
              <a:rPr lang="en-US" altLang="es-MX" sz="1000"/>
              <a:pPr algn="r"/>
              <a:t>142</a:t>
            </a:fld>
            <a:r>
              <a:rPr lang="en-US" altLang="es-MX" sz="1000"/>
              <a:t>-S290-EP</a:t>
            </a:r>
          </a:p>
        </p:txBody>
      </p:sp>
      <p:sp>
        <p:nvSpPr>
          <p:cNvPr id="132" name="Text Box 112"/>
          <p:cNvSpPr txBox="1">
            <a:spLocks noChangeArrowheads="1"/>
          </p:cNvSpPr>
          <p:nvPr/>
        </p:nvSpPr>
        <p:spPr bwMode="auto">
          <a:xfrm>
            <a:off x="3864769" y="2995613"/>
            <a:ext cx="323850" cy="366712"/>
          </a:xfrm>
          <a:prstGeom prst="rect">
            <a:avLst/>
          </a:prstGeom>
          <a:noFill/>
          <a:ln w="9525">
            <a:noFill/>
            <a:miter lim="800000"/>
            <a:headEnd/>
            <a:tailEnd/>
          </a:ln>
        </p:spPr>
        <p:txBody>
          <a:bodyPr wrap="none">
            <a:spAutoFit/>
          </a:bodyPr>
          <a:lstStyle/>
          <a:p>
            <a:pPr eaLnBrk="1" hangingPunct="1"/>
            <a:r>
              <a:rPr lang="en-US" altLang="es-MX" sz="1800" b="1">
                <a:solidFill>
                  <a:srgbClr val="000066"/>
                </a:solidFill>
              </a:rPr>
              <a:t>?</a:t>
            </a:r>
          </a:p>
        </p:txBody>
      </p:sp>
      <p:pic>
        <p:nvPicPr>
          <p:cNvPr id="121" name="Imagen 120"/>
          <p:cNvPicPr>
            <a:picLocks noChangeAspect="1"/>
          </p:cNvPicPr>
          <p:nvPr/>
        </p:nvPicPr>
        <p:blipFill>
          <a:blip r:embed="rId5"/>
          <a:stretch>
            <a:fillRect/>
          </a:stretch>
        </p:blipFill>
        <p:spPr>
          <a:xfrm>
            <a:off x="5073474" y="123523"/>
            <a:ext cx="4096694" cy="6110892"/>
          </a:xfrm>
          <a:prstGeom prst="rect">
            <a:avLst/>
          </a:prstGeom>
        </p:spPr>
      </p:pic>
      <p:sp>
        <p:nvSpPr>
          <p:cNvPr id="126" name="Freeform 85"/>
          <p:cNvSpPr>
            <a:spLocks/>
          </p:cNvSpPr>
          <p:nvPr/>
        </p:nvSpPr>
        <p:spPr bwMode="auto">
          <a:xfrm>
            <a:off x="7604124" y="760578"/>
            <a:ext cx="569913" cy="504825"/>
          </a:xfrm>
          <a:custGeom>
            <a:avLst/>
            <a:gdLst>
              <a:gd name="T0" fmla="*/ 2147483646 w 408"/>
              <a:gd name="T1" fmla="*/ 2147483646 h 361"/>
              <a:gd name="T2" fmla="*/ 2147483646 w 408"/>
              <a:gd name="T3" fmla="*/ 2147483646 h 361"/>
              <a:gd name="T4" fmla="*/ 2147483646 w 408"/>
              <a:gd name="T5" fmla="*/ 2147483646 h 361"/>
              <a:gd name="T6" fmla="*/ 2147483646 w 408"/>
              <a:gd name="T7" fmla="*/ 2147483646 h 361"/>
              <a:gd name="T8" fmla="*/ 2147483646 w 408"/>
              <a:gd name="T9" fmla="*/ 2147483646 h 361"/>
              <a:gd name="T10" fmla="*/ 2147483646 w 408"/>
              <a:gd name="T11" fmla="*/ 2147483646 h 361"/>
              <a:gd name="T12" fmla="*/ 2147483646 w 408"/>
              <a:gd name="T13" fmla="*/ 2147483646 h 361"/>
              <a:gd name="T14" fmla="*/ 2147483646 w 408"/>
              <a:gd name="T15" fmla="*/ 2147483646 h 361"/>
              <a:gd name="T16" fmla="*/ 2147483646 w 408"/>
              <a:gd name="T17" fmla="*/ 2147483646 h 361"/>
              <a:gd name="T18" fmla="*/ 2147483646 w 408"/>
              <a:gd name="T19" fmla="*/ 2147483646 h 361"/>
              <a:gd name="T20" fmla="*/ 2147483646 w 408"/>
              <a:gd name="T21" fmla="*/ 2147483646 h 361"/>
              <a:gd name="T22" fmla="*/ 2147483646 w 408"/>
              <a:gd name="T23" fmla="*/ 2147483646 h 361"/>
              <a:gd name="T24" fmla="*/ 2147483646 w 408"/>
              <a:gd name="T25" fmla="*/ 2147483646 h 361"/>
              <a:gd name="T26" fmla="*/ 2147483646 w 408"/>
              <a:gd name="T27" fmla="*/ 2147483646 h 361"/>
              <a:gd name="T28" fmla="*/ 2147483646 w 408"/>
              <a:gd name="T29" fmla="*/ 2147483646 h 361"/>
              <a:gd name="T30" fmla="*/ 2147483646 w 408"/>
              <a:gd name="T31" fmla="*/ 2147483646 h 361"/>
              <a:gd name="T32" fmla="*/ 2147483646 w 408"/>
              <a:gd name="T33" fmla="*/ 2147483646 h 361"/>
              <a:gd name="T34" fmla="*/ 2147483646 w 408"/>
              <a:gd name="T35" fmla="*/ 2147483646 h 361"/>
              <a:gd name="T36" fmla="*/ 2147483646 w 408"/>
              <a:gd name="T37" fmla="*/ 0 h 361"/>
              <a:gd name="T38" fmla="*/ 2147483646 w 408"/>
              <a:gd name="T39" fmla="*/ 2147483646 h 361"/>
              <a:gd name="T40" fmla="*/ 2147483646 w 408"/>
              <a:gd name="T41" fmla="*/ 2147483646 h 361"/>
              <a:gd name="T42" fmla="*/ 2147483646 w 408"/>
              <a:gd name="T43" fmla="*/ 2147483646 h 361"/>
              <a:gd name="T44" fmla="*/ 2147483646 w 408"/>
              <a:gd name="T45" fmla="*/ 2147483646 h 361"/>
              <a:gd name="T46" fmla="*/ 2147483646 w 408"/>
              <a:gd name="T47" fmla="*/ 0 h 361"/>
              <a:gd name="T48" fmla="*/ 2147483646 w 408"/>
              <a:gd name="T49" fmla="*/ 2147483646 h 361"/>
              <a:gd name="T50" fmla="*/ 2147483646 w 408"/>
              <a:gd name="T51" fmla="*/ 2147483646 h 361"/>
              <a:gd name="T52" fmla="*/ 2147483646 w 408"/>
              <a:gd name="T53" fmla="*/ 2147483646 h 361"/>
              <a:gd name="T54" fmla="*/ 2147483646 w 408"/>
              <a:gd name="T55" fmla="*/ 2147483646 h 361"/>
              <a:gd name="T56" fmla="*/ 2147483646 w 408"/>
              <a:gd name="T57" fmla="*/ 2147483646 h 361"/>
              <a:gd name="T58" fmla="*/ 2147483646 w 408"/>
              <a:gd name="T59" fmla="*/ 2147483646 h 361"/>
              <a:gd name="T60" fmla="*/ 2147483646 w 408"/>
              <a:gd name="T61" fmla="*/ 2147483646 h 361"/>
              <a:gd name="T62" fmla="*/ 2147483646 w 408"/>
              <a:gd name="T63" fmla="*/ 2147483646 h 3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8"/>
              <a:gd name="T97" fmla="*/ 0 h 361"/>
              <a:gd name="T98" fmla="*/ 408 w 408"/>
              <a:gd name="T99" fmla="*/ 361 h 3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8" h="361">
                <a:moveTo>
                  <a:pt x="9" y="350"/>
                </a:moveTo>
                <a:cubicBezTo>
                  <a:pt x="52" y="322"/>
                  <a:pt x="0" y="361"/>
                  <a:pt x="39" y="303"/>
                </a:cubicBezTo>
                <a:cubicBezTo>
                  <a:pt x="65" y="263"/>
                  <a:pt x="83" y="211"/>
                  <a:pt x="116" y="178"/>
                </a:cubicBezTo>
                <a:cubicBezTo>
                  <a:pt x="118" y="172"/>
                  <a:pt x="118" y="165"/>
                  <a:pt x="122" y="160"/>
                </a:cubicBezTo>
                <a:cubicBezTo>
                  <a:pt x="127" y="153"/>
                  <a:pt x="140" y="142"/>
                  <a:pt x="140" y="142"/>
                </a:cubicBezTo>
                <a:cubicBezTo>
                  <a:pt x="142" y="168"/>
                  <a:pt x="131" y="198"/>
                  <a:pt x="146" y="219"/>
                </a:cubicBezTo>
                <a:cubicBezTo>
                  <a:pt x="154" y="231"/>
                  <a:pt x="162" y="196"/>
                  <a:pt x="170" y="184"/>
                </a:cubicBezTo>
                <a:cubicBezTo>
                  <a:pt x="213" y="121"/>
                  <a:pt x="134" y="214"/>
                  <a:pt x="187" y="148"/>
                </a:cubicBezTo>
                <a:cubicBezTo>
                  <a:pt x="241" y="80"/>
                  <a:pt x="174" y="173"/>
                  <a:pt x="217" y="113"/>
                </a:cubicBezTo>
                <a:cubicBezTo>
                  <a:pt x="231" y="70"/>
                  <a:pt x="218" y="84"/>
                  <a:pt x="247" y="65"/>
                </a:cubicBezTo>
                <a:cubicBezTo>
                  <a:pt x="278" y="18"/>
                  <a:pt x="260" y="36"/>
                  <a:pt x="306" y="6"/>
                </a:cubicBezTo>
                <a:cubicBezTo>
                  <a:pt x="312" y="2"/>
                  <a:pt x="288" y="18"/>
                  <a:pt x="288" y="18"/>
                </a:cubicBezTo>
                <a:cubicBezTo>
                  <a:pt x="272" y="42"/>
                  <a:pt x="256" y="62"/>
                  <a:pt x="247" y="89"/>
                </a:cubicBezTo>
                <a:cubicBezTo>
                  <a:pt x="256" y="180"/>
                  <a:pt x="244" y="145"/>
                  <a:pt x="282" y="118"/>
                </a:cubicBezTo>
                <a:cubicBezTo>
                  <a:pt x="284" y="112"/>
                  <a:pt x="284" y="106"/>
                  <a:pt x="288" y="101"/>
                </a:cubicBezTo>
                <a:cubicBezTo>
                  <a:pt x="293" y="95"/>
                  <a:pt x="302" y="95"/>
                  <a:pt x="306" y="89"/>
                </a:cubicBezTo>
                <a:cubicBezTo>
                  <a:pt x="313" y="78"/>
                  <a:pt x="314" y="65"/>
                  <a:pt x="318" y="53"/>
                </a:cubicBezTo>
                <a:cubicBezTo>
                  <a:pt x="320" y="46"/>
                  <a:pt x="327" y="42"/>
                  <a:pt x="330" y="35"/>
                </a:cubicBezTo>
                <a:cubicBezTo>
                  <a:pt x="335" y="24"/>
                  <a:pt x="342" y="0"/>
                  <a:pt x="342" y="0"/>
                </a:cubicBezTo>
                <a:cubicBezTo>
                  <a:pt x="344" y="20"/>
                  <a:pt x="348" y="39"/>
                  <a:pt x="348" y="59"/>
                </a:cubicBezTo>
                <a:cubicBezTo>
                  <a:pt x="348" y="65"/>
                  <a:pt x="336" y="74"/>
                  <a:pt x="342" y="77"/>
                </a:cubicBezTo>
                <a:cubicBezTo>
                  <a:pt x="348" y="80"/>
                  <a:pt x="354" y="69"/>
                  <a:pt x="360" y="65"/>
                </a:cubicBezTo>
                <a:cubicBezTo>
                  <a:pt x="374" y="44"/>
                  <a:pt x="373" y="32"/>
                  <a:pt x="395" y="18"/>
                </a:cubicBezTo>
                <a:cubicBezTo>
                  <a:pt x="397" y="12"/>
                  <a:pt x="395" y="0"/>
                  <a:pt x="401" y="0"/>
                </a:cubicBezTo>
                <a:cubicBezTo>
                  <a:pt x="407" y="0"/>
                  <a:pt x="408" y="12"/>
                  <a:pt x="407" y="18"/>
                </a:cubicBezTo>
                <a:cubicBezTo>
                  <a:pt x="404" y="42"/>
                  <a:pt x="389" y="83"/>
                  <a:pt x="383" y="107"/>
                </a:cubicBezTo>
                <a:cubicBezTo>
                  <a:pt x="373" y="147"/>
                  <a:pt x="316" y="176"/>
                  <a:pt x="277" y="190"/>
                </a:cubicBezTo>
                <a:cubicBezTo>
                  <a:pt x="266" y="224"/>
                  <a:pt x="250" y="217"/>
                  <a:pt x="217" y="225"/>
                </a:cubicBezTo>
                <a:cubicBezTo>
                  <a:pt x="205" y="228"/>
                  <a:pt x="182" y="237"/>
                  <a:pt x="182" y="237"/>
                </a:cubicBezTo>
                <a:cubicBezTo>
                  <a:pt x="176" y="243"/>
                  <a:pt x="171" y="250"/>
                  <a:pt x="164" y="255"/>
                </a:cubicBezTo>
                <a:cubicBezTo>
                  <a:pt x="130" y="282"/>
                  <a:pt x="97" y="301"/>
                  <a:pt x="57" y="314"/>
                </a:cubicBezTo>
                <a:cubicBezTo>
                  <a:pt x="16" y="327"/>
                  <a:pt x="21" y="339"/>
                  <a:pt x="21" y="309"/>
                </a:cubicBezTo>
              </a:path>
            </a:pathLst>
          </a:custGeom>
          <a:solidFill>
            <a:srgbClr val="000066"/>
          </a:solidFill>
          <a:ln w="9525">
            <a:solidFill>
              <a:srgbClr val="000066"/>
            </a:solidFill>
            <a:round/>
            <a:headEnd/>
            <a:tailEnd/>
          </a:ln>
        </p:spPr>
        <p:txBody>
          <a:bodyPr/>
          <a:lstStyle/>
          <a:p>
            <a:endParaRPr lang="es-MX"/>
          </a:p>
        </p:txBody>
      </p:sp>
      <p:sp>
        <p:nvSpPr>
          <p:cNvPr id="127" name="Text Box 83"/>
          <p:cNvSpPr txBox="1">
            <a:spLocks noChangeArrowheads="1"/>
          </p:cNvSpPr>
          <p:nvPr/>
        </p:nvSpPr>
        <p:spPr bwMode="auto">
          <a:xfrm>
            <a:off x="7238999" y="652463"/>
            <a:ext cx="418704" cy="369332"/>
          </a:xfrm>
          <a:prstGeom prst="rect">
            <a:avLst/>
          </a:prstGeom>
          <a:noFill/>
          <a:ln w="9525">
            <a:noFill/>
            <a:miter lim="800000"/>
            <a:headEnd/>
            <a:tailEnd/>
          </a:ln>
        </p:spPr>
        <p:txBody>
          <a:bodyPr wrap="none">
            <a:spAutoFit/>
          </a:bodyPr>
          <a:lstStyle/>
          <a:p>
            <a:pPr eaLnBrk="1" hangingPunct="1"/>
            <a:r>
              <a:rPr lang="en-US" altLang="es-MX" sz="1800" dirty="0">
                <a:solidFill>
                  <a:srgbClr val="000066"/>
                </a:solidFill>
                <a:latin typeface="Jenkins v2.0" pitchFamily="2" charset="0"/>
              </a:rPr>
              <a:t>48</a:t>
            </a:r>
          </a:p>
        </p:txBody>
      </p:sp>
      <p:sp>
        <p:nvSpPr>
          <p:cNvPr id="128" name="Text Box 86"/>
          <p:cNvSpPr txBox="1">
            <a:spLocks noChangeArrowheads="1"/>
          </p:cNvSpPr>
          <p:nvPr/>
        </p:nvSpPr>
        <p:spPr bwMode="auto">
          <a:xfrm rot="-2029569">
            <a:off x="7845424" y="873503"/>
            <a:ext cx="1041400" cy="415498"/>
          </a:xfrm>
          <a:prstGeom prst="rect">
            <a:avLst/>
          </a:prstGeom>
          <a:noFill/>
          <a:ln w="9525">
            <a:noFill/>
            <a:miter lim="800000"/>
            <a:headEnd/>
            <a:tailEnd/>
          </a:ln>
        </p:spPr>
        <p:txBody>
          <a:bodyPr>
            <a:spAutoFit/>
          </a:bodyPr>
          <a:lstStyle/>
          <a:p>
            <a:pPr eaLnBrk="1" hangingPunct="1"/>
            <a:r>
              <a:rPr lang="en-US" altLang="es-MX" sz="1050" b="1" dirty="0" err="1">
                <a:solidFill>
                  <a:srgbClr val="000066"/>
                </a:solidFill>
                <a:latin typeface="Bradley Hand ITC" pitchFamily="66" charset="0"/>
              </a:rPr>
              <a:t>Incendio</a:t>
            </a:r>
            <a:r>
              <a:rPr lang="en-US" altLang="es-MX" sz="1050" b="1" dirty="0">
                <a:solidFill>
                  <a:srgbClr val="000066"/>
                </a:solidFill>
                <a:latin typeface="Bradley Hand ITC" pitchFamily="66" charset="0"/>
              </a:rPr>
              <a:t> de </a:t>
            </a:r>
            <a:r>
              <a:rPr lang="en-US" altLang="es-MX" sz="1050" b="1" dirty="0" err="1">
                <a:solidFill>
                  <a:srgbClr val="000066"/>
                </a:solidFill>
                <a:latin typeface="Bradley Hand ITC" pitchFamily="66" charset="0"/>
              </a:rPr>
              <a:t>copa</a:t>
            </a:r>
            <a:endParaRPr lang="en-US" altLang="es-MX" sz="1050" b="1" dirty="0">
              <a:solidFill>
                <a:srgbClr val="000066"/>
              </a:solidFill>
              <a:latin typeface="Bradley Hand ITC" pitchFamily="66" charset="0"/>
            </a:endParaRPr>
          </a:p>
        </p:txBody>
      </p:sp>
      <p:sp>
        <p:nvSpPr>
          <p:cNvPr id="129" name="Freeform 84"/>
          <p:cNvSpPr>
            <a:spLocks/>
          </p:cNvSpPr>
          <p:nvPr/>
        </p:nvSpPr>
        <p:spPr bwMode="auto">
          <a:xfrm>
            <a:off x="7191375" y="901700"/>
            <a:ext cx="646113" cy="115888"/>
          </a:xfrm>
          <a:custGeom>
            <a:avLst/>
            <a:gdLst>
              <a:gd name="T0" fmla="*/ 0 w 463"/>
              <a:gd name="T1" fmla="*/ 2147483646 h 83"/>
              <a:gd name="T2" fmla="*/ 2147483646 w 463"/>
              <a:gd name="T3" fmla="*/ 2147483646 h 83"/>
              <a:gd name="T4" fmla="*/ 2147483646 w 463"/>
              <a:gd name="T5" fmla="*/ 2147483646 h 83"/>
              <a:gd name="T6" fmla="*/ 2147483646 w 463"/>
              <a:gd name="T7" fmla="*/ 0 h 83"/>
              <a:gd name="T8" fmla="*/ 2147483646 w 463"/>
              <a:gd name="T9" fmla="*/ 2147483646 h 83"/>
              <a:gd name="T10" fmla="*/ 2147483646 w 463"/>
              <a:gd name="T11" fmla="*/ 2147483646 h 83"/>
              <a:gd name="T12" fmla="*/ 2147483646 w 463"/>
              <a:gd name="T13" fmla="*/ 2147483646 h 83"/>
              <a:gd name="T14" fmla="*/ 2147483646 w 463"/>
              <a:gd name="T15" fmla="*/ 2147483646 h 83"/>
              <a:gd name="T16" fmla="*/ 2147483646 w 463"/>
              <a:gd name="T17" fmla="*/ 2147483646 h 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83"/>
              <a:gd name="T29" fmla="*/ 463 w 463"/>
              <a:gd name="T30" fmla="*/ 83 h 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83">
                <a:moveTo>
                  <a:pt x="0" y="60"/>
                </a:moveTo>
                <a:cubicBezTo>
                  <a:pt x="85" y="32"/>
                  <a:pt x="249" y="39"/>
                  <a:pt x="327" y="36"/>
                </a:cubicBezTo>
                <a:cubicBezTo>
                  <a:pt x="416" y="21"/>
                  <a:pt x="374" y="27"/>
                  <a:pt x="452" y="18"/>
                </a:cubicBezTo>
                <a:cubicBezTo>
                  <a:pt x="410" y="4"/>
                  <a:pt x="365" y="7"/>
                  <a:pt x="321" y="0"/>
                </a:cubicBezTo>
                <a:cubicBezTo>
                  <a:pt x="323" y="16"/>
                  <a:pt x="324" y="32"/>
                  <a:pt x="327" y="48"/>
                </a:cubicBezTo>
                <a:cubicBezTo>
                  <a:pt x="330" y="60"/>
                  <a:pt x="339" y="83"/>
                  <a:pt x="339" y="83"/>
                </a:cubicBezTo>
                <a:cubicBezTo>
                  <a:pt x="366" y="65"/>
                  <a:pt x="397" y="52"/>
                  <a:pt x="428" y="42"/>
                </a:cubicBezTo>
                <a:cubicBezTo>
                  <a:pt x="440" y="38"/>
                  <a:pt x="463" y="30"/>
                  <a:pt x="463" y="30"/>
                </a:cubicBezTo>
                <a:cubicBezTo>
                  <a:pt x="450" y="9"/>
                  <a:pt x="459" y="12"/>
                  <a:pt x="440" y="12"/>
                </a:cubicBezTo>
              </a:path>
            </a:pathLst>
          </a:custGeom>
          <a:noFill/>
          <a:ln w="19050">
            <a:solidFill>
              <a:schemeClr val="tx1"/>
            </a:solidFill>
            <a:round/>
            <a:headEnd/>
            <a:tailEnd/>
          </a:ln>
        </p:spPr>
        <p:txBody>
          <a:bodyPr/>
          <a:lstStyle/>
          <a:p>
            <a:endParaRPr lang="es-MX"/>
          </a:p>
        </p:txBody>
      </p:sp>
      <p:sp>
        <p:nvSpPr>
          <p:cNvPr id="130" name="Freeform 82"/>
          <p:cNvSpPr>
            <a:spLocks/>
          </p:cNvSpPr>
          <p:nvPr/>
        </p:nvSpPr>
        <p:spPr bwMode="auto">
          <a:xfrm>
            <a:off x="7324723" y="682696"/>
            <a:ext cx="1524001" cy="700182"/>
          </a:xfrm>
          <a:custGeom>
            <a:avLst/>
            <a:gdLst>
              <a:gd name="T0" fmla="*/ 0 w 1141"/>
              <a:gd name="T1" fmla="*/ 2147483646 h 593"/>
              <a:gd name="T2" fmla="*/ 2147483646 w 1141"/>
              <a:gd name="T3" fmla="*/ 2147483646 h 593"/>
              <a:gd name="T4" fmla="*/ 2147483646 w 1141"/>
              <a:gd name="T5" fmla="*/ 2147483646 h 593"/>
              <a:gd name="T6" fmla="*/ 2147483646 w 1141"/>
              <a:gd name="T7" fmla="*/ 2147483646 h 593"/>
              <a:gd name="T8" fmla="*/ 2147483646 w 1141"/>
              <a:gd name="T9" fmla="*/ 2147483646 h 593"/>
              <a:gd name="T10" fmla="*/ 2147483646 w 1141"/>
              <a:gd name="T11" fmla="*/ 2147483646 h 593"/>
              <a:gd name="T12" fmla="*/ 2147483646 w 1141"/>
              <a:gd name="T13" fmla="*/ 2147483646 h 593"/>
              <a:gd name="T14" fmla="*/ 2147483646 w 1141"/>
              <a:gd name="T15" fmla="*/ 2147483646 h 593"/>
              <a:gd name="T16" fmla="*/ 2147483646 w 1141"/>
              <a:gd name="T17" fmla="*/ 2147483646 h 593"/>
              <a:gd name="T18" fmla="*/ 2147483646 w 1141"/>
              <a:gd name="T19" fmla="*/ 2147483646 h 593"/>
              <a:gd name="T20" fmla="*/ 2147483646 w 1141"/>
              <a:gd name="T21" fmla="*/ 2147483646 h 593"/>
              <a:gd name="T22" fmla="*/ 2147483646 w 1141"/>
              <a:gd name="T23" fmla="*/ 2147483646 h 593"/>
              <a:gd name="T24" fmla="*/ 2147483646 w 1141"/>
              <a:gd name="T25" fmla="*/ 2147483646 h 593"/>
              <a:gd name="T26" fmla="*/ 2147483646 w 1141"/>
              <a:gd name="T27" fmla="*/ 2147483646 h 593"/>
              <a:gd name="T28" fmla="*/ 2147483646 w 1141"/>
              <a:gd name="T29" fmla="*/ 2147483646 h 593"/>
              <a:gd name="T30" fmla="*/ 2147483646 w 1141"/>
              <a:gd name="T31" fmla="*/ 2147483646 h 593"/>
              <a:gd name="T32" fmla="*/ 2147483646 w 1141"/>
              <a:gd name="T33" fmla="*/ 2147483646 h 593"/>
              <a:gd name="T34" fmla="*/ 2147483646 w 1141"/>
              <a:gd name="T35" fmla="*/ 2147483646 h 59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41"/>
              <a:gd name="T55" fmla="*/ 0 h 593"/>
              <a:gd name="T56" fmla="*/ 1141 w 1141"/>
              <a:gd name="T57" fmla="*/ 593 h 59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41" h="593">
                <a:moveTo>
                  <a:pt x="0" y="563"/>
                </a:moveTo>
                <a:cubicBezTo>
                  <a:pt x="23" y="571"/>
                  <a:pt x="25" y="585"/>
                  <a:pt x="48" y="593"/>
                </a:cubicBezTo>
                <a:cubicBezTo>
                  <a:pt x="73" y="585"/>
                  <a:pt x="76" y="574"/>
                  <a:pt x="95" y="558"/>
                </a:cubicBezTo>
                <a:cubicBezTo>
                  <a:pt x="168" y="496"/>
                  <a:pt x="104" y="554"/>
                  <a:pt x="149" y="528"/>
                </a:cubicBezTo>
                <a:cubicBezTo>
                  <a:pt x="180" y="511"/>
                  <a:pt x="204" y="491"/>
                  <a:pt x="238" y="480"/>
                </a:cubicBezTo>
                <a:cubicBezTo>
                  <a:pt x="254" y="434"/>
                  <a:pt x="229" y="494"/>
                  <a:pt x="262" y="451"/>
                </a:cubicBezTo>
                <a:cubicBezTo>
                  <a:pt x="290" y="414"/>
                  <a:pt x="231" y="451"/>
                  <a:pt x="291" y="421"/>
                </a:cubicBezTo>
                <a:cubicBezTo>
                  <a:pt x="303" y="384"/>
                  <a:pt x="338" y="379"/>
                  <a:pt x="368" y="362"/>
                </a:cubicBezTo>
                <a:cubicBezTo>
                  <a:pt x="383" y="353"/>
                  <a:pt x="425" y="333"/>
                  <a:pt x="440" y="320"/>
                </a:cubicBezTo>
                <a:cubicBezTo>
                  <a:pt x="446" y="315"/>
                  <a:pt x="450" y="306"/>
                  <a:pt x="457" y="302"/>
                </a:cubicBezTo>
                <a:cubicBezTo>
                  <a:pt x="464" y="298"/>
                  <a:pt x="525" y="276"/>
                  <a:pt x="535" y="273"/>
                </a:cubicBezTo>
                <a:cubicBezTo>
                  <a:pt x="561" y="254"/>
                  <a:pt x="554" y="245"/>
                  <a:pt x="588" y="237"/>
                </a:cubicBezTo>
                <a:cubicBezTo>
                  <a:pt x="616" y="218"/>
                  <a:pt x="635" y="203"/>
                  <a:pt x="659" y="183"/>
                </a:cubicBezTo>
                <a:cubicBezTo>
                  <a:pt x="684" y="162"/>
                  <a:pt x="720" y="152"/>
                  <a:pt x="748" y="136"/>
                </a:cubicBezTo>
                <a:cubicBezTo>
                  <a:pt x="805" y="104"/>
                  <a:pt x="762" y="117"/>
                  <a:pt x="808" y="106"/>
                </a:cubicBezTo>
                <a:cubicBezTo>
                  <a:pt x="869" y="65"/>
                  <a:pt x="943" y="46"/>
                  <a:pt x="1004" y="5"/>
                </a:cubicBezTo>
                <a:cubicBezTo>
                  <a:pt x="1064" y="9"/>
                  <a:pt x="1087" y="0"/>
                  <a:pt x="1128" y="29"/>
                </a:cubicBezTo>
                <a:cubicBezTo>
                  <a:pt x="1141" y="49"/>
                  <a:pt x="1140" y="40"/>
                  <a:pt x="1140" y="53"/>
                </a:cubicBezTo>
              </a:path>
            </a:pathLst>
          </a:custGeom>
          <a:noFill/>
          <a:ln w="19050">
            <a:solidFill>
              <a:srgbClr val="000066"/>
            </a:solidFill>
            <a:round/>
            <a:headEnd/>
            <a:tailEnd/>
          </a:ln>
        </p:spPr>
        <p:txBody>
          <a:bodyPr/>
          <a:lstStyle/>
          <a:p>
            <a:endParaRPr lang="es-MX"/>
          </a:p>
        </p:txBody>
      </p:sp>
      <p:sp>
        <p:nvSpPr>
          <p:cNvPr id="131" name="Text Box 74"/>
          <p:cNvSpPr txBox="1">
            <a:spLocks noChangeArrowheads="1"/>
          </p:cNvSpPr>
          <p:nvPr/>
        </p:nvSpPr>
        <p:spPr bwMode="auto">
          <a:xfrm>
            <a:off x="5984874" y="1457742"/>
            <a:ext cx="2723823" cy="246221"/>
          </a:xfrm>
          <a:prstGeom prst="rect">
            <a:avLst/>
          </a:prstGeom>
          <a:noFill/>
          <a:ln w="9525">
            <a:noFill/>
            <a:miter lim="800000"/>
            <a:headEnd/>
            <a:tailEnd/>
          </a:ln>
        </p:spPr>
        <p:txBody>
          <a:bodyPr wrap="none">
            <a:spAutoFit/>
          </a:bodyPr>
          <a:lstStyle/>
          <a:p>
            <a:pPr eaLnBrk="1" hangingPunct="1"/>
            <a:r>
              <a:rPr lang="en-US" altLang="es-MX" sz="1000" b="1" dirty="0" err="1">
                <a:solidFill>
                  <a:srgbClr val="000066"/>
                </a:solidFill>
              </a:rPr>
              <a:t>hojarasca</a:t>
            </a:r>
            <a:r>
              <a:rPr lang="en-US" altLang="es-MX" sz="1000" b="1" dirty="0">
                <a:solidFill>
                  <a:srgbClr val="000066"/>
                </a:solidFill>
              </a:rPr>
              <a:t> a la </a:t>
            </a:r>
            <a:r>
              <a:rPr lang="en-US" altLang="es-MX" sz="1000" b="1" dirty="0" err="1">
                <a:solidFill>
                  <a:srgbClr val="000066"/>
                </a:solidFill>
              </a:rPr>
              <a:t>copa</a:t>
            </a:r>
            <a:r>
              <a:rPr lang="en-US" altLang="es-MX" sz="1000" b="1" dirty="0">
                <a:solidFill>
                  <a:srgbClr val="000066"/>
                </a:solidFill>
              </a:rPr>
              <a:t>; </a:t>
            </a:r>
            <a:r>
              <a:rPr lang="en-US" altLang="es-MX" sz="1000" b="1" dirty="0" err="1">
                <a:solidFill>
                  <a:srgbClr val="000066"/>
                </a:solidFill>
              </a:rPr>
              <a:t>incremento</a:t>
            </a:r>
            <a:r>
              <a:rPr lang="en-US" altLang="es-MX" sz="1000" b="1" dirty="0">
                <a:solidFill>
                  <a:srgbClr val="000066"/>
                </a:solidFill>
              </a:rPr>
              <a:t> de </a:t>
            </a:r>
            <a:r>
              <a:rPr lang="en-US" altLang="es-MX" sz="1000" b="1" dirty="0" err="1">
                <a:solidFill>
                  <a:srgbClr val="000066"/>
                </a:solidFill>
              </a:rPr>
              <a:t>viento</a:t>
            </a:r>
            <a:endParaRPr lang="en-US" altLang="es-MX" sz="1000" b="1" dirty="0">
              <a:solidFill>
                <a:srgbClr val="000066"/>
              </a:solidFill>
            </a:endParaRPr>
          </a:p>
        </p:txBody>
      </p:sp>
      <p:sp>
        <p:nvSpPr>
          <p:cNvPr id="133" name="Text Box 90"/>
          <p:cNvSpPr txBox="1">
            <a:spLocks noChangeArrowheads="1"/>
          </p:cNvSpPr>
          <p:nvPr/>
        </p:nvSpPr>
        <p:spPr bwMode="auto">
          <a:xfrm>
            <a:off x="6919210" y="1847404"/>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x</a:t>
            </a:r>
          </a:p>
        </p:txBody>
      </p:sp>
      <p:sp>
        <p:nvSpPr>
          <p:cNvPr id="134" name="Text Box 91"/>
          <p:cNvSpPr txBox="1">
            <a:spLocks noChangeArrowheads="1"/>
          </p:cNvSpPr>
          <p:nvPr/>
        </p:nvSpPr>
        <p:spPr bwMode="auto">
          <a:xfrm>
            <a:off x="7185585" y="2031554"/>
            <a:ext cx="255198" cy="246221"/>
          </a:xfrm>
          <a:prstGeom prst="rect">
            <a:avLst/>
          </a:prstGeom>
          <a:noFill/>
          <a:ln w="9525">
            <a:noFill/>
            <a:miter lim="800000"/>
            <a:headEnd/>
            <a:tailEnd/>
          </a:ln>
        </p:spPr>
        <p:txBody>
          <a:bodyPr wrap="none">
            <a:spAutoFit/>
          </a:bodyPr>
          <a:lstStyle/>
          <a:p>
            <a:pPr eaLnBrk="1" hangingPunct="1"/>
            <a:r>
              <a:rPr lang="en-US" altLang="es-MX" sz="1000" b="1" dirty="0">
                <a:solidFill>
                  <a:srgbClr val="000066"/>
                </a:solidFill>
              </a:rPr>
              <a:t>x</a:t>
            </a:r>
          </a:p>
        </p:txBody>
      </p:sp>
      <p:sp>
        <p:nvSpPr>
          <p:cNvPr id="135" name="Text Box 89"/>
          <p:cNvSpPr txBox="1">
            <a:spLocks noChangeArrowheads="1"/>
          </p:cNvSpPr>
          <p:nvPr/>
        </p:nvSpPr>
        <p:spPr bwMode="auto">
          <a:xfrm>
            <a:off x="6912229" y="3354000"/>
            <a:ext cx="261610"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X</a:t>
            </a:r>
          </a:p>
        </p:txBody>
      </p:sp>
      <p:sp>
        <p:nvSpPr>
          <p:cNvPr id="136" name="Text Box 92"/>
          <p:cNvSpPr txBox="1">
            <a:spLocks noChangeArrowheads="1"/>
          </p:cNvSpPr>
          <p:nvPr/>
        </p:nvSpPr>
        <p:spPr bwMode="auto">
          <a:xfrm>
            <a:off x="5980583" y="3313056"/>
            <a:ext cx="453970"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500X</a:t>
            </a:r>
          </a:p>
        </p:txBody>
      </p:sp>
      <p:sp>
        <p:nvSpPr>
          <p:cNvPr id="137" name="Text Box 97"/>
          <p:cNvSpPr txBox="1">
            <a:spLocks noChangeArrowheads="1"/>
          </p:cNvSpPr>
          <p:nvPr/>
        </p:nvSpPr>
        <p:spPr bwMode="auto">
          <a:xfrm>
            <a:off x="6656105" y="2973668"/>
            <a:ext cx="688009" cy="21544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Retroceso</a:t>
            </a:r>
            <a:endParaRPr lang="en-US" altLang="es-MX" sz="800" b="1" dirty="0">
              <a:solidFill>
                <a:srgbClr val="000066"/>
              </a:solidFill>
            </a:endParaRPr>
          </a:p>
        </p:txBody>
      </p:sp>
      <p:sp>
        <p:nvSpPr>
          <p:cNvPr id="138" name="Text Box 98"/>
          <p:cNvSpPr txBox="1">
            <a:spLocks noChangeArrowheads="1"/>
          </p:cNvSpPr>
          <p:nvPr/>
        </p:nvSpPr>
        <p:spPr bwMode="auto">
          <a:xfrm>
            <a:off x="6568824" y="3145815"/>
            <a:ext cx="369012" cy="215444"/>
          </a:xfrm>
          <a:prstGeom prst="rect">
            <a:avLst/>
          </a:prstGeom>
          <a:noFill/>
          <a:ln w="9525">
            <a:noFill/>
            <a:miter lim="800000"/>
            <a:headEnd/>
            <a:tailEnd/>
          </a:ln>
        </p:spPr>
        <p:txBody>
          <a:bodyPr wrap="none">
            <a:spAutoFit/>
          </a:bodyPr>
          <a:lstStyle/>
          <a:p>
            <a:pPr eaLnBrk="1" hangingPunct="1"/>
            <a:r>
              <a:rPr lang="en-US" altLang="es-MX" sz="800" b="1" dirty="0">
                <a:solidFill>
                  <a:srgbClr val="000066"/>
                </a:solidFill>
              </a:rPr>
              <a:t>60X</a:t>
            </a:r>
          </a:p>
        </p:txBody>
      </p:sp>
      <p:sp>
        <p:nvSpPr>
          <p:cNvPr id="139" name="Text Box 99"/>
          <p:cNvSpPr txBox="1">
            <a:spLocks noChangeArrowheads="1"/>
          </p:cNvSpPr>
          <p:nvPr/>
        </p:nvSpPr>
        <p:spPr bwMode="auto">
          <a:xfrm>
            <a:off x="5258487" y="3785858"/>
            <a:ext cx="1005403" cy="21544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en</a:t>
            </a:r>
            <a:r>
              <a:rPr lang="en-US" altLang="es-MX" sz="800" b="1" dirty="0">
                <a:solidFill>
                  <a:srgbClr val="000066"/>
                </a:solidFill>
              </a:rPr>
              <a:t> 60 </a:t>
            </a:r>
            <a:r>
              <a:rPr lang="en-US" altLang="es-MX" sz="800" b="1" dirty="0" err="1">
                <a:solidFill>
                  <a:srgbClr val="000066"/>
                </a:solidFill>
              </a:rPr>
              <a:t>hrs</a:t>
            </a:r>
            <a:endParaRPr lang="en-US" altLang="es-MX" sz="800" b="1" dirty="0">
              <a:solidFill>
                <a:srgbClr val="000066"/>
              </a:solidFill>
            </a:endParaRPr>
          </a:p>
        </p:txBody>
      </p:sp>
      <p:sp>
        <p:nvSpPr>
          <p:cNvPr id="140" name="Text Box 100"/>
          <p:cNvSpPr txBox="1">
            <a:spLocks noChangeArrowheads="1"/>
          </p:cNvSpPr>
          <p:nvPr/>
        </p:nvSpPr>
        <p:spPr bwMode="auto">
          <a:xfrm>
            <a:off x="6524319" y="3805416"/>
            <a:ext cx="1029449" cy="21544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rPr>
              <a:t>Ladera</a:t>
            </a:r>
            <a:r>
              <a:rPr lang="en-US" altLang="es-MX" sz="800" b="1" dirty="0">
                <a:solidFill>
                  <a:srgbClr val="000066"/>
                </a:solidFill>
              </a:rPr>
              <a:t> </a:t>
            </a:r>
            <a:r>
              <a:rPr lang="en-US" altLang="es-MX" sz="800" b="1" dirty="0" err="1">
                <a:solidFill>
                  <a:srgbClr val="000066"/>
                </a:solidFill>
              </a:rPr>
              <a:t>en</a:t>
            </a:r>
            <a:r>
              <a:rPr lang="en-US" altLang="es-MX" sz="800" b="1" dirty="0">
                <a:solidFill>
                  <a:srgbClr val="000066"/>
                </a:solidFill>
              </a:rPr>
              <a:t> 7+ min</a:t>
            </a:r>
          </a:p>
        </p:txBody>
      </p:sp>
      <p:sp>
        <p:nvSpPr>
          <p:cNvPr id="141" name="Text Box 93"/>
          <p:cNvSpPr txBox="1">
            <a:spLocks noChangeArrowheads="1"/>
          </p:cNvSpPr>
          <p:nvPr/>
        </p:nvSpPr>
        <p:spPr bwMode="auto">
          <a:xfrm>
            <a:off x="6727179" y="1660079"/>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20%</a:t>
            </a:r>
          </a:p>
        </p:txBody>
      </p:sp>
      <p:sp>
        <p:nvSpPr>
          <p:cNvPr id="142" name="Text Box 94"/>
          <p:cNvSpPr txBox="1">
            <a:spLocks noChangeArrowheads="1"/>
          </p:cNvSpPr>
          <p:nvPr/>
        </p:nvSpPr>
        <p:spPr bwMode="auto">
          <a:xfrm>
            <a:off x="7197341" y="1660079"/>
            <a:ext cx="415498"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10%</a:t>
            </a:r>
          </a:p>
        </p:txBody>
      </p:sp>
      <p:sp>
        <p:nvSpPr>
          <p:cNvPr id="143" name="Text Box 80"/>
          <p:cNvSpPr txBox="1">
            <a:spLocks noChangeArrowheads="1"/>
          </p:cNvSpPr>
          <p:nvPr/>
        </p:nvSpPr>
        <p:spPr bwMode="auto">
          <a:xfrm>
            <a:off x="6257924" y="1198979"/>
            <a:ext cx="548548" cy="253916"/>
          </a:xfrm>
          <a:prstGeom prst="rect">
            <a:avLst/>
          </a:prstGeom>
          <a:noFill/>
          <a:ln w="9525">
            <a:noFill/>
            <a:miter lim="800000"/>
            <a:headEnd/>
            <a:tailEnd/>
          </a:ln>
        </p:spPr>
        <p:txBody>
          <a:bodyPr wrap="none">
            <a:spAutoFit/>
          </a:bodyPr>
          <a:lstStyle/>
          <a:p>
            <a:pPr eaLnBrk="1" hangingPunct="1"/>
            <a:r>
              <a:rPr lang="en-US" altLang="es-MX" sz="1050" b="1" dirty="0">
                <a:solidFill>
                  <a:srgbClr val="000066"/>
                </a:solidFill>
                <a:latin typeface="Bradley Hand ITC" pitchFamily="66" charset="0"/>
              </a:rPr>
              <a:t>60 </a:t>
            </a:r>
            <a:r>
              <a:rPr lang="en-US" altLang="es-MX" sz="1050" b="1" dirty="0" err="1">
                <a:solidFill>
                  <a:srgbClr val="000066"/>
                </a:solidFill>
                <a:latin typeface="Bradley Hand ITC" pitchFamily="66" charset="0"/>
              </a:rPr>
              <a:t>hrs</a:t>
            </a:r>
            <a:endParaRPr lang="en-US" altLang="es-MX" sz="1050" b="1" dirty="0">
              <a:solidFill>
                <a:srgbClr val="000066"/>
              </a:solidFill>
              <a:latin typeface="Bradley Hand ITC" pitchFamily="66" charset="0"/>
            </a:endParaRPr>
          </a:p>
        </p:txBody>
      </p:sp>
      <p:sp>
        <p:nvSpPr>
          <p:cNvPr id="144" name="Text Box 79"/>
          <p:cNvSpPr txBox="1">
            <a:spLocks noChangeArrowheads="1"/>
          </p:cNvSpPr>
          <p:nvPr/>
        </p:nvSpPr>
        <p:spPr bwMode="auto">
          <a:xfrm rot="-2471156">
            <a:off x="5820860" y="856666"/>
            <a:ext cx="1056700" cy="338554"/>
          </a:xfrm>
          <a:prstGeom prst="rect">
            <a:avLst/>
          </a:prstGeom>
          <a:noFill/>
          <a:ln w="9525">
            <a:noFill/>
            <a:miter lim="800000"/>
            <a:headEnd/>
            <a:tailEnd/>
          </a:ln>
        </p:spPr>
        <p:txBody>
          <a:bodyPr wrap="none">
            <a:spAutoFit/>
          </a:bodyPr>
          <a:lstStyle/>
          <a:p>
            <a:pPr eaLnBrk="1" hangingPunct="1"/>
            <a:r>
              <a:rPr lang="en-US" altLang="es-MX" sz="800" b="1" dirty="0" err="1">
                <a:solidFill>
                  <a:srgbClr val="000066"/>
                </a:solidFill>
                <a:latin typeface="Bradley Hand ITC" pitchFamily="66" charset="0"/>
              </a:rPr>
              <a:t>Incendio</a:t>
            </a:r>
            <a:r>
              <a:rPr lang="en-US" altLang="es-MX" sz="800" b="1" dirty="0">
                <a:solidFill>
                  <a:srgbClr val="000066"/>
                </a:solidFill>
                <a:latin typeface="Bradley Hand ITC" pitchFamily="66" charset="0"/>
              </a:rPr>
              <a:t> </a:t>
            </a:r>
            <a:r>
              <a:rPr lang="en-US" altLang="es-MX" sz="800" b="1" dirty="0" err="1">
                <a:solidFill>
                  <a:srgbClr val="000066"/>
                </a:solidFill>
                <a:latin typeface="Bradley Hand ITC" pitchFamily="66" charset="0"/>
              </a:rPr>
              <a:t>en</a:t>
            </a:r>
            <a:r>
              <a:rPr lang="en-US" altLang="es-MX" sz="800" b="1" dirty="0">
                <a:solidFill>
                  <a:srgbClr val="000066"/>
                </a:solidFill>
                <a:latin typeface="Bradley Hand ITC" pitchFamily="66" charset="0"/>
              </a:rPr>
              <a:t> </a:t>
            </a:r>
            <a:r>
              <a:rPr lang="en-US" altLang="es-MX" sz="800" b="1" dirty="0" err="1">
                <a:solidFill>
                  <a:srgbClr val="000066"/>
                </a:solidFill>
                <a:latin typeface="Bradley Hand ITC" pitchFamily="66" charset="0"/>
              </a:rPr>
              <a:t>retroceso</a:t>
            </a:r>
            <a:endParaRPr lang="en-US" altLang="es-MX" sz="800" b="1" dirty="0">
              <a:solidFill>
                <a:srgbClr val="000066"/>
              </a:solidFill>
              <a:latin typeface="Bradley Hand ITC" pitchFamily="66" charset="0"/>
            </a:endParaRPr>
          </a:p>
          <a:p>
            <a:pPr eaLnBrk="1" hangingPunct="1"/>
            <a:r>
              <a:rPr lang="en-US" altLang="es-MX" sz="800" b="1" dirty="0">
                <a:solidFill>
                  <a:srgbClr val="000066"/>
                </a:solidFill>
                <a:latin typeface="Bradley Hand ITC" pitchFamily="66" charset="0"/>
              </a:rPr>
              <a:t> </a:t>
            </a:r>
            <a:r>
              <a:rPr lang="en-US" altLang="es-MX" sz="800" b="1" dirty="0" err="1">
                <a:solidFill>
                  <a:srgbClr val="000066"/>
                </a:solidFill>
                <a:latin typeface="Bradley Hand ITC" pitchFamily="66" charset="0"/>
              </a:rPr>
              <a:t>en</a:t>
            </a:r>
            <a:r>
              <a:rPr lang="en-US" altLang="es-MX" sz="800" b="1" dirty="0">
                <a:solidFill>
                  <a:srgbClr val="000066"/>
                </a:solidFill>
                <a:latin typeface="Bradley Hand ITC" pitchFamily="66" charset="0"/>
              </a:rPr>
              <a:t> </a:t>
            </a:r>
            <a:r>
              <a:rPr lang="en-US" altLang="es-MX" sz="800" b="1" dirty="0" err="1">
                <a:solidFill>
                  <a:srgbClr val="000066"/>
                </a:solidFill>
                <a:latin typeface="Bradley Hand ITC" pitchFamily="66" charset="0"/>
              </a:rPr>
              <a:t>hojarasca</a:t>
            </a:r>
            <a:endParaRPr lang="en-US" altLang="es-MX" sz="800" b="1" dirty="0">
              <a:solidFill>
                <a:srgbClr val="000066"/>
              </a:solidFill>
              <a:latin typeface="Bradley Hand ITC" pitchFamily="66" charset="0"/>
            </a:endParaRPr>
          </a:p>
        </p:txBody>
      </p:sp>
      <p:sp>
        <p:nvSpPr>
          <p:cNvPr id="145" name="Freeform 77"/>
          <p:cNvSpPr>
            <a:spLocks/>
          </p:cNvSpPr>
          <p:nvPr/>
        </p:nvSpPr>
        <p:spPr bwMode="auto">
          <a:xfrm>
            <a:off x="5465762" y="708442"/>
            <a:ext cx="1143000" cy="698500"/>
          </a:xfrm>
          <a:custGeom>
            <a:avLst/>
            <a:gdLst>
              <a:gd name="T0" fmla="*/ 2147483646 w 1128"/>
              <a:gd name="T1" fmla="*/ 2147483646 h 689"/>
              <a:gd name="T2" fmla="*/ 2147483646 w 1128"/>
              <a:gd name="T3" fmla="*/ 2147483646 h 689"/>
              <a:gd name="T4" fmla="*/ 2147483646 w 1128"/>
              <a:gd name="T5" fmla="*/ 2147483646 h 689"/>
              <a:gd name="T6" fmla="*/ 2147483646 w 1128"/>
              <a:gd name="T7" fmla="*/ 0 h 689"/>
              <a:gd name="T8" fmla="*/ 2147483646 w 1128"/>
              <a:gd name="T9" fmla="*/ 2147483646 h 689"/>
              <a:gd name="T10" fmla="*/ 2147483646 w 1128"/>
              <a:gd name="T11" fmla="*/ 2147483646 h 689"/>
              <a:gd name="T12" fmla="*/ 2147483646 w 1128"/>
              <a:gd name="T13" fmla="*/ 2147483646 h 689"/>
              <a:gd name="T14" fmla="*/ 2147483646 w 1128"/>
              <a:gd name="T15" fmla="*/ 2147483646 h 689"/>
              <a:gd name="T16" fmla="*/ 2147483646 w 1128"/>
              <a:gd name="T17" fmla="*/ 2147483646 h 689"/>
              <a:gd name="T18" fmla="*/ 2147483646 w 1128"/>
              <a:gd name="T19" fmla="*/ 2147483646 h 689"/>
              <a:gd name="T20" fmla="*/ 2147483646 w 1128"/>
              <a:gd name="T21" fmla="*/ 2147483646 h 689"/>
              <a:gd name="T22" fmla="*/ 2147483646 w 1128"/>
              <a:gd name="T23" fmla="*/ 2147483646 h 689"/>
              <a:gd name="T24" fmla="*/ 2147483646 w 1128"/>
              <a:gd name="T25" fmla="*/ 2147483646 h 689"/>
              <a:gd name="T26" fmla="*/ 2147483646 w 1128"/>
              <a:gd name="T27" fmla="*/ 2147483646 h 689"/>
              <a:gd name="T28" fmla="*/ 2147483646 w 1128"/>
              <a:gd name="T29" fmla="*/ 2147483646 h 689"/>
              <a:gd name="T30" fmla="*/ 2147483646 w 1128"/>
              <a:gd name="T31" fmla="*/ 2147483646 h 689"/>
              <a:gd name="T32" fmla="*/ 2147483646 w 1128"/>
              <a:gd name="T33" fmla="*/ 2147483646 h 689"/>
              <a:gd name="T34" fmla="*/ 2147483646 w 1128"/>
              <a:gd name="T35" fmla="*/ 2147483646 h 689"/>
              <a:gd name="T36" fmla="*/ 2147483646 w 1128"/>
              <a:gd name="T37" fmla="*/ 2147483646 h 689"/>
              <a:gd name="T38" fmla="*/ 2147483646 w 1128"/>
              <a:gd name="T39" fmla="*/ 2147483646 h 689"/>
              <a:gd name="T40" fmla="*/ 2147483646 w 1128"/>
              <a:gd name="T41" fmla="*/ 2147483646 h 689"/>
              <a:gd name="T42" fmla="*/ 2147483646 w 1128"/>
              <a:gd name="T43" fmla="*/ 2147483646 h 689"/>
              <a:gd name="T44" fmla="*/ 2147483646 w 1128"/>
              <a:gd name="T45" fmla="*/ 2147483646 h 689"/>
              <a:gd name="T46" fmla="*/ 2147483646 w 1128"/>
              <a:gd name="T47" fmla="*/ 2147483646 h 689"/>
              <a:gd name="T48" fmla="*/ 2147483646 w 1128"/>
              <a:gd name="T49" fmla="*/ 2147483646 h 689"/>
              <a:gd name="T50" fmla="*/ 0 w 1128"/>
              <a:gd name="T51" fmla="*/ 2147483646 h 68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8"/>
              <a:gd name="T79" fmla="*/ 0 h 689"/>
              <a:gd name="T80" fmla="*/ 1128 w 1128"/>
              <a:gd name="T81" fmla="*/ 689 h 68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8" h="689">
                <a:moveTo>
                  <a:pt x="1128" y="30"/>
                </a:moveTo>
                <a:cubicBezTo>
                  <a:pt x="1122" y="28"/>
                  <a:pt x="1116" y="27"/>
                  <a:pt x="1111" y="24"/>
                </a:cubicBezTo>
                <a:cubicBezTo>
                  <a:pt x="1105" y="21"/>
                  <a:pt x="1100" y="15"/>
                  <a:pt x="1093" y="12"/>
                </a:cubicBezTo>
                <a:cubicBezTo>
                  <a:pt x="1081" y="7"/>
                  <a:pt x="1057" y="0"/>
                  <a:pt x="1057" y="0"/>
                </a:cubicBezTo>
                <a:cubicBezTo>
                  <a:pt x="1012" y="4"/>
                  <a:pt x="984" y="5"/>
                  <a:pt x="944" y="18"/>
                </a:cubicBezTo>
                <a:cubicBezTo>
                  <a:pt x="928" y="42"/>
                  <a:pt x="904" y="62"/>
                  <a:pt x="879" y="77"/>
                </a:cubicBezTo>
                <a:cubicBezTo>
                  <a:pt x="875" y="83"/>
                  <a:pt x="873" y="90"/>
                  <a:pt x="867" y="95"/>
                </a:cubicBezTo>
                <a:cubicBezTo>
                  <a:pt x="862" y="99"/>
                  <a:pt x="853" y="97"/>
                  <a:pt x="849" y="101"/>
                </a:cubicBezTo>
                <a:cubicBezTo>
                  <a:pt x="845" y="105"/>
                  <a:pt x="847" y="114"/>
                  <a:pt x="843" y="119"/>
                </a:cubicBezTo>
                <a:cubicBezTo>
                  <a:pt x="839" y="125"/>
                  <a:pt x="832" y="127"/>
                  <a:pt x="826" y="131"/>
                </a:cubicBezTo>
                <a:cubicBezTo>
                  <a:pt x="812" y="152"/>
                  <a:pt x="790" y="176"/>
                  <a:pt x="766" y="184"/>
                </a:cubicBezTo>
                <a:cubicBezTo>
                  <a:pt x="754" y="203"/>
                  <a:pt x="721" y="225"/>
                  <a:pt x="701" y="238"/>
                </a:cubicBezTo>
                <a:cubicBezTo>
                  <a:pt x="666" y="290"/>
                  <a:pt x="713" y="229"/>
                  <a:pt x="671" y="261"/>
                </a:cubicBezTo>
                <a:cubicBezTo>
                  <a:pt x="629" y="293"/>
                  <a:pt x="689" y="269"/>
                  <a:pt x="641" y="285"/>
                </a:cubicBezTo>
                <a:cubicBezTo>
                  <a:pt x="620" y="300"/>
                  <a:pt x="625" y="313"/>
                  <a:pt x="600" y="321"/>
                </a:cubicBezTo>
                <a:cubicBezTo>
                  <a:pt x="576" y="357"/>
                  <a:pt x="523" y="404"/>
                  <a:pt x="487" y="428"/>
                </a:cubicBezTo>
                <a:cubicBezTo>
                  <a:pt x="473" y="449"/>
                  <a:pt x="461" y="449"/>
                  <a:pt x="440" y="463"/>
                </a:cubicBezTo>
                <a:cubicBezTo>
                  <a:pt x="406" y="515"/>
                  <a:pt x="451" y="454"/>
                  <a:pt x="410" y="487"/>
                </a:cubicBezTo>
                <a:cubicBezTo>
                  <a:pt x="404" y="492"/>
                  <a:pt x="403" y="500"/>
                  <a:pt x="398" y="505"/>
                </a:cubicBezTo>
                <a:cubicBezTo>
                  <a:pt x="383" y="518"/>
                  <a:pt x="346" y="547"/>
                  <a:pt x="327" y="552"/>
                </a:cubicBezTo>
                <a:cubicBezTo>
                  <a:pt x="302" y="569"/>
                  <a:pt x="281" y="589"/>
                  <a:pt x="256" y="606"/>
                </a:cubicBezTo>
                <a:cubicBezTo>
                  <a:pt x="229" y="625"/>
                  <a:pt x="194" y="633"/>
                  <a:pt x="166" y="653"/>
                </a:cubicBezTo>
                <a:cubicBezTo>
                  <a:pt x="139" y="672"/>
                  <a:pt x="156" y="663"/>
                  <a:pt x="113" y="677"/>
                </a:cubicBezTo>
                <a:cubicBezTo>
                  <a:pt x="101" y="681"/>
                  <a:pt x="77" y="689"/>
                  <a:pt x="77" y="689"/>
                </a:cubicBezTo>
                <a:cubicBezTo>
                  <a:pt x="65" y="687"/>
                  <a:pt x="53" y="687"/>
                  <a:pt x="42" y="683"/>
                </a:cubicBezTo>
                <a:cubicBezTo>
                  <a:pt x="21" y="676"/>
                  <a:pt x="19" y="656"/>
                  <a:pt x="0" y="647"/>
                </a:cubicBezTo>
              </a:path>
            </a:pathLst>
          </a:custGeom>
          <a:noFill/>
          <a:ln w="19050">
            <a:solidFill>
              <a:srgbClr val="000066"/>
            </a:solidFill>
            <a:round/>
            <a:headEnd/>
            <a:tailEnd/>
          </a:ln>
        </p:spPr>
        <p:txBody>
          <a:bodyPr/>
          <a:lstStyle/>
          <a:p>
            <a:endParaRPr lang="es-MX"/>
          </a:p>
        </p:txBody>
      </p:sp>
      <p:sp>
        <p:nvSpPr>
          <p:cNvPr id="146" name="Freeform 78"/>
          <p:cNvSpPr>
            <a:spLocks/>
          </p:cNvSpPr>
          <p:nvPr/>
        </p:nvSpPr>
        <p:spPr bwMode="auto">
          <a:xfrm>
            <a:off x="5745163" y="1148179"/>
            <a:ext cx="190500" cy="180975"/>
          </a:xfrm>
          <a:custGeom>
            <a:avLst/>
            <a:gdLst>
              <a:gd name="T0" fmla="*/ 0 w 188"/>
              <a:gd name="T1" fmla="*/ 2147483646 h 178"/>
              <a:gd name="T2" fmla="*/ 2147483646 w 188"/>
              <a:gd name="T3" fmla="*/ 2147483646 h 178"/>
              <a:gd name="T4" fmla="*/ 2147483646 w 188"/>
              <a:gd name="T5" fmla="*/ 2147483646 h 178"/>
              <a:gd name="T6" fmla="*/ 2147483646 w 188"/>
              <a:gd name="T7" fmla="*/ 2147483646 h 178"/>
              <a:gd name="T8" fmla="*/ 2147483646 w 188"/>
              <a:gd name="T9" fmla="*/ 2147483646 h 178"/>
              <a:gd name="T10" fmla="*/ 2147483646 w 188"/>
              <a:gd name="T11" fmla="*/ 2147483646 h 178"/>
              <a:gd name="T12" fmla="*/ 2147483646 w 188"/>
              <a:gd name="T13" fmla="*/ 2147483646 h 178"/>
              <a:gd name="T14" fmla="*/ 2147483646 w 188"/>
              <a:gd name="T15" fmla="*/ 2147483646 h 178"/>
              <a:gd name="T16" fmla="*/ 2147483646 w 188"/>
              <a:gd name="T17" fmla="*/ 2147483646 h 178"/>
              <a:gd name="T18" fmla="*/ 2147483646 w 188"/>
              <a:gd name="T19" fmla="*/ 0 h 178"/>
              <a:gd name="T20" fmla="*/ 2147483646 w 188"/>
              <a:gd name="T21" fmla="*/ 2147483646 h 178"/>
              <a:gd name="T22" fmla="*/ 2147483646 w 188"/>
              <a:gd name="T23" fmla="*/ 2147483646 h 178"/>
              <a:gd name="T24" fmla="*/ 0 w 188"/>
              <a:gd name="T25" fmla="*/ 2147483646 h 1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8"/>
              <a:gd name="T40" fmla="*/ 0 h 178"/>
              <a:gd name="T41" fmla="*/ 188 w 188"/>
              <a:gd name="T42" fmla="*/ 178 h 1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8" h="178">
                <a:moveTo>
                  <a:pt x="0" y="178"/>
                </a:moveTo>
                <a:cubicBezTo>
                  <a:pt x="25" y="161"/>
                  <a:pt x="24" y="137"/>
                  <a:pt x="41" y="113"/>
                </a:cubicBezTo>
                <a:cubicBezTo>
                  <a:pt x="41" y="113"/>
                  <a:pt x="53" y="72"/>
                  <a:pt x="59" y="77"/>
                </a:cubicBezTo>
                <a:cubicBezTo>
                  <a:pt x="69" y="85"/>
                  <a:pt x="71" y="113"/>
                  <a:pt x="71" y="113"/>
                </a:cubicBezTo>
                <a:cubicBezTo>
                  <a:pt x="82" y="81"/>
                  <a:pt x="73" y="100"/>
                  <a:pt x="101" y="59"/>
                </a:cubicBezTo>
                <a:cubicBezTo>
                  <a:pt x="105" y="53"/>
                  <a:pt x="113" y="41"/>
                  <a:pt x="113" y="41"/>
                </a:cubicBezTo>
                <a:cubicBezTo>
                  <a:pt x="113" y="41"/>
                  <a:pt x="122" y="6"/>
                  <a:pt x="124" y="6"/>
                </a:cubicBezTo>
                <a:cubicBezTo>
                  <a:pt x="130" y="6"/>
                  <a:pt x="129" y="17"/>
                  <a:pt x="130" y="23"/>
                </a:cubicBezTo>
                <a:cubicBezTo>
                  <a:pt x="133" y="33"/>
                  <a:pt x="134" y="43"/>
                  <a:pt x="136" y="53"/>
                </a:cubicBezTo>
                <a:cubicBezTo>
                  <a:pt x="164" y="13"/>
                  <a:pt x="156" y="31"/>
                  <a:pt x="166" y="0"/>
                </a:cubicBezTo>
                <a:cubicBezTo>
                  <a:pt x="180" y="42"/>
                  <a:pt x="188" y="28"/>
                  <a:pt x="160" y="47"/>
                </a:cubicBezTo>
                <a:cubicBezTo>
                  <a:pt x="139" y="79"/>
                  <a:pt x="136" y="107"/>
                  <a:pt x="95" y="118"/>
                </a:cubicBezTo>
                <a:cubicBezTo>
                  <a:pt x="71" y="155"/>
                  <a:pt x="24" y="142"/>
                  <a:pt x="0" y="178"/>
                </a:cubicBezTo>
                <a:close/>
              </a:path>
            </a:pathLst>
          </a:custGeom>
          <a:solidFill>
            <a:srgbClr val="000066"/>
          </a:solidFill>
          <a:ln w="9525">
            <a:solidFill>
              <a:srgbClr val="000066"/>
            </a:solidFill>
            <a:round/>
            <a:headEnd/>
            <a:tailEnd/>
          </a:ln>
        </p:spPr>
        <p:txBody>
          <a:bodyPr/>
          <a:lstStyle/>
          <a:p>
            <a:endParaRPr lang="es-MX"/>
          </a:p>
        </p:txBody>
      </p:sp>
      <p:sp>
        <p:nvSpPr>
          <p:cNvPr id="147" name="Text Box 96"/>
          <p:cNvSpPr txBox="1">
            <a:spLocks noChangeArrowheads="1"/>
          </p:cNvSpPr>
          <p:nvPr/>
        </p:nvSpPr>
        <p:spPr bwMode="auto">
          <a:xfrm>
            <a:off x="7262254" y="2950078"/>
            <a:ext cx="31290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48</a:t>
            </a:r>
          </a:p>
        </p:txBody>
      </p:sp>
      <p:sp>
        <p:nvSpPr>
          <p:cNvPr id="148" name="Text Box 95"/>
          <p:cNvSpPr txBox="1">
            <a:spLocks noChangeArrowheads="1"/>
          </p:cNvSpPr>
          <p:nvPr/>
        </p:nvSpPr>
        <p:spPr bwMode="auto">
          <a:xfrm>
            <a:off x="7262254" y="2694907"/>
            <a:ext cx="312906" cy="230832"/>
          </a:xfrm>
          <a:prstGeom prst="rect">
            <a:avLst/>
          </a:prstGeom>
          <a:noFill/>
          <a:ln w="9525">
            <a:noFill/>
            <a:miter lim="800000"/>
            <a:headEnd/>
            <a:tailEnd/>
          </a:ln>
        </p:spPr>
        <p:txBody>
          <a:bodyPr wrap="none">
            <a:spAutoFit/>
          </a:bodyPr>
          <a:lstStyle/>
          <a:p>
            <a:pPr eaLnBrk="1" hangingPunct="1"/>
            <a:r>
              <a:rPr lang="en-US" altLang="es-MX" sz="900" b="1" dirty="0">
                <a:solidFill>
                  <a:srgbClr val="000066"/>
                </a:solidFill>
              </a:rPr>
              <a:t>48</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84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850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842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850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852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8518"/>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8519"/>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85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3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4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4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44"/>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4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2" grpId="0"/>
      <p:bldP spid="188423" grpId="0"/>
      <p:bldP spid="188503" grpId="0" animBg="1"/>
      <p:bldP spid="188504" grpId="0" animBg="1"/>
      <p:bldP spid="188517" grpId="0" animBg="1"/>
      <p:bldP spid="188518" grpId="0" animBg="1"/>
      <p:bldP spid="188519" grpId="0" animBg="1"/>
      <p:bldP spid="188524" grpId="0" animBg="1"/>
      <p:bldP spid="132" grpId="0"/>
      <p:bldP spid="126" grpId="0" animBg="1"/>
      <p:bldP spid="127" grpId="0"/>
      <p:bldP spid="128" grpId="0"/>
      <p:bldP spid="129" grpId="0" animBg="1"/>
      <p:bldP spid="130" grpId="0" animBg="1"/>
      <p:bldP spid="131" grpId="0"/>
      <p:bldP spid="133" grpId="0"/>
      <p:bldP spid="134" grpId="0"/>
      <p:bldP spid="135" grpId="0"/>
      <p:bldP spid="136" grpId="0"/>
      <p:bldP spid="137" grpId="0"/>
      <p:bldP spid="138" grpId="0"/>
      <p:bldP spid="139" grpId="0"/>
      <p:bldP spid="140" grpId="0"/>
      <p:bldP spid="141" grpId="0"/>
      <p:bldP spid="142" grpId="0"/>
      <p:bldP spid="143" grpId="0"/>
      <p:bldP spid="144" grpId="0"/>
      <p:bldP spid="145" grpId="0" animBg="1"/>
      <p:bldP spid="146" grpId="0" animBg="1"/>
      <p:bldP spid="147" grpId="0"/>
      <p:bldP spid="14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EWS table"/>
          <p:cNvPicPr>
            <a:picLocks noChangeAspect="1" noChangeArrowheads="1"/>
          </p:cNvPicPr>
          <p:nvPr/>
        </p:nvPicPr>
        <p:blipFill>
          <a:blip r:embed="rId3" cstate="print"/>
          <a:srcRect/>
          <a:stretch>
            <a:fillRect/>
          </a:stretch>
        </p:blipFill>
        <p:spPr bwMode="auto">
          <a:xfrm>
            <a:off x="0" y="-3175"/>
            <a:ext cx="9197976" cy="6861175"/>
          </a:xfrm>
          <a:prstGeom prst="rect">
            <a:avLst/>
          </a:prstGeom>
          <a:noFill/>
          <a:ln w="9525">
            <a:noFill/>
            <a:miter lim="800000"/>
            <a:headEnd/>
            <a:tailEnd/>
          </a:ln>
        </p:spPr>
      </p:pic>
      <p:sp>
        <p:nvSpPr>
          <p:cNvPr id="129027" name="Rectangle 3"/>
          <p:cNvSpPr>
            <a:spLocks noChangeArrowheads="1"/>
          </p:cNvSpPr>
          <p:nvPr/>
        </p:nvSpPr>
        <p:spPr bwMode="auto">
          <a:xfrm>
            <a:off x="685800" y="228600"/>
            <a:ext cx="7772400" cy="609600"/>
          </a:xfrm>
          <a:prstGeom prst="rect">
            <a:avLst/>
          </a:prstGeom>
          <a:noFill/>
          <a:ln w="9525">
            <a:noFill/>
            <a:miter lim="800000"/>
            <a:headEnd/>
            <a:tailEnd/>
          </a:ln>
        </p:spPr>
        <p:txBody>
          <a:bodyPr anchor="ctr"/>
          <a:lstStyle/>
          <a:p>
            <a:pPr algn="ctr" eaLnBrk="1" hangingPunct="1"/>
            <a:r>
              <a:rPr lang="en-US" altLang="es-MX" sz="3600" b="1" dirty="0" err="1"/>
              <a:t>Calculando</a:t>
            </a:r>
            <a:r>
              <a:rPr lang="en-US" altLang="es-MX" sz="3600" b="1" dirty="0"/>
              <a:t> </a:t>
            </a:r>
            <a:r>
              <a:rPr lang="en-US" altLang="es-MX" sz="3600" b="1" dirty="0" err="1"/>
              <a:t>índice</a:t>
            </a:r>
            <a:r>
              <a:rPr lang="en-US" altLang="es-MX" sz="3600" b="1" dirty="0"/>
              <a:t> </a:t>
            </a:r>
            <a:r>
              <a:rPr lang="en-US" altLang="es-MX" sz="3600" b="1" dirty="0" err="1"/>
              <a:t>VEV</a:t>
            </a:r>
            <a:endParaRPr lang="en-US" altLang="es-MX" sz="3600" b="1" dirty="0"/>
          </a:p>
        </p:txBody>
      </p:sp>
      <p:sp>
        <p:nvSpPr>
          <p:cNvPr id="129028" name="Text Box 4"/>
          <p:cNvSpPr txBox="1">
            <a:spLocks noChangeArrowheads="1"/>
          </p:cNvSpPr>
          <p:nvPr/>
        </p:nvSpPr>
        <p:spPr bwMode="auto">
          <a:xfrm>
            <a:off x="1336675" y="1092200"/>
            <a:ext cx="1693863" cy="369888"/>
          </a:xfrm>
          <a:prstGeom prst="rect">
            <a:avLst/>
          </a:prstGeom>
          <a:noFill/>
          <a:ln w="9525">
            <a:noFill/>
            <a:miter lim="800000"/>
            <a:headEnd/>
            <a:tailEnd/>
          </a:ln>
        </p:spPr>
        <p:txBody>
          <a:bodyPr wrap="none">
            <a:spAutoFit/>
          </a:bodyPr>
          <a:lstStyle/>
          <a:p>
            <a:pPr eaLnBrk="1" hangingPunct="1"/>
            <a:r>
              <a:rPr lang="en-US" altLang="es-MX" sz="1800" b="1"/>
              <a:t>Menor VEV </a:t>
            </a:r>
            <a:r>
              <a:rPr lang="en-US" altLang="es-MX" sz="1800" b="1">
                <a:sym typeface="Wingdings" pitchFamily="2" charset="2"/>
              </a:rPr>
              <a:t></a:t>
            </a:r>
            <a:endParaRPr lang="en-US" altLang="es-MX" sz="1800" b="1"/>
          </a:p>
        </p:txBody>
      </p:sp>
      <p:sp>
        <p:nvSpPr>
          <p:cNvPr id="129029" name="Text Box 5"/>
          <p:cNvSpPr txBox="1">
            <a:spLocks noChangeArrowheads="1"/>
          </p:cNvSpPr>
          <p:nvPr/>
        </p:nvSpPr>
        <p:spPr bwMode="auto">
          <a:xfrm rot="-5400000">
            <a:off x="-446087" y="4079875"/>
            <a:ext cx="1681162" cy="369888"/>
          </a:xfrm>
          <a:prstGeom prst="rect">
            <a:avLst/>
          </a:prstGeom>
          <a:noFill/>
          <a:ln w="9525">
            <a:noFill/>
            <a:miter lim="800000"/>
            <a:headEnd/>
            <a:tailEnd/>
          </a:ln>
        </p:spPr>
        <p:txBody>
          <a:bodyPr wrap="none">
            <a:spAutoFit/>
          </a:bodyPr>
          <a:lstStyle/>
          <a:p>
            <a:pPr eaLnBrk="1" hangingPunct="1"/>
            <a:r>
              <a:rPr lang="en-US" altLang="es-MX" sz="1800" b="1"/>
              <a:t>Mayor VEV</a:t>
            </a:r>
            <a:r>
              <a:rPr lang="en-US" altLang="es-MX" sz="1800" b="1">
                <a:sym typeface="Wingdings" pitchFamily="2" charset="2"/>
              </a:rPr>
              <a:t></a:t>
            </a:r>
            <a:endParaRPr lang="en-US" altLang="es-MX" sz="1800" b="1"/>
          </a:p>
        </p:txBody>
      </p:sp>
      <p:sp>
        <p:nvSpPr>
          <p:cNvPr id="12903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E6D8E576-BAB9-4E04-913B-640663409C69}" type="slidenum">
              <a:rPr lang="en-US" altLang="es-MX" sz="1000"/>
              <a:pPr algn="r" eaLnBrk="1" hangingPunct="1"/>
              <a:t>143</a:t>
            </a:fld>
            <a:r>
              <a:rPr lang="en-US" altLang="es-MX" sz="1000"/>
              <a:t>-S290-EP</a:t>
            </a:r>
          </a:p>
        </p:txBody>
      </p:sp>
      <p:pic>
        <p:nvPicPr>
          <p:cNvPr id="129031" name="Imagen 1"/>
          <p:cNvPicPr>
            <a:picLocks noChangeAspect="1"/>
          </p:cNvPicPr>
          <p:nvPr/>
        </p:nvPicPr>
        <p:blipFill>
          <a:blip r:embed="rId4" cstate="print"/>
          <a:srcRect/>
          <a:stretch>
            <a:fillRect/>
          </a:stretch>
        </p:blipFill>
        <p:spPr bwMode="auto">
          <a:xfrm>
            <a:off x="592138" y="1462088"/>
            <a:ext cx="8475662" cy="4584700"/>
          </a:xfrm>
          <a:prstGeom prst="rect">
            <a:avLst/>
          </a:prstGeom>
          <a:noFill/>
          <a:ln w="9525">
            <a:noFill/>
            <a:miter lim="800000"/>
            <a:headEnd/>
            <a:tailEnd/>
          </a:ln>
        </p:spPr>
      </p:pic>
      <p:sp>
        <p:nvSpPr>
          <p:cNvPr id="17" name="Oval 7"/>
          <p:cNvSpPr>
            <a:spLocks noChangeArrowheads="1"/>
          </p:cNvSpPr>
          <p:nvPr/>
        </p:nvSpPr>
        <p:spPr bwMode="auto">
          <a:xfrm>
            <a:off x="1176338" y="1447800"/>
            <a:ext cx="533400" cy="304800"/>
          </a:xfrm>
          <a:prstGeom prst="ellipse">
            <a:avLst/>
          </a:prstGeom>
          <a:noFill/>
          <a:ln w="28575">
            <a:solidFill>
              <a:srgbClr val="FF9900"/>
            </a:solidFill>
            <a:round/>
            <a:headEnd/>
            <a:tailEnd/>
          </a:ln>
        </p:spPr>
        <p:txBody>
          <a:bodyPr wrap="none" anchor="ctr"/>
          <a:lstStyle/>
          <a:p>
            <a:endParaRPr lang="es-MX" altLang="es-MX"/>
          </a:p>
        </p:txBody>
      </p:sp>
      <p:sp>
        <p:nvSpPr>
          <p:cNvPr id="19" name="Oval 6"/>
          <p:cNvSpPr>
            <a:spLocks noChangeArrowheads="1"/>
          </p:cNvSpPr>
          <p:nvPr/>
        </p:nvSpPr>
        <p:spPr bwMode="auto">
          <a:xfrm>
            <a:off x="685800" y="2122488"/>
            <a:ext cx="490538" cy="371475"/>
          </a:xfrm>
          <a:prstGeom prst="ellipse">
            <a:avLst/>
          </a:prstGeom>
          <a:noFill/>
          <a:ln w="28575">
            <a:solidFill>
              <a:srgbClr val="FF9900"/>
            </a:solidFill>
            <a:round/>
            <a:headEnd/>
            <a:tailEnd/>
          </a:ln>
        </p:spPr>
        <p:txBody>
          <a:bodyPr wrap="none" anchor="ctr"/>
          <a:lstStyle/>
          <a:p>
            <a:endParaRPr lang="es-MX" altLang="es-MX"/>
          </a:p>
        </p:txBody>
      </p:sp>
      <p:sp>
        <p:nvSpPr>
          <p:cNvPr id="21" name="Oval 8"/>
          <p:cNvSpPr>
            <a:spLocks noChangeArrowheads="1"/>
          </p:cNvSpPr>
          <p:nvPr/>
        </p:nvSpPr>
        <p:spPr bwMode="auto">
          <a:xfrm>
            <a:off x="669925" y="2432050"/>
            <a:ext cx="506413" cy="311150"/>
          </a:xfrm>
          <a:prstGeom prst="ellipse">
            <a:avLst/>
          </a:prstGeom>
          <a:noFill/>
          <a:ln w="28575">
            <a:solidFill>
              <a:srgbClr val="FF9933"/>
            </a:solidFill>
            <a:round/>
            <a:headEnd/>
            <a:tailEnd/>
          </a:ln>
        </p:spPr>
        <p:txBody>
          <a:bodyPr wrap="none" anchor="ctr"/>
          <a:lstStyle/>
          <a:p>
            <a:endParaRPr lang="es-MX" altLang="es-MX"/>
          </a:p>
        </p:txBody>
      </p:sp>
      <p:sp>
        <p:nvSpPr>
          <p:cNvPr id="22" name="Oval 6"/>
          <p:cNvSpPr>
            <a:spLocks noChangeArrowheads="1"/>
          </p:cNvSpPr>
          <p:nvPr/>
        </p:nvSpPr>
        <p:spPr bwMode="auto">
          <a:xfrm>
            <a:off x="1254125" y="2149475"/>
            <a:ext cx="490538" cy="371475"/>
          </a:xfrm>
          <a:prstGeom prst="ellipse">
            <a:avLst/>
          </a:prstGeom>
          <a:noFill/>
          <a:ln w="28575">
            <a:solidFill>
              <a:srgbClr val="FF9900"/>
            </a:solidFill>
            <a:round/>
            <a:headEnd/>
            <a:tailEnd/>
          </a:ln>
        </p:spPr>
        <p:txBody>
          <a:bodyPr wrap="none" anchor="ctr"/>
          <a:lstStyle/>
          <a:p>
            <a:endParaRPr lang="es-MX" altLang="es-MX"/>
          </a:p>
        </p:txBody>
      </p:sp>
      <p:sp>
        <p:nvSpPr>
          <p:cNvPr id="23" name="Oval 8"/>
          <p:cNvSpPr>
            <a:spLocks noChangeArrowheads="1"/>
          </p:cNvSpPr>
          <p:nvPr/>
        </p:nvSpPr>
        <p:spPr bwMode="auto">
          <a:xfrm>
            <a:off x="1238250" y="2459038"/>
            <a:ext cx="506413" cy="311150"/>
          </a:xfrm>
          <a:prstGeom prst="ellipse">
            <a:avLst/>
          </a:prstGeom>
          <a:noFill/>
          <a:ln w="28575">
            <a:solidFill>
              <a:srgbClr val="FF9933"/>
            </a:solidFill>
            <a:round/>
            <a:headEnd/>
            <a:tailEnd/>
          </a:ln>
        </p:spPr>
        <p:txBody>
          <a:bodyPr wrap="none" anchor="ctr"/>
          <a:lstStyle/>
          <a:p>
            <a:endParaRPr lang="es-MX" altLang="es-MX"/>
          </a:p>
        </p:txBody>
      </p:sp>
      <p:sp>
        <p:nvSpPr>
          <p:cNvPr id="2" name="CuadroTexto 1"/>
          <p:cNvSpPr txBox="1"/>
          <p:nvPr/>
        </p:nvSpPr>
        <p:spPr>
          <a:xfrm>
            <a:off x="592138" y="6187440"/>
            <a:ext cx="8475662" cy="461665"/>
          </a:xfrm>
          <a:prstGeom prst="rect">
            <a:avLst/>
          </a:prstGeom>
          <a:noFill/>
        </p:spPr>
        <p:txBody>
          <a:bodyPr wrap="square" rtlCol="0">
            <a:spAutoFit/>
          </a:bodyPr>
          <a:lstStyle/>
          <a:p>
            <a:r>
              <a:rPr lang="es-MX" dirty="0"/>
              <a:t>Interpolar entre valores 64-56, para obtener el </a:t>
            </a:r>
            <a:r>
              <a:rPr lang="es-MX" dirty="0" err="1"/>
              <a:t>VEV</a:t>
            </a:r>
            <a:r>
              <a:rPr lang="es-MX" dirty="0"/>
              <a:t> de 60</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2" grpId="0" animBg="1"/>
      <p:bldP spid="2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3108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t>12-</a:t>
            </a:r>
            <a:fld id="{F7B20057-086D-49A6-9873-53F109C1AB44}" type="slidenum">
              <a:rPr lang="en-US" altLang="es-MX" sz="1000"/>
              <a:pPr algn="r" eaLnBrk="1" hangingPunct="1"/>
              <a:t>144</a:t>
            </a:fld>
            <a:r>
              <a:rPr lang="en-US" altLang="es-MX" sz="1000"/>
              <a:t>-S290-EP</a:t>
            </a:r>
          </a:p>
        </p:txBody>
      </p:sp>
      <p:sp>
        <p:nvSpPr>
          <p:cNvPr id="131090" name="Rectangle 4"/>
          <p:cNvSpPr>
            <a:spLocks noChangeArrowheads="1"/>
          </p:cNvSpPr>
          <p:nvPr/>
        </p:nvSpPr>
        <p:spPr bwMode="auto">
          <a:xfrm>
            <a:off x="790575" y="209550"/>
            <a:ext cx="7772400" cy="457200"/>
          </a:xfrm>
          <a:prstGeom prst="rect">
            <a:avLst/>
          </a:prstGeom>
          <a:noFill/>
          <a:ln w="9525">
            <a:noFill/>
            <a:miter lim="800000"/>
            <a:headEnd/>
            <a:tailEnd/>
          </a:ln>
        </p:spPr>
        <p:txBody>
          <a:bodyPr anchor="ctr"/>
          <a:lstStyle/>
          <a:p>
            <a:pPr algn="ctr" eaLnBrk="1" hangingPunct="1"/>
            <a:r>
              <a:rPr lang="en-US" altLang="es-MX" sz="3600" b="1" dirty="0" err="1"/>
              <a:t>Tabla</a:t>
            </a:r>
            <a:r>
              <a:rPr lang="en-US" altLang="es-MX" sz="3600" b="1" dirty="0"/>
              <a:t> del </a:t>
            </a:r>
            <a:r>
              <a:rPr lang="en-US" altLang="es-MX" sz="3600" b="1" dirty="0" err="1"/>
              <a:t>índice</a:t>
            </a:r>
            <a:r>
              <a:rPr lang="en-US" altLang="es-MX" sz="3600" b="1" dirty="0"/>
              <a:t> de VP</a:t>
            </a:r>
          </a:p>
        </p:txBody>
      </p:sp>
      <p:sp>
        <p:nvSpPr>
          <p:cNvPr id="131091" name="Text Box 157"/>
          <p:cNvSpPr txBox="1">
            <a:spLocks noChangeArrowheads="1"/>
          </p:cNvSpPr>
          <p:nvPr/>
        </p:nvSpPr>
        <p:spPr bwMode="auto">
          <a:xfrm>
            <a:off x="177800" y="1565275"/>
            <a:ext cx="2124075" cy="1465263"/>
          </a:xfrm>
          <a:prstGeom prst="rect">
            <a:avLst/>
          </a:prstGeom>
          <a:noFill/>
          <a:ln w="9525">
            <a:noFill/>
            <a:miter lim="800000"/>
            <a:headEnd/>
            <a:tailEnd/>
          </a:ln>
        </p:spPr>
        <p:txBody>
          <a:bodyPr>
            <a:spAutoFit/>
          </a:bodyPr>
          <a:lstStyle/>
          <a:p>
            <a:pPr eaLnBrk="1" hangingPunct="1"/>
            <a:r>
              <a:rPr lang="es-MX" altLang="es-MX" sz="1800" dirty="0"/>
              <a:t>En los marcados en amarillo las VP serán mayores en el combustible pasto</a:t>
            </a:r>
            <a:r>
              <a:rPr lang="en-US" altLang="es-MX" sz="1800" dirty="0"/>
              <a:t>. </a:t>
            </a:r>
          </a:p>
        </p:txBody>
      </p:sp>
      <p:sp>
        <p:nvSpPr>
          <p:cNvPr id="131092" name="Text Box 158"/>
          <p:cNvSpPr txBox="1">
            <a:spLocks noChangeArrowheads="1"/>
          </p:cNvSpPr>
          <p:nvPr/>
        </p:nvSpPr>
        <p:spPr bwMode="auto">
          <a:xfrm>
            <a:off x="222250" y="3325813"/>
            <a:ext cx="1911350" cy="2031325"/>
          </a:xfrm>
          <a:prstGeom prst="rect">
            <a:avLst/>
          </a:prstGeom>
          <a:noFill/>
          <a:ln w="9525">
            <a:noFill/>
            <a:miter lim="800000"/>
            <a:headEnd/>
            <a:tailEnd/>
          </a:ln>
        </p:spPr>
        <p:txBody>
          <a:bodyPr>
            <a:spAutoFit/>
          </a:bodyPr>
          <a:lstStyle/>
          <a:p>
            <a:pPr eaLnBrk="1" hangingPunct="1"/>
            <a:r>
              <a:rPr lang="es-MX" altLang="es-MX" sz="1800" dirty="0"/>
              <a:t>Los marcados en rojo: Incrementos en  Índice VP de 60x y mayores  han sido asociados con fatalidades</a:t>
            </a:r>
            <a:endParaRPr lang="en-US" altLang="es-MX" sz="2000" dirty="0"/>
          </a:p>
        </p:txBody>
      </p:sp>
      <p:pic>
        <p:nvPicPr>
          <p:cNvPr id="11" name="Imagen 10"/>
          <p:cNvPicPr>
            <a:picLocks noChangeAspect="1"/>
          </p:cNvPicPr>
          <p:nvPr/>
        </p:nvPicPr>
        <p:blipFill>
          <a:blip r:embed="rId4"/>
          <a:stretch>
            <a:fillRect/>
          </a:stretch>
        </p:blipFill>
        <p:spPr>
          <a:xfrm>
            <a:off x="2229146" y="970478"/>
            <a:ext cx="6842125" cy="4860818"/>
          </a:xfrm>
          <a:prstGeom prst="rect">
            <a:avLst/>
          </a:prstGeom>
        </p:spPr>
      </p:pic>
      <p:sp>
        <p:nvSpPr>
          <p:cNvPr id="12" name="Oval 5"/>
          <p:cNvSpPr>
            <a:spLocks noChangeArrowheads="1"/>
          </p:cNvSpPr>
          <p:nvPr/>
        </p:nvSpPr>
        <p:spPr bwMode="auto">
          <a:xfrm>
            <a:off x="2450425" y="5589048"/>
            <a:ext cx="533400" cy="228600"/>
          </a:xfrm>
          <a:prstGeom prst="ellipse">
            <a:avLst/>
          </a:prstGeom>
          <a:noFill/>
          <a:ln w="38100">
            <a:solidFill>
              <a:srgbClr val="FF9900"/>
            </a:solidFill>
            <a:round/>
            <a:headEnd/>
            <a:tailEnd/>
          </a:ln>
        </p:spPr>
        <p:txBody>
          <a:bodyPr wrap="none" anchor="ctr"/>
          <a:lstStyle/>
          <a:p>
            <a:endParaRPr lang="es-MX" altLang="es-MX"/>
          </a:p>
        </p:txBody>
      </p:sp>
      <p:sp>
        <p:nvSpPr>
          <p:cNvPr id="13" name="Oval 7"/>
          <p:cNvSpPr>
            <a:spLocks noChangeArrowheads="1"/>
          </p:cNvSpPr>
          <p:nvPr/>
        </p:nvSpPr>
        <p:spPr bwMode="auto">
          <a:xfrm>
            <a:off x="4405952" y="5533680"/>
            <a:ext cx="533400" cy="304800"/>
          </a:xfrm>
          <a:prstGeom prst="ellipse">
            <a:avLst/>
          </a:prstGeom>
          <a:noFill/>
          <a:ln w="38100">
            <a:solidFill>
              <a:srgbClr val="FF9933"/>
            </a:solidFill>
            <a:round/>
            <a:headEnd/>
            <a:tailEnd/>
          </a:ln>
        </p:spPr>
        <p:txBody>
          <a:bodyPr wrap="none" anchor="ctr"/>
          <a:lstStyle/>
          <a:p>
            <a:endParaRPr lang="es-MX" altLang="es-MX"/>
          </a:p>
        </p:txBody>
      </p:sp>
      <p:sp>
        <p:nvSpPr>
          <p:cNvPr id="14" name="Oval 6"/>
          <p:cNvSpPr>
            <a:spLocks noChangeArrowheads="1"/>
          </p:cNvSpPr>
          <p:nvPr/>
        </p:nvSpPr>
        <p:spPr bwMode="auto">
          <a:xfrm>
            <a:off x="4097918" y="1222483"/>
            <a:ext cx="1070811" cy="685800"/>
          </a:xfrm>
          <a:prstGeom prst="ellipse">
            <a:avLst/>
          </a:prstGeom>
          <a:noFill/>
          <a:ln w="38100">
            <a:solidFill>
              <a:srgbClr val="FF9900"/>
            </a:solidFill>
            <a:round/>
            <a:headEnd/>
            <a:tailEnd/>
          </a:ln>
        </p:spPr>
        <p:txBody>
          <a:bodyPr wrap="none" anchor="ctr"/>
          <a:lstStyle/>
          <a:p>
            <a:endParaRPr lang="es-MX" alt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0" y="80684"/>
            <a:ext cx="9144000" cy="1143000"/>
          </a:xfrm>
        </p:spPr>
        <p:txBody>
          <a:bodyPr/>
          <a:lstStyle/>
          <a:p>
            <a:pPr eaLnBrk="1" hangingPunct="1"/>
            <a:r>
              <a:rPr lang="es-MX" altLang="es-MX" dirty="0"/>
              <a:t>Implementando </a:t>
            </a:r>
            <a:r>
              <a:rPr lang="es-MX" altLang="es-MX" dirty="0" err="1"/>
              <a:t>VCRZ</a:t>
            </a:r>
            <a:endParaRPr lang="es-MX" altLang="es-MX" dirty="0"/>
          </a:p>
        </p:txBody>
      </p:sp>
      <p:sp>
        <p:nvSpPr>
          <p:cNvPr id="191491" name="Rectangle 3"/>
          <p:cNvSpPr>
            <a:spLocks noGrp="1" noChangeArrowheads="1"/>
          </p:cNvSpPr>
          <p:nvPr>
            <p:ph type="body" idx="1"/>
          </p:nvPr>
        </p:nvSpPr>
        <p:spPr>
          <a:xfrm>
            <a:off x="265113" y="999568"/>
            <a:ext cx="8878887" cy="5207000"/>
          </a:xfrm>
        </p:spPr>
        <p:txBody>
          <a:bodyPr/>
          <a:lstStyle/>
          <a:p>
            <a:pPr eaLnBrk="1" hangingPunct="1">
              <a:lnSpc>
                <a:spcPct val="80000"/>
              </a:lnSpc>
              <a:buSzPct val="140000"/>
              <a:buFontTx/>
              <a:buNone/>
              <a:defRPr/>
            </a:pPr>
            <a:r>
              <a:rPr lang="es-MX" altLang="es-MX" sz="2400" b="1" u="sng" spc="-100" dirty="0"/>
              <a:t>V</a:t>
            </a:r>
            <a:r>
              <a:rPr lang="es-MX" altLang="es-MX" sz="2400" b="1" spc="-100" dirty="0"/>
              <a:t>igilantes</a:t>
            </a:r>
            <a:r>
              <a:rPr lang="es-MX" altLang="es-MX" sz="2400" spc="-100" dirty="0"/>
              <a:t> (</a:t>
            </a:r>
            <a:r>
              <a:rPr lang="es-MX" altLang="es-MX" sz="2400" spc="-100" dirty="0" err="1"/>
              <a:t>basados</a:t>
            </a:r>
            <a:r>
              <a:rPr lang="es-MX" altLang="es-MX" sz="2400" spc="-100" dirty="0"/>
              <a:t> </a:t>
            </a:r>
            <a:r>
              <a:rPr lang="es-MX" altLang="es-MX" sz="2400" spc="-100" dirty="0" err="1"/>
              <a:t>en</a:t>
            </a:r>
            <a:r>
              <a:rPr lang="es-MX" altLang="es-MX" sz="2400" spc="-100" dirty="0"/>
              <a:t> las </a:t>
            </a:r>
            <a:r>
              <a:rPr lang="es-MX" altLang="es-MX" sz="2400" spc="-100" dirty="0" err="1"/>
              <a:t>preocupaciones</a:t>
            </a:r>
            <a:r>
              <a:rPr lang="es-MX" altLang="es-MX" sz="2400" spc="-100" dirty="0"/>
              <a:t> </a:t>
            </a:r>
            <a:r>
              <a:rPr lang="es-MX" altLang="es-MX" sz="2400" spc="-100" dirty="0" err="1"/>
              <a:t>mayores</a:t>
            </a:r>
            <a:r>
              <a:rPr lang="es-MX" altLang="es-MX" sz="2400" spc="-100" dirty="0"/>
              <a:t>).</a:t>
            </a:r>
          </a:p>
          <a:p>
            <a:pPr lvl="1" eaLnBrk="1" hangingPunct="1">
              <a:lnSpc>
                <a:spcPct val="80000"/>
              </a:lnSpc>
              <a:buSzPct val="140000"/>
              <a:defRPr/>
            </a:pPr>
            <a:r>
              <a:rPr lang="es-MX" altLang="es-MX" sz="2400" spc="-100" dirty="0"/>
              <a:t>Para observar el progreso del fuego; signos de propagación pendiente arriba, movimiento hacia el cauce.</a:t>
            </a:r>
          </a:p>
          <a:p>
            <a:pPr lvl="1" eaLnBrk="1" hangingPunct="1">
              <a:lnSpc>
                <a:spcPct val="80000"/>
              </a:lnSpc>
              <a:buSzPct val="140000"/>
              <a:defRPr/>
            </a:pPr>
            <a:r>
              <a:rPr lang="es-MX" altLang="es-MX" sz="2400" spc="-100" dirty="0"/>
              <a:t>Para observar la aproximación de los vientos.</a:t>
            </a:r>
          </a:p>
          <a:p>
            <a:pPr lvl="1" eaLnBrk="1" hangingPunct="1">
              <a:lnSpc>
                <a:spcPct val="80000"/>
              </a:lnSpc>
              <a:buSzPct val="140000"/>
              <a:defRPr/>
            </a:pPr>
            <a:r>
              <a:rPr lang="es-MX" altLang="es-MX" sz="2400" spc="-100" dirty="0"/>
              <a:t>Posiciones del vigilante (considere vigilantes remotos).</a:t>
            </a:r>
          </a:p>
          <a:p>
            <a:pPr eaLnBrk="1" hangingPunct="1">
              <a:lnSpc>
                <a:spcPct val="80000"/>
              </a:lnSpc>
              <a:buSzPct val="140000"/>
              <a:buFontTx/>
              <a:buNone/>
              <a:defRPr/>
            </a:pPr>
            <a:r>
              <a:rPr lang="es-MX" altLang="es-MX" sz="2400" b="1" u="sng" spc="-100" dirty="0"/>
              <a:t>C</a:t>
            </a:r>
            <a:r>
              <a:rPr lang="es-MX" altLang="es-MX" sz="2400" spc="-100" dirty="0"/>
              <a:t>omunicaciones</a:t>
            </a:r>
          </a:p>
          <a:p>
            <a:pPr lvl="1" eaLnBrk="1" hangingPunct="1">
              <a:lnSpc>
                <a:spcPct val="70000"/>
              </a:lnSpc>
              <a:buSzPct val="140000"/>
              <a:defRPr/>
            </a:pPr>
            <a:r>
              <a:rPr lang="es-MX" altLang="es-MX" sz="2400" spc="-100" dirty="0"/>
              <a:t>¿Con </a:t>
            </a:r>
            <a:r>
              <a:rPr lang="es-MX" altLang="es-MX" sz="2400" spc="-100" dirty="0" err="1"/>
              <a:t>qué</a:t>
            </a:r>
            <a:r>
              <a:rPr lang="es-MX" altLang="es-MX" sz="2400" spc="-100" dirty="0"/>
              <a:t> </a:t>
            </a:r>
            <a:r>
              <a:rPr lang="es-MX" altLang="es-MX" sz="2400" spc="-100" dirty="0" err="1"/>
              <a:t>frecuencia</a:t>
            </a:r>
            <a:r>
              <a:rPr lang="es-MX" altLang="es-MX" sz="2400" spc="-100" dirty="0"/>
              <a:t>?</a:t>
            </a:r>
          </a:p>
          <a:p>
            <a:pPr lvl="1" eaLnBrk="1" hangingPunct="1">
              <a:lnSpc>
                <a:spcPct val="70000"/>
              </a:lnSpc>
              <a:buSzPct val="140000"/>
              <a:defRPr/>
            </a:pPr>
            <a:r>
              <a:rPr lang="es-MX" altLang="es-MX" sz="2400" spc="-100" dirty="0"/>
              <a:t>¿Cuáles puntos clave incluir?</a:t>
            </a:r>
          </a:p>
          <a:p>
            <a:pPr eaLnBrk="1" hangingPunct="1">
              <a:lnSpc>
                <a:spcPct val="80000"/>
              </a:lnSpc>
              <a:buSzPct val="140000"/>
              <a:buFontTx/>
              <a:buNone/>
              <a:defRPr/>
            </a:pPr>
            <a:r>
              <a:rPr lang="es-MX" altLang="es-MX" sz="2400" b="1" u="sng" spc="-100" dirty="0"/>
              <a:t>R</a:t>
            </a:r>
            <a:r>
              <a:rPr lang="es-MX" altLang="es-MX" sz="2400" spc="-100" dirty="0"/>
              <a:t>utas</a:t>
            </a:r>
            <a:r>
              <a:rPr lang="es-MX" altLang="es-MX" sz="2400" b="1" spc="-100" dirty="0"/>
              <a:t> </a:t>
            </a:r>
            <a:r>
              <a:rPr lang="es-MX" altLang="es-MX" sz="2400" spc="-100" dirty="0"/>
              <a:t>de escape</a:t>
            </a:r>
          </a:p>
          <a:p>
            <a:pPr lvl="1" eaLnBrk="1" hangingPunct="1">
              <a:lnSpc>
                <a:spcPct val="80000"/>
              </a:lnSpc>
              <a:buSzPct val="140000"/>
              <a:defRPr/>
            </a:pPr>
            <a:r>
              <a:rPr lang="es-MX" altLang="es-MX" sz="2400" spc="-100" dirty="0"/>
              <a:t>Lejos de explosión de incendios de copa.</a:t>
            </a:r>
          </a:p>
          <a:p>
            <a:pPr lvl="1" eaLnBrk="1" hangingPunct="1">
              <a:lnSpc>
                <a:spcPct val="80000"/>
              </a:lnSpc>
              <a:buSzPct val="140000"/>
              <a:defRPr/>
            </a:pPr>
            <a:r>
              <a:rPr lang="es-MX" altLang="es-MX" sz="2400" spc="-100" dirty="0"/>
              <a:t>Tiempos de escape, mucho menos de 7 minutos.</a:t>
            </a:r>
          </a:p>
          <a:p>
            <a:pPr marL="457200" lvl="1" indent="-457200" eaLnBrk="1" hangingPunct="1">
              <a:lnSpc>
                <a:spcPct val="80000"/>
              </a:lnSpc>
              <a:buSzPct val="140000"/>
              <a:buFontTx/>
              <a:buNone/>
              <a:defRPr/>
            </a:pPr>
            <a:r>
              <a:rPr lang="es-MX" altLang="es-MX" sz="2400" b="1" u="sng" spc="-100" dirty="0"/>
              <a:t>Z</a:t>
            </a:r>
            <a:r>
              <a:rPr lang="es-MX" altLang="es-MX" sz="2400" spc="-100" dirty="0"/>
              <a:t>onas de seguridad</a:t>
            </a:r>
          </a:p>
          <a:p>
            <a:pPr lvl="1" eaLnBrk="1" hangingPunct="1">
              <a:lnSpc>
                <a:spcPct val="80000"/>
              </a:lnSpc>
              <a:buSzPct val="140000"/>
              <a:defRPr/>
            </a:pPr>
            <a:r>
              <a:rPr lang="es-MX" altLang="es-MX" sz="2400" spc="-100" dirty="0"/>
              <a:t>Lo suficientemente grandes para los largos de llama esperados.</a:t>
            </a:r>
          </a:p>
          <a:p>
            <a:pPr lvl="1" eaLnBrk="1" hangingPunct="1">
              <a:lnSpc>
                <a:spcPct val="80000"/>
              </a:lnSpc>
              <a:buSzPct val="140000"/>
              <a:defRPr/>
            </a:pPr>
            <a:r>
              <a:rPr lang="es-MX" altLang="es-MX" sz="2400" spc="-100" dirty="0"/>
              <a:t>Lo </a:t>
            </a:r>
            <a:r>
              <a:rPr lang="es-MX" altLang="es-MX" sz="2400" spc="-100" dirty="0" err="1"/>
              <a:t>suficientemente</a:t>
            </a:r>
            <a:r>
              <a:rPr lang="es-MX" altLang="es-MX" sz="2400" spc="-100" dirty="0"/>
              <a:t> </a:t>
            </a:r>
            <a:r>
              <a:rPr lang="es-MX" altLang="es-MX" sz="2400" spc="-100" dirty="0" err="1"/>
              <a:t>grandes</a:t>
            </a:r>
            <a:r>
              <a:rPr lang="es-MX" altLang="es-MX" sz="2400" spc="-100" dirty="0"/>
              <a:t> para </a:t>
            </a:r>
            <a:r>
              <a:rPr lang="es-MX" altLang="es-MX" sz="2400" spc="-100" dirty="0" err="1"/>
              <a:t>todos</a:t>
            </a:r>
            <a:r>
              <a:rPr lang="es-MX" altLang="es-MX" sz="2400" spc="-100" dirty="0"/>
              <a:t> </a:t>
            </a:r>
            <a:r>
              <a:rPr lang="es-MX" altLang="es-MX" sz="2400" spc="-100" dirty="0" err="1"/>
              <a:t>los</a:t>
            </a:r>
            <a:r>
              <a:rPr lang="es-MX" altLang="es-MX" sz="2400" spc="-100" dirty="0"/>
              <a:t> </a:t>
            </a:r>
            <a:r>
              <a:rPr lang="es-MX" altLang="es-MX" sz="2400" spc="-100" dirty="0" err="1"/>
              <a:t>combatientes</a:t>
            </a:r>
            <a:r>
              <a:rPr lang="es-MX" altLang="es-MX" sz="2400" spc="-100" dirty="0"/>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14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914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914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91491">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9149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9149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91491">
                                            <p:txEl>
                                              <p:pRg st="6" end="6"/>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91491">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91491">
                                            <p:txEl>
                                              <p:pRg st="8" end="8"/>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91491">
                                            <p:txEl>
                                              <p:pRg st="9" end="9"/>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9149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35171" name="Text Box 2"/>
          <p:cNvSpPr txBox="1">
            <a:spLocks noChangeArrowheads="1"/>
          </p:cNvSpPr>
          <p:nvPr/>
        </p:nvSpPr>
        <p:spPr bwMode="auto">
          <a:xfrm>
            <a:off x="304800" y="609600"/>
            <a:ext cx="3032125" cy="708025"/>
          </a:xfrm>
          <a:prstGeom prst="rect">
            <a:avLst/>
          </a:prstGeom>
          <a:noFill/>
          <a:ln w="9525">
            <a:noFill/>
            <a:miter lim="800000"/>
            <a:headEnd/>
            <a:tailEnd/>
          </a:ln>
        </p:spPr>
        <p:txBody>
          <a:bodyPr>
            <a:spAutoFit/>
          </a:bodyPr>
          <a:lstStyle/>
          <a:p>
            <a:pPr algn="ctr"/>
            <a:r>
              <a:rPr lang="en-US" altLang="es-MX" sz="4000" b="1" dirty="0" err="1">
                <a:solidFill>
                  <a:srgbClr val="000066"/>
                </a:solidFill>
              </a:rPr>
              <a:t>Frente</a:t>
            </a:r>
            <a:r>
              <a:rPr lang="en-US" altLang="es-MX" sz="4000" b="1" dirty="0">
                <a:solidFill>
                  <a:srgbClr val="000066"/>
                </a:solidFill>
              </a:rPr>
              <a:t> </a:t>
            </a:r>
            <a:r>
              <a:rPr lang="en-US" altLang="es-MX" sz="4000" b="1" dirty="0" err="1">
                <a:solidFill>
                  <a:srgbClr val="000066"/>
                </a:solidFill>
              </a:rPr>
              <a:t>frío</a:t>
            </a:r>
            <a:endParaRPr lang="en-US" altLang="es-MX" sz="4000" b="1" dirty="0">
              <a:solidFill>
                <a:srgbClr val="000066"/>
              </a:solidFill>
            </a:endParaRPr>
          </a:p>
        </p:txBody>
      </p:sp>
      <p:grpSp>
        <p:nvGrpSpPr>
          <p:cNvPr id="135172" name="Group 3"/>
          <p:cNvGrpSpPr>
            <a:grpSpLocks/>
          </p:cNvGrpSpPr>
          <p:nvPr/>
        </p:nvGrpSpPr>
        <p:grpSpPr bwMode="auto">
          <a:xfrm>
            <a:off x="4114800" y="228600"/>
            <a:ext cx="4495800" cy="6343650"/>
            <a:chOff x="2592" y="96"/>
            <a:chExt cx="2832" cy="3996"/>
          </a:xfrm>
        </p:grpSpPr>
        <p:pic>
          <p:nvPicPr>
            <p:cNvPr id="135203" name="Picture 4" descr="Rifle RAWS Wind"/>
            <p:cNvPicPr>
              <a:picLocks noChangeAspect="1" noChangeArrowheads="1"/>
            </p:cNvPicPr>
            <p:nvPr/>
          </p:nvPicPr>
          <p:blipFill>
            <a:blip r:embed="rId4" cstate="print"/>
            <a:srcRect/>
            <a:stretch>
              <a:fillRect/>
            </a:stretch>
          </p:blipFill>
          <p:spPr bwMode="auto">
            <a:xfrm>
              <a:off x="2592" y="96"/>
              <a:ext cx="2832" cy="2242"/>
            </a:xfrm>
            <a:prstGeom prst="rect">
              <a:avLst/>
            </a:prstGeom>
            <a:noFill/>
            <a:ln w="9525">
              <a:noFill/>
              <a:miter lim="800000"/>
              <a:headEnd/>
              <a:tailEnd/>
            </a:ln>
          </p:spPr>
        </p:pic>
        <p:pic>
          <p:nvPicPr>
            <p:cNvPr id="135204" name="Picture 5" descr="Rifle RAWS RH"/>
            <p:cNvPicPr>
              <a:picLocks noChangeAspect="1" noChangeArrowheads="1"/>
            </p:cNvPicPr>
            <p:nvPr/>
          </p:nvPicPr>
          <p:blipFill>
            <a:blip r:embed="rId5" cstate="print"/>
            <a:srcRect/>
            <a:stretch>
              <a:fillRect/>
            </a:stretch>
          </p:blipFill>
          <p:spPr bwMode="auto">
            <a:xfrm>
              <a:off x="2640" y="2016"/>
              <a:ext cx="2784" cy="2076"/>
            </a:xfrm>
            <a:prstGeom prst="rect">
              <a:avLst/>
            </a:prstGeom>
            <a:noFill/>
            <a:ln w="9525">
              <a:noFill/>
              <a:miter lim="800000"/>
              <a:headEnd/>
              <a:tailEnd/>
            </a:ln>
          </p:spPr>
        </p:pic>
      </p:grpSp>
      <p:grpSp>
        <p:nvGrpSpPr>
          <p:cNvPr id="135173" name="Group 6"/>
          <p:cNvGrpSpPr>
            <a:grpSpLocks/>
          </p:cNvGrpSpPr>
          <p:nvPr/>
        </p:nvGrpSpPr>
        <p:grpSpPr bwMode="auto">
          <a:xfrm>
            <a:off x="228600" y="1905000"/>
            <a:ext cx="3733800" cy="2667000"/>
            <a:chOff x="240" y="1200"/>
            <a:chExt cx="2016" cy="1440"/>
          </a:xfrm>
        </p:grpSpPr>
        <p:pic>
          <p:nvPicPr>
            <p:cNvPr id="135201" name="Picture 7" descr="So Cyn cold front"/>
            <p:cNvPicPr>
              <a:picLocks noChangeAspect="1" noChangeArrowheads="1"/>
            </p:cNvPicPr>
            <p:nvPr/>
          </p:nvPicPr>
          <p:blipFill>
            <a:blip r:embed="rId6" cstate="print"/>
            <a:srcRect/>
            <a:stretch>
              <a:fillRect/>
            </a:stretch>
          </p:blipFill>
          <p:spPr bwMode="auto">
            <a:xfrm>
              <a:off x="240" y="1200"/>
              <a:ext cx="2016" cy="1427"/>
            </a:xfrm>
            <a:prstGeom prst="rect">
              <a:avLst/>
            </a:prstGeom>
            <a:noFill/>
            <a:ln w="9525">
              <a:noFill/>
              <a:miter lim="800000"/>
              <a:headEnd/>
              <a:tailEnd/>
            </a:ln>
          </p:spPr>
        </p:pic>
        <p:sp>
          <p:nvSpPr>
            <p:cNvPr id="135202" name="Rectangle 8"/>
            <p:cNvSpPr>
              <a:spLocks noChangeArrowheads="1"/>
            </p:cNvSpPr>
            <p:nvPr/>
          </p:nvSpPr>
          <p:spPr bwMode="auto">
            <a:xfrm>
              <a:off x="240" y="1200"/>
              <a:ext cx="2016" cy="1440"/>
            </a:xfrm>
            <a:prstGeom prst="rect">
              <a:avLst/>
            </a:prstGeom>
            <a:noFill/>
            <a:ln w="38100">
              <a:solidFill>
                <a:schemeClr val="tx1"/>
              </a:solidFill>
              <a:miter lim="800000"/>
              <a:headEnd/>
              <a:tailEnd/>
            </a:ln>
          </p:spPr>
          <p:txBody>
            <a:bodyPr wrap="none" anchor="ctr"/>
            <a:lstStyle/>
            <a:p>
              <a:endParaRPr lang="es-MX" altLang="es-MX"/>
            </a:p>
          </p:txBody>
        </p:sp>
      </p:grpSp>
      <p:sp>
        <p:nvSpPr>
          <p:cNvPr id="135174" name="Rectangle 9"/>
          <p:cNvSpPr>
            <a:spLocks noChangeArrowheads="1"/>
          </p:cNvSpPr>
          <p:nvPr/>
        </p:nvSpPr>
        <p:spPr bwMode="auto">
          <a:xfrm>
            <a:off x="4114800" y="228600"/>
            <a:ext cx="4495800" cy="6324600"/>
          </a:xfrm>
          <a:prstGeom prst="rect">
            <a:avLst/>
          </a:prstGeom>
          <a:noFill/>
          <a:ln w="38100">
            <a:solidFill>
              <a:schemeClr val="tx1"/>
            </a:solidFill>
            <a:miter lim="800000"/>
            <a:headEnd/>
            <a:tailEnd/>
          </a:ln>
        </p:spPr>
        <p:txBody>
          <a:bodyPr wrap="none" anchor="ctr"/>
          <a:lstStyle/>
          <a:p>
            <a:endParaRPr lang="es-MX" altLang="es-MX"/>
          </a:p>
        </p:txBody>
      </p:sp>
      <p:grpSp>
        <p:nvGrpSpPr>
          <p:cNvPr id="4" name="Group 10"/>
          <p:cNvGrpSpPr>
            <a:grpSpLocks/>
          </p:cNvGrpSpPr>
          <p:nvPr/>
        </p:nvGrpSpPr>
        <p:grpSpPr bwMode="auto">
          <a:xfrm>
            <a:off x="4800600" y="1447800"/>
            <a:ext cx="1762125" cy="1295400"/>
            <a:chOff x="3024" y="912"/>
            <a:chExt cx="1110" cy="816"/>
          </a:xfrm>
        </p:grpSpPr>
        <p:sp>
          <p:nvSpPr>
            <p:cNvPr id="135199" name="Line 11"/>
            <p:cNvSpPr>
              <a:spLocks noChangeShapeType="1"/>
            </p:cNvSpPr>
            <p:nvPr/>
          </p:nvSpPr>
          <p:spPr bwMode="auto">
            <a:xfrm>
              <a:off x="3360" y="1248"/>
              <a:ext cx="192" cy="480"/>
            </a:xfrm>
            <a:prstGeom prst="line">
              <a:avLst/>
            </a:prstGeom>
            <a:noFill/>
            <a:ln w="57150">
              <a:solidFill>
                <a:schemeClr val="tx1"/>
              </a:solidFill>
              <a:round/>
              <a:headEnd/>
              <a:tailEnd type="triangle" w="med" len="med"/>
            </a:ln>
          </p:spPr>
          <p:txBody>
            <a:bodyPr/>
            <a:lstStyle/>
            <a:p>
              <a:endParaRPr lang="es-MX"/>
            </a:p>
          </p:txBody>
        </p:sp>
        <p:sp>
          <p:nvSpPr>
            <p:cNvPr id="135200" name="Text Box 12"/>
            <p:cNvSpPr txBox="1">
              <a:spLocks noChangeArrowheads="1"/>
            </p:cNvSpPr>
            <p:nvPr/>
          </p:nvSpPr>
          <p:spPr bwMode="auto">
            <a:xfrm>
              <a:off x="3024" y="912"/>
              <a:ext cx="1110" cy="330"/>
            </a:xfrm>
            <a:prstGeom prst="rect">
              <a:avLst/>
            </a:prstGeom>
            <a:noFill/>
            <a:ln w="9525">
              <a:noFill/>
              <a:miter lim="800000"/>
              <a:headEnd/>
              <a:tailEnd/>
            </a:ln>
          </p:spPr>
          <p:txBody>
            <a:bodyPr wrap="none">
              <a:spAutoFit/>
            </a:bodyPr>
            <a:lstStyle/>
            <a:p>
              <a:pPr eaLnBrk="1" hangingPunct="1"/>
              <a:r>
                <a:rPr lang="es-MX" altLang="es-MX" sz="1400" b="1"/>
                <a:t>Viento al mediodía</a:t>
              </a:r>
            </a:p>
            <a:p>
              <a:pPr eaLnBrk="1" hangingPunct="1"/>
              <a:r>
                <a:rPr lang="es-MX" altLang="es-MX" sz="1400" b="1"/>
                <a:t>el día anterior</a:t>
              </a:r>
              <a:endParaRPr lang="en-US" altLang="es-MX" sz="1400" b="1"/>
            </a:p>
          </p:txBody>
        </p:sp>
      </p:grpSp>
      <p:grpSp>
        <p:nvGrpSpPr>
          <p:cNvPr id="5" name="Group 13"/>
          <p:cNvGrpSpPr>
            <a:grpSpLocks/>
          </p:cNvGrpSpPr>
          <p:nvPr/>
        </p:nvGrpSpPr>
        <p:grpSpPr bwMode="auto">
          <a:xfrm>
            <a:off x="6324600" y="914400"/>
            <a:ext cx="1762125" cy="1219200"/>
            <a:chOff x="3984" y="576"/>
            <a:chExt cx="1110" cy="768"/>
          </a:xfrm>
        </p:grpSpPr>
        <p:sp>
          <p:nvSpPr>
            <p:cNvPr id="135197" name="Text Box 14"/>
            <p:cNvSpPr txBox="1">
              <a:spLocks noChangeArrowheads="1"/>
            </p:cNvSpPr>
            <p:nvPr/>
          </p:nvSpPr>
          <p:spPr bwMode="auto">
            <a:xfrm>
              <a:off x="3984" y="576"/>
              <a:ext cx="1110" cy="330"/>
            </a:xfrm>
            <a:prstGeom prst="rect">
              <a:avLst/>
            </a:prstGeom>
            <a:noFill/>
            <a:ln w="9525">
              <a:noFill/>
              <a:miter lim="800000"/>
              <a:headEnd/>
              <a:tailEnd/>
            </a:ln>
          </p:spPr>
          <p:txBody>
            <a:bodyPr wrap="none">
              <a:spAutoFit/>
            </a:bodyPr>
            <a:lstStyle/>
            <a:p>
              <a:pPr eaLnBrk="1" hangingPunct="1"/>
              <a:r>
                <a:rPr lang="es-MX" altLang="es-MX" sz="1400" b="1"/>
                <a:t>Viento al mediodía</a:t>
              </a:r>
            </a:p>
            <a:p>
              <a:pPr eaLnBrk="1" hangingPunct="1"/>
              <a:r>
                <a:rPr lang="es-MX" altLang="es-MX" sz="1400" b="1"/>
                <a:t>estalla en el día</a:t>
              </a:r>
              <a:endParaRPr lang="en-US" altLang="es-MX" sz="1400" b="1"/>
            </a:p>
          </p:txBody>
        </p:sp>
        <p:sp>
          <p:nvSpPr>
            <p:cNvPr id="135198" name="Line 15"/>
            <p:cNvSpPr>
              <a:spLocks noChangeShapeType="1"/>
            </p:cNvSpPr>
            <p:nvPr/>
          </p:nvSpPr>
          <p:spPr bwMode="auto">
            <a:xfrm>
              <a:off x="4368" y="864"/>
              <a:ext cx="384" cy="480"/>
            </a:xfrm>
            <a:prstGeom prst="line">
              <a:avLst/>
            </a:prstGeom>
            <a:noFill/>
            <a:ln w="57150">
              <a:solidFill>
                <a:schemeClr val="tx1"/>
              </a:solidFill>
              <a:round/>
              <a:headEnd/>
              <a:tailEnd type="triangle" w="med" len="med"/>
            </a:ln>
          </p:spPr>
          <p:txBody>
            <a:bodyPr/>
            <a:lstStyle/>
            <a:p>
              <a:endParaRPr lang="es-MX"/>
            </a:p>
          </p:txBody>
        </p:sp>
      </p:grpSp>
      <p:sp>
        <p:nvSpPr>
          <p:cNvPr id="135177" name="AutoShape 17"/>
          <p:cNvSpPr>
            <a:spLocks noChangeArrowheads="1"/>
          </p:cNvSpPr>
          <p:nvPr/>
        </p:nvSpPr>
        <p:spPr bwMode="auto">
          <a:xfrm>
            <a:off x="304800" y="4800600"/>
            <a:ext cx="1371600" cy="685800"/>
          </a:xfrm>
          <a:prstGeom prst="wedgeRectCallout">
            <a:avLst>
              <a:gd name="adj1" fmla="val 95949"/>
              <a:gd name="adj2" fmla="val -263657"/>
            </a:avLst>
          </a:prstGeom>
          <a:solidFill>
            <a:schemeClr val="accent1"/>
          </a:solidFill>
          <a:ln w="9525">
            <a:solidFill>
              <a:schemeClr val="tx1"/>
            </a:solidFill>
            <a:miter lim="800000"/>
            <a:headEnd/>
            <a:tailEnd/>
          </a:ln>
        </p:spPr>
        <p:txBody>
          <a:bodyPr/>
          <a:lstStyle/>
          <a:p>
            <a:r>
              <a:rPr lang="en-US" altLang="es-MX" sz="1400"/>
              <a:t>Ubicación del Incendio</a:t>
            </a:r>
          </a:p>
          <a:p>
            <a:r>
              <a:rPr lang="en-US" altLang="es-MX" sz="1400"/>
              <a:t>South Canyon</a:t>
            </a:r>
          </a:p>
        </p:txBody>
      </p:sp>
      <p:sp>
        <p:nvSpPr>
          <p:cNvPr id="135178" name="Slide Number Placeholder 3"/>
          <p:cNvSpPr txBox="1">
            <a:spLocks noGrp="1"/>
          </p:cNvSpPr>
          <p:nvPr/>
        </p:nvSpPr>
        <p:spPr bwMode="auto">
          <a:xfrm>
            <a:off x="7975600" y="6629400"/>
            <a:ext cx="1168400" cy="228600"/>
          </a:xfrm>
          <a:prstGeom prst="rect">
            <a:avLst/>
          </a:prstGeom>
          <a:noFill/>
          <a:ln w="9525">
            <a:noFill/>
            <a:miter lim="800000"/>
            <a:headEnd/>
            <a:tailEnd/>
          </a:ln>
        </p:spPr>
        <p:txBody>
          <a:bodyPr/>
          <a:lstStyle/>
          <a:p>
            <a:pPr algn="r"/>
            <a:r>
              <a:rPr lang="en-US" altLang="es-MX" sz="1000"/>
              <a:t>12-</a:t>
            </a:r>
            <a:fld id="{22188E91-C353-40A2-B921-C2D5C35E9DF2}" type="slidenum">
              <a:rPr lang="en-US" altLang="es-MX" sz="1000"/>
              <a:pPr algn="r"/>
              <a:t>146</a:t>
            </a:fld>
            <a:r>
              <a:rPr lang="en-US" altLang="es-MX" sz="1000"/>
              <a:t>-S290-EP</a:t>
            </a:r>
          </a:p>
        </p:txBody>
      </p:sp>
      <p:sp>
        <p:nvSpPr>
          <p:cNvPr id="135179" name="CuadroTexto 1"/>
          <p:cNvSpPr txBox="1">
            <a:spLocks noChangeArrowheads="1"/>
          </p:cNvSpPr>
          <p:nvPr/>
        </p:nvSpPr>
        <p:spPr bwMode="auto">
          <a:xfrm rot="-5400000">
            <a:off x="2732087" y="1722438"/>
            <a:ext cx="3089275" cy="247650"/>
          </a:xfrm>
          <a:prstGeom prst="rect">
            <a:avLst/>
          </a:prstGeom>
          <a:solidFill>
            <a:schemeClr val="bg1"/>
          </a:solidFill>
          <a:ln w="9525">
            <a:noFill/>
            <a:miter lim="800000"/>
            <a:headEnd/>
            <a:tailEnd/>
          </a:ln>
        </p:spPr>
        <p:txBody>
          <a:bodyPr wrap="none">
            <a:spAutoFit/>
          </a:bodyPr>
          <a:lstStyle/>
          <a:p>
            <a:r>
              <a:rPr lang="es-MX" altLang="es-MX" sz="1000" dirty="0" err="1"/>
              <a:t>Vel</a:t>
            </a:r>
            <a:r>
              <a:rPr lang="es-MX" altLang="es-MX" sz="1000" dirty="0"/>
              <a:t>. Promedio de 10 min y rachas Máximas (km/</a:t>
            </a:r>
            <a:r>
              <a:rPr lang="es-MX" altLang="es-MX" sz="1000" dirty="0" err="1"/>
              <a:t>hr</a:t>
            </a:r>
            <a:r>
              <a:rPr lang="es-MX" altLang="es-MX" sz="1000" dirty="0"/>
              <a:t>)</a:t>
            </a:r>
          </a:p>
        </p:txBody>
      </p:sp>
      <p:sp>
        <p:nvSpPr>
          <p:cNvPr id="135180" name="CuadroTexto 2"/>
          <p:cNvSpPr txBox="1">
            <a:spLocks noChangeArrowheads="1"/>
          </p:cNvSpPr>
          <p:nvPr/>
        </p:nvSpPr>
        <p:spPr bwMode="auto">
          <a:xfrm>
            <a:off x="4367213" y="2300288"/>
            <a:ext cx="325437" cy="246062"/>
          </a:xfrm>
          <a:prstGeom prst="rect">
            <a:avLst/>
          </a:prstGeom>
          <a:solidFill>
            <a:schemeClr val="bg1"/>
          </a:solidFill>
          <a:ln w="9525">
            <a:noFill/>
            <a:miter lim="800000"/>
            <a:headEnd/>
            <a:tailEnd/>
          </a:ln>
        </p:spPr>
        <p:txBody>
          <a:bodyPr wrap="none">
            <a:spAutoFit/>
          </a:bodyPr>
          <a:lstStyle/>
          <a:p>
            <a:r>
              <a:rPr lang="es-MX" altLang="es-MX" sz="1000"/>
              <a:t>16</a:t>
            </a:r>
          </a:p>
        </p:txBody>
      </p:sp>
      <p:sp>
        <p:nvSpPr>
          <p:cNvPr id="135181" name="CuadroTexto 20"/>
          <p:cNvSpPr txBox="1">
            <a:spLocks noChangeArrowheads="1"/>
          </p:cNvSpPr>
          <p:nvPr/>
        </p:nvSpPr>
        <p:spPr bwMode="auto">
          <a:xfrm>
            <a:off x="4360863" y="1797050"/>
            <a:ext cx="325437" cy="246063"/>
          </a:xfrm>
          <a:prstGeom prst="rect">
            <a:avLst/>
          </a:prstGeom>
          <a:solidFill>
            <a:schemeClr val="bg1"/>
          </a:solidFill>
          <a:ln w="9525">
            <a:noFill/>
            <a:miter lim="800000"/>
            <a:headEnd/>
            <a:tailEnd/>
          </a:ln>
        </p:spPr>
        <p:txBody>
          <a:bodyPr wrap="none">
            <a:spAutoFit/>
          </a:bodyPr>
          <a:lstStyle/>
          <a:p>
            <a:r>
              <a:rPr lang="es-MX" altLang="es-MX" sz="1000"/>
              <a:t>32</a:t>
            </a:r>
          </a:p>
        </p:txBody>
      </p:sp>
      <p:sp>
        <p:nvSpPr>
          <p:cNvPr id="135182" name="CuadroTexto 21"/>
          <p:cNvSpPr txBox="1">
            <a:spLocks noChangeArrowheads="1"/>
          </p:cNvSpPr>
          <p:nvPr/>
        </p:nvSpPr>
        <p:spPr bwMode="auto">
          <a:xfrm>
            <a:off x="4360863" y="1298575"/>
            <a:ext cx="325437" cy="246063"/>
          </a:xfrm>
          <a:prstGeom prst="rect">
            <a:avLst/>
          </a:prstGeom>
          <a:solidFill>
            <a:schemeClr val="bg1"/>
          </a:solidFill>
          <a:ln w="9525">
            <a:noFill/>
            <a:miter lim="800000"/>
            <a:headEnd/>
            <a:tailEnd/>
          </a:ln>
        </p:spPr>
        <p:txBody>
          <a:bodyPr wrap="none">
            <a:spAutoFit/>
          </a:bodyPr>
          <a:lstStyle/>
          <a:p>
            <a:r>
              <a:rPr lang="es-MX" altLang="es-MX" sz="1000"/>
              <a:t>48</a:t>
            </a:r>
          </a:p>
        </p:txBody>
      </p:sp>
      <p:sp>
        <p:nvSpPr>
          <p:cNvPr id="135183" name="CuadroTexto 22"/>
          <p:cNvSpPr txBox="1">
            <a:spLocks noChangeArrowheads="1"/>
          </p:cNvSpPr>
          <p:nvPr/>
        </p:nvSpPr>
        <p:spPr bwMode="auto">
          <a:xfrm>
            <a:off x="4365625" y="777875"/>
            <a:ext cx="325438" cy="246063"/>
          </a:xfrm>
          <a:prstGeom prst="rect">
            <a:avLst/>
          </a:prstGeom>
          <a:solidFill>
            <a:schemeClr val="bg1"/>
          </a:solidFill>
          <a:ln w="9525">
            <a:noFill/>
            <a:miter lim="800000"/>
            <a:headEnd/>
            <a:tailEnd/>
          </a:ln>
        </p:spPr>
        <p:txBody>
          <a:bodyPr wrap="none">
            <a:spAutoFit/>
          </a:bodyPr>
          <a:lstStyle/>
          <a:p>
            <a:r>
              <a:rPr lang="es-MX" altLang="es-MX" sz="1000"/>
              <a:t>64</a:t>
            </a:r>
          </a:p>
        </p:txBody>
      </p:sp>
      <p:sp>
        <p:nvSpPr>
          <p:cNvPr id="135184" name="CuadroTexto 23"/>
          <p:cNvSpPr txBox="1">
            <a:spLocks noChangeArrowheads="1"/>
          </p:cNvSpPr>
          <p:nvPr/>
        </p:nvSpPr>
        <p:spPr bwMode="auto">
          <a:xfrm>
            <a:off x="4340225" y="265113"/>
            <a:ext cx="327025" cy="246062"/>
          </a:xfrm>
          <a:prstGeom prst="rect">
            <a:avLst/>
          </a:prstGeom>
          <a:solidFill>
            <a:schemeClr val="bg1"/>
          </a:solidFill>
          <a:ln w="9525">
            <a:noFill/>
            <a:miter lim="800000"/>
            <a:headEnd/>
            <a:tailEnd/>
          </a:ln>
        </p:spPr>
        <p:txBody>
          <a:bodyPr wrap="none">
            <a:spAutoFit/>
          </a:bodyPr>
          <a:lstStyle/>
          <a:p>
            <a:r>
              <a:rPr lang="es-MX" altLang="es-MX" sz="1000"/>
              <a:t>80</a:t>
            </a:r>
          </a:p>
        </p:txBody>
      </p:sp>
      <p:sp>
        <p:nvSpPr>
          <p:cNvPr id="135185" name="CuadroTexto 5"/>
          <p:cNvSpPr txBox="1">
            <a:spLocks noChangeArrowheads="1"/>
          </p:cNvSpPr>
          <p:nvPr/>
        </p:nvSpPr>
        <p:spPr bwMode="auto">
          <a:xfrm>
            <a:off x="6059488" y="2466975"/>
            <a:ext cx="512762" cy="369888"/>
          </a:xfrm>
          <a:prstGeom prst="rect">
            <a:avLst/>
          </a:prstGeom>
          <a:solidFill>
            <a:schemeClr val="bg1"/>
          </a:solidFill>
          <a:ln w="9525">
            <a:noFill/>
            <a:miter lim="800000"/>
            <a:headEnd/>
            <a:tailEnd/>
          </a:ln>
        </p:spPr>
        <p:txBody>
          <a:bodyPr wrap="none">
            <a:spAutoFit/>
          </a:bodyPr>
          <a:lstStyle/>
          <a:p>
            <a:r>
              <a:rPr lang="es-MX" altLang="es-MX" sz="900"/>
              <a:t>Vel</a:t>
            </a:r>
          </a:p>
          <a:p>
            <a:r>
              <a:rPr lang="es-MX" altLang="es-MX" sz="900"/>
              <a:t>Viento</a:t>
            </a:r>
          </a:p>
        </p:txBody>
      </p:sp>
      <p:sp>
        <p:nvSpPr>
          <p:cNvPr id="135186" name="CuadroTexto 25"/>
          <p:cNvSpPr txBox="1">
            <a:spLocks noChangeArrowheads="1"/>
          </p:cNvSpPr>
          <p:nvPr/>
        </p:nvSpPr>
        <p:spPr bwMode="auto">
          <a:xfrm>
            <a:off x="6608763" y="1662113"/>
            <a:ext cx="530225" cy="230187"/>
          </a:xfrm>
          <a:prstGeom prst="rect">
            <a:avLst/>
          </a:prstGeom>
          <a:solidFill>
            <a:schemeClr val="bg1"/>
          </a:solidFill>
          <a:ln w="9525">
            <a:noFill/>
            <a:miter lim="800000"/>
            <a:headEnd/>
            <a:tailEnd/>
          </a:ln>
        </p:spPr>
        <p:txBody>
          <a:bodyPr wrap="none">
            <a:spAutoFit/>
          </a:bodyPr>
          <a:lstStyle/>
          <a:p>
            <a:r>
              <a:rPr lang="es-MX" altLang="es-MX" sz="900"/>
              <a:t>rachas</a:t>
            </a:r>
          </a:p>
        </p:txBody>
      </p:sp>
      <p:sp>
        <p:nvSpPr>
          <p:cNvPr id="135187" name="CuadroTexto 26"/>
          <p:cNvSpPr txBox="1">
            <a:spLocks noChangeArrowheads="1"/>
          </p:cNvSpPr>
          <p:nvPr/>
        </p:nvSpPr>
        <p:spPr bwMode="auto">
          <a:xfrm rot="-5400000">
            <a:off x="7294563" y="2149475"/>
            <a:ext cx="1093788" cy="338137"/>
          </a:xfrm>
          <a:prstGeom prst="rect">
            <a:avLst/>
          </a:prstGeom>
          <a:solidFill>
            <a:schemeClr val="bg1"/>
          </a:solidFill>
          <a:ln w="9525">
            <a:noFill/>
            <a:miter lim="800000"/>
            <a:headEnd/>
            <a:tailEnd/>
          </a:ln>
        </p:spPr>
        <p:txBody>
          <a:bodyPr wrap="none">
            <a:spAutoFit/>
          </a:bodyPr>
          <a:lstStyle/>
          <a:p>
            <a:r>
              <a:rPr lang="es-MX" altLang="es-MX" sz="800"/>
              <a:t>Tiempo aproximado</a:t>
            </a:r>
          </a:p>
          <a:p>
            <a:r>
              <a:rPr lang="es-MX" altLang="es-MX" sz="800"/>
              <a:t>de explosión</a:t>
            </a:r>
          </a:p>
        </p:txBody>
      </p:sp>
      <p:sp>
        <p:nvSpPr>
          <p:cNvPr id="135188" name="CuadroTexto 27"/>
          <p:cNvSpPr txBox="1">
            <a:spLocks noChangeArrowheads="1"/>
          </p:cNvSpPr>
          <p:nvPr/>
        </p:nvSpPr>
        <p:spPr bwMode="auto">
          <a:xfrm rot="-5400000">
            <a:off x="3045619" y="4577556"/>
            <a:ext cx="2536825" cy="246063"/>
          </a:xfrm>
          <a:prstGeom prst="rect">
            <a:avLst/>
          </a:prstGeom>
          <a:solidFill>
            <a:schemeClr val="bg1"/>
          </a:solidFill>
          <a:ln w="9525">
            <a:noFill/>
            <a:miter lim="800000"/>
            <a:headEnd/>
            <a:tailEnd/>
          </a:ln>
        </p:spPr>
        <p:txBody>
          <a:bodyPr wrap="none">
            <a:spAutoFit/>
          </a:bodyPr>
          <a:lstStyle/>
          <a:p>
            <a:r>
              <a:rPr lang="es-MX" altLang="es-MX" sz="1000"/>
              <a:t>Temperatura (F) y Humedad Relativa (%)</a:t>
            </a:r>
          </a:p>
        </p:txBody>
      </p:sp>
      <p:sp>
        <p:nvSpPr>
          <p:cNvPr id="135189" name="CuadroTexto 28"/>
          <p:cNvSpPr txBox="1">
            <a:spLocks noChangeArrowheads="1"/>
          </p:cNvSpPr>
          <p:nvPr/>
        </p:nvSpPr>
        <p:spPr bwMode="auto">
          <a:xfrm>
            <a:off x="5686425" y="3892550"/>
            <a:ext cx="841375" cy="231775"/>
          </a:xfrm>
          <a:prstGeom prst="rect">
            <a:avLst/>
          </a:prstGeom>
          <a:solidFill>
            <a:schemeClr val="bg1"/>
          </a:solidFill>
          <a:ln w="9525">
            <a:noFill/>
            <a:miter lim="800000"/>
            <a:headEnd/>
            <a:tailEnd/>
          </a:ln>
        </p:spPr>
        <p:txBody>
          <a:bodyPr>
            <a:spAutoFit/>
          </a:bodyPr>
          <a:lstStyle/>
          <a:p>
            <a:r>
              <a:rPr lang="es-MX" altLang="es-MX" sz="900"/>
              <a:t>Temperatura</a:t>
            </a:r>
          </a:p>
        </p:txBody>
      </p:sp>
      <p:sp>
        <p:nvSpPr>
          <p:cNvPr id="135190" name="CuadroTexto 29"/>
          <p:cNvSpPr txBox="1">
            <a:spLocks noChangeArrowheads="1"/>
          </p:cNvSpPr>
          <p:nvPr/>
        </p:nvSpPr>
        <p:spPr bwMode="auto">
          <a:xfrm>
            <a:off x="5765800" y="5256213"/>
            <a:ext cx="1236663" cy="231775"/>
          </a:xfrm>
          <a:prstGeom prst="rect">
            <a:avLst/>
          </a:prstGeom>
          <a:solidFill>
            <a:schemeClr val="bg1"/>
          </a:solidFill>
          <a:ln w="9525">
            <a:noFill/>
            <a:miter lim="800000"/>
            <a:headEnd/>
            <a:tailEnd/>
          </a:ln>
        </p:spPr>
        <p:txBody>
          <a:bodyPr>
            <a:spAutoFit/>
          </a:bodyPr>
          <a:lstStyle/>
          <a:p>
            <a:r>
              <a:rPr lang="es-MX" altLang="es-MX" sz="900"/>
              <a:t>Humedad Relativa</a:t>
            </a:r>
          </a:p>
        </p:txBody>
      </p:sp>
      <p:sp>
        <p:nvSpPr>
          <p:cNvPr id="135191" name="CuadroTexto 30"/>
          <p:cNvSpPr txBox="1">
            <a:spLocks noChangeArrowheads="1"/>
          </p:cNvSpPr>
          <p:nvPr/>
        </p:nvSpPr>
        <p:spPr bwMode="auto">
          <a:xfrm>
            <a:off x="4405313" y="5240338"/>
            <a:ext cx="298450" cy="246062"/>
          </a:xfrm>
          <a:prstGeom prst="rect">
            <a:avLst/>
          </a:prstGeom>
          <a:solidFill>
            <a:schemeClr val="bg1"/>
          </a:solidFill>
          <a:ln w="9525">
            <a:noFill/>
            <a:miter lim="800000"/>
            <a:headEnd/>
            <a:tailEnd/>
          </a:ln>
        </p:spPr>
        <p:txBody>
          <a:bodyPr wrap="none">
            <a:spAutoFit/>
          </a:bodyPr>
          <a:lstStyle/>
          <a:p>
            <a:r>
              <a:rPr lang="es-MX" altLang="es-MX" sz="1000"/>
              <a:t>-6</a:t>
            </a:r>
          </a:p>
        </p:txBody>
      </p:sp>
      <p:sp>
        <p:nvSpPr>
          <p:cNvPr id="135192" name="CuadroTexto 31"/>
          <p:cNvSpPr txBox="1">
            <a:spLocks noChangeArrowheads="1"/>
          </p:cNvSpPr>
          <p:nvPr/>
        </p:nvSpPr>
        <p:spPr bwMode="auto">
          <a:xfrm>
            <a:off x="4421188" y="4718050"/>
            <a:ext cx="255587" cy="246063"/>
          </a:xfrm>
          <a:prstGeom prst="rect">
            <a:avLst/>
          </a:prstGeom>
          <a:solidFill>
            <a:schemeClr val="bg1"/>
          </a:solidFill>
          <a:ln w="9525">
            <a:noFill/>
            <a:miter lim="800000"/>
            <a:headEnd/>
            <a:tailEnd/>
          </a:ln>
        </p:spPr>
        <p:txBody>
          <a:bodyPr wrap="none">
            <a:spAutoFit/>
          </a:bodyPr>
          <a:lstStyle/>
          <a:p>
            <a:r>
              <a:rPr lang="es-MX" altLang="es-MX" sz="1000"/>
              <a:t>4</a:t>
            </a:r>
          </a:p>
        </p:txBody>
      </p:sp>
      <p:sp>
        <p:nvSpPr>
          <p:cNvPr id="135193" name="CuadroTexto 32"/>
          <p:cNvSpPr txBox="1">
            <a:spLocks noChangeArrowheads="1"/>
          </p:cNvSpPr>
          <p:nvPr/>
        </p:nvSpPr>
        <p:spPr bwMode="auto">
          <a:xfrm>
            <a:off x="4383088" y="4235450"/>
            <a:ext cx="327025" cy="246063"/>
          </a:xfrm>
          <a:prstGeom prst="rect">
            <a:avLst/>
          </a:prstGeom>
          <a:solidFill>
            <a:schemeClr val="bg1"/>
          </a:solidFill>
          <a:ln w="9525">
            <a:noFill/>
            <a:miter lim="800000"/>
            <a:headEnd/>
            <a:tailEnd/>
          </a:ln>
        </p:spPr>
        <p:txBody>
          <a:bodyPr wrap="none">
            <a:spAutoFit/>
          </a:bodyPr>
          <a:lstStyle/>
          <a:p>
            <a:r>
              <a:rPr lang="es-MX" altLang="es-MX" sz="1000"/>
              <a:t>15</a:t>
            </a:r>
          </a:p>
        </p:txBody>
      </p:sp>
      <p:sp>
        <p:nvSpPr>
          <p:cNvPr id="135194" name="CuadroTexto 33"/>
          <p:cNvSpPr txBox="1">
            <a:spLocks noChangeArrowheads="1"/>
          </p:cNvSpPr>
          <p:nvPr/>
        </p:nvSpPr>
        <p:spPr bwMode="auto">
          <a:xfrm>
            <a:off x="4398963" y="3749675"/>
            <a:ext cx="325437" cy="247650"/>
          </a:xfrm>
          <a:prstGeom prst="rect">
            <a:avLst/>
          </a:prstGeom>
          <a:solidFill>
            <a:schemeClr val="bg1"/>
          </a:solidFill>
          <a:ln w="9525">
            <a:noFill/>
            <a:miter lim="800000"/>
            <a:headEnd/>
            <a:tailEnd/>
          </a:ln>
        </p:spPr>
        <p:txBody>
          <a:bodyPr wrap="none">
            <a:spAutoFit/>
          </a:bodyPr>
          <a:lstStyle/>
          <a:p>
            <a:r>
              <a:rPr lang="es-MX" altLang="es-MX" sz="1000"/>
              <a:t>26</a:t>
            </a:r>
          </a:p>
        </p:txBody>
      </p:sp>
      <p:sp>
        <p:nvSpPr>
          <p:cNvPr id="135195" name="CuadroTexto 34"/>
          <p:cNvSpPr txBox="1">
            <a:spLocks noChangeArrowheads="1"/>
          </p:cNvSpPr>
          <p:nvPr/>
        </p:nvSpPr>
        <p:spPr bwMode="auto">
          <a:xfrm>
            <a:off x="4371975" y="3289300"/>
            <a:ext cx="325438" cy="246063"/>
          </a:xfrm>
          <a:prstGeom prst="rect">
            <a:avLst/>
          </a:prstGeom>
          <a:solidFill>
            <a:schemeClr val="bg1"/>
          </a:solidFill>
          <a:ln w="9525">
            <a:noFill/>
            <a:miter lim="800000"/>
            <a:headEnd/>
            <a:tailEnd/>
          </a:ln>
        </p:spPr>
        <p:txBody>
          <a:bodyPr wrap="none">
            <a:spAutoFit/>
          </a:bodyPr>
          <a:lstStyle/>
          <a:p>
            <a:r>
              <a:rPr lang="es-MX" altLang="es-MX" sz="1000"/>
              <a:t>37</a:t>
            </a:r>
          </a:p>
        </p:txBody>
      </p:sp>
      <p:sp>
        <p:nvSpPr>
          <p:cNvPr id="135196" name="CuadroTexto 35"/>
          <p:cNvSpPr txBox="1">
            <a:spLocks noChangeArrowheads="1"/>
          </p:cNvSpPr>
          <p:nvPr/>
        </p:nvSpPr>
        <p:spPr bwMode="auto">
          <a:xfrm rot="-5400000">
            <a:off x="6896894" y="4618831"/>
            <a:ext cx="1819275" cy="214313"/>
          </a:xfrm>
          <a:prstGeom prst="rect">
            <a:avLst/>
          </a:prstGeom>
          <a:solidFill>
            <a:schemeClr val="bg1"/>
          </a:solidFill>
          <a:ln w="9525">
            <a:noFill/>
            <a:miter lim="800000"/>
            <a:headEnd/>
            <a:tailEnd/>
          </a:ln>
        </p:spPr>
        <p:txBody>
          <a:bodyPr>
            <a:spAutoFit/>
          </a:bodyPr>
          <a:lstStyle/>
          <a:p>
            <a:r>
              <a:rPr lang="es-MX" altLang="es-MX" sz="800"/>
              <a:t>Tiempo aproximado de explosión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0" y="493713"/>
            <a:ext cx="9144000" cy="1143000"/>
          </a:xfrm>
        </p:spPr>
        <p:txBody>
          <a:bodyPr/>
          <a:lstStyle/>
          <a:p>
            <a:pPr eaLnBrk="1" hangingPunct="1"/>
            <a:r>
              <a:rPr lang="es-MX" altLang="es-MX" dirty="0"/>
              <a:t>Valor de </a:t>
            </a:r>
            <a:r>
              <a:rPr lang="es-MX" altLang="es-MX" dirty="0" err="1"/>
              <a:t>FLAME</a:t>
            </a:r>
            <a:endParaRPr lang="es-MX" altLang="es-MX" dirty="0"/>
          </a:p>
        </p:txBody>
      </p:sp>
      <p:sp>
        <p:nvSpPr>
          <p:cNvPr id="193539" name="Rectangle 3"/>
          <p:cNvSpPr>
            <a:spLocks noGrp="1" noChangeArrowheads="1"/>
          </p:cNvSpPr>
          <p:nvPr>
            <p:ph type="body" idx="1"/>
          </p:nvPr>
        </p:nvSpPr>
        <p:spPr>
          <a:xfrm>
            <a:off x="457200" y="1676400"/>
            <a:ext cx="8350250" cy="4710113"/>
          </a:xfrm>
        </p:spPr>
        <p:txBody>
          <a:bodyPr/>
          <a:lstStyle/>
          <a:p>
            <a:pPr marL="231775" indent="-231775" eaLnBrk="1" hangingPunct="1">
              <a:lnSpc>
                <a:spcPct val="90000"/>
              </a:lnSpc>
              <a:buFontTx/>
              <a:buNone/>
              <a:defRPr/>
            </a:pPr>
            <a:r>
              <a:rPr lang="es-MX" altLang="es-MX" sz="2800" dirty="0"/>
              <a:t>Relaciona bien la VDP actual</a:t>
            </a:r>
          </a:p>
          <a:p>
            <a:pPr marL="739775" lvl="1" indent="-282575" eaLnBrk="1" hangingPunct="1">
              <a:lnSpc>
                <a:spcPct val="90000"/>
              </a:lnSpc>
              <a:defRPr/>
            </a:pPr>
            <a:r>
              <a:rPr lang="es-MX" altLang="es-MX" sz="2400" dirty="0"/>
              <a:t>Guías aproximadas establecen condiciones reales.</a:t>
            </a:r>
          </a:p>
          <a:p>
            <a:pPr marL="739775" lvl="1" indent="-282575" eaLnBrk="1" hangingPunct="1">
              <a:lnSpc>
                <a:spcPct val="90000"/>
              </a:lnSpc>
              <a:defRPr/>
            </a:pPr>
            <a:r>
              <a:rPr lang="es-MX" altLang="es-MX" sz="2400" dirty="0"/>
              <a:t>Los errores tienden a anularse.</a:t>
            </a:r>
          </a:p>
          <a:p>
            <a:pPr marL="231775" indent="-231775" eaLnBrk="1" hangingPunct="1">
              <a:lnSpc>
                <a:spcPct val="90000"/>
              </a:lnSpc>
              <a:buFontTx/>
              <a:buNone/>
              <a:defRPr/>
            </a:pPr>
            <a:r>
              <a:rPr lang="es-MX" altLang="es-MX" sz="2800" dirty="0"/>
              <a:t>Incluso una respuesta "aproximada" es correcta</a:t>
            </a:r>
          </a:p>
          <a:p>
            <a:pPr marL="712788" indent="-266700" eaLnBrk="1" hangingPunct="1">
              <a:lnSpc>
                <a:spcPct val="90000"/>
              </a:lnSpc>
              <a:buFont typeface="Arial" panose="020B0604020202020204" pitchFamily="34" charset="0"/>
              <a:buChar char="•"/>
              <a:defRPr/>
            </a:pPr>
            <a:r>
              <a:rPr lang="es-MX" altLang="es-MX" sz="2400" dirty="0"/>
              <a:t>Supongamos que fue de 4 minutos, o 15 minutos ...</a:t>
            </a:r>
          </a:p>
          <a:p>
            <a:pPr marL="712788" indent="-266700" eaLnBrk="1" hangingPunct="1">
              <a:lnSpc>
                <a:spcPct val="90000"/>
              </a:lnSpc>
              <a:buFont typeface="Arial" panose="020B0604020202020204" pitchFamily="34" charset="0"/>
              <a:buChar char="•"/>
              <a:defRPr/>
            </a:pPr>
            <a:r>
              <a:rPr lang="es-MX" altLang="es-MX" sz="2400" dirty="0"/>
              <a:t>Revela el peligro potencial</a:t>
            </a:r>
          </a:p>
          <a:p>
            <a:pPr marL="712788" indent="-266700" eaLnBrk="1" hangingPunct="1">
              <a:lnSpc>
                <a:spcPct val="90000"/>
              </a:lnSpc>
              <a:buFont typeface="Arial" panose="020B0604020202020204" pitchFamily="34" charset="0"/>
              <a:buChar char="•"/>
              <a:defRPr/>
            </a:pPr>
            <a:r>
              <a:rPr lang="es-MX" altLang="es-MX" sz="2400" dirty="0"/>
              <a:t>Muestra que el fuego va a desbordar los esfuerzos de control</a:t>
            </a:r>
          </a:p>
          <a:p>
            <a:pPr marL="231775" indent="-231775" eaLnBrk="1" hangingPunct="1">
              <a:lnSpc>
                <a:spcPct val="90000"/>
              </a:lnSpc>
              <a:buFontTx/>
              <a:buNone/>
              <a:defRPr/>
            </a:pPr>
            <a:r>
              <a:rPr lang="es-MX" altLang="es-MX" sz="2800" dirty="0"/>
              <a:t>Podría llamar la atención:</a:t>
            </a:r>
          </a:p>
          <a:p>
            <a:pPr marL="712788" indent="-266700" eaLnBrk="1" hangingPunct="1">
              <a:lnSpc>
                <a:spcPct val="90000"/>
              </a:lnSpc>
              <a:buFont typeface="Arial" panose="020B0604020202020204" pitchFamily="34" charset="0"/>
              <a:buChar char="•"/>
              <a:defRPr/>
            </a:pPr>
            <a:r>
              <a:rPr lang="es-MX" altLang="es-MX" sz="2400" dirty="0"/>
              <a:t>Potencial para la transición al fuego de copa</a:t>
            </a:r>
          </a:p>
          <a:p>
            <a:pPr marL="712788" indent="-266700" eaLnBrk="1" hangingPunct="1">
              <a:lnSpc>
                <a:spcPct val="90000"/>
              </a:lnSpc>
              <a:buFont typeface="Arial" panose="020B0604020202020204" pitchFamily="34" charset="0"/>
              <a:buChar char="•"/>
              <a:defRPr/>
            </a:pPr>
            <a:r>
              <a:rPr lang="es-MX" altLang="es-MX" sz="2400" dirty="0"/>
              <a:t>Buscando información sobre el aumento de los vientos</a:t>
            </a:r>
            <a:endParaRPr lang="es-MX" altLang="es-MX" sz="1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35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353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353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uiExpand="1"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0" y="457200"/>
            <a:ext cx="9144000" cy="1066800"/>
          </a:xfrm>
        </p:spPr>
        <p:txBody>
          <a:bodyPr/>
          <a:lstStyle/>
          <a:p>
            <a:pPr eaLnBrk="1" hangingPunct="1"/>
            <a:r>
              <a:rPr lang="es-MX" altLang="es-MX" sz="3200" dirty="0"/>
              <a:t>¿Cómo dirigir las posibilidades ?</a:t>
            </a:r>
            <a:br>
              <a:rPr lang="es-MX" altLang="es-MX" sz="3200" dirty="0"/>
            </a:br>
            <a:r>
              <a:rPr lang="es-MX" altLang="es-MX" sz="3200" dirty="0"/>
              <a:t>Aplique </a:t>
            </a:r>
            <a:r>
              <a:rPr lang="es-MX" altLang="es-MX" sz="3200" dirty="0" err="1"/>
              <a:t>FLAME</a:t>
            </a:r>
            <a:r>
              <a:rPr lang="es-MX" altLang="es-MX" sz="3200" dirty="0"/>
              <a:t> a todas ellas</a:t>
            </a:r>
          </a:p>
        </p:txBody>
      </p:sp>
      <p:sp>
        <p:nvSpPr>
          <p:cNvPr id="489475" name="Rectangle 3"/>
          <p:cNvSpPr>
            <a:spLocks noGrp="1" noChangeArrowheads="1"/>
          </p:cNvSpPr>
          <p:nvPr>
            <p:ph type="body" idx="1"/>
          </p:nvPr>
        </p:nvSpPr>
        <p:spPr>
          <a:xfrm>
            <a:off x="0" y="1524000"/>
            <a:ext cx="9144000" cy="5029200"/>
          </a:xfrm>
        </p:spPr>
        <p:txBody>
          <a:bodyPr/>
          <a:lstStyle/>
          <a:p>
            <a:pPr eaLnBrk="1" hangingPunct="1">
              <a:defRPr/>
            </a:pPr>
            <a:r>
              <a:rPr lang="es-MX" altLang="es-MX" sz="2800" dirty="0"/>
              <a:t>Considere lo que es probable que suceda, tal como:</a:t>
            </a:r>
          </a:p>
          <a:p>
            <a:pPr marL="808038" indent="-361950" eaLnBrk="1" hangingPunct="1">
              <a:lnSpc>
                <a:spcPct val="90000"/>
              </a:lnSpc>
              <a:defRPr/>
            </a:pPr>
            <a:r>
              <a:rPr lang="es-MX" altLang="es-MX" sz="2400" dirty="0"/>
              <a:t>Planee sobre esto en la seguridad, </a:t>
            </a:r>
            <a:r>
              <a:rPr lang="es-MX" altLang="es-MX" sz="2400" dirty="0" err="1"/>
              <a:t>VCRZ</a:t>
            </a:r>
            <a:r>
              <a:rPr lang="es-MX" altLang="es-MX" sz="2400" dirty="0"/>
              <a:t>, tácticas.</a:t>
            </a:r>
          </a:p>
          <a:p>
            <a:pPr marL="808038" indent="-361950" eaLnBrk="1" hangingPunct="1">
              <a:lnSpc>
                <a:spcPct val="90000"/>
              </a:lnSpc>
              <a:defRPr/>
            </a:pPr>
            <a:r>
              <a:rPr lang="es-MX" altLang="es-MX" sz="2400" dirty="0"/>
              <a:t>Inversiones y aumento de los vientos</a:t>
            </a:r>
          </a:p>
          <a:p>
            <a:pPr marL="808038" indent="-361950" eaLnBrk="1" hangingPunct="1">
              <a:lnSpc>
                <a:spcPct val="90000"/>
              </a:lnSpc>
              <a:defRPr/>
            </a:pPr>
            <a:r>
              <a:rPr lang="es-MX" altLang="es-MX" sz="2400" dirty="0"/>
              <a:t>Frentes fríos</a:t>
            </a:r>
          </a:p>
          <a:p>
            <a:pPr marL="808038" indent="-361950" eaLnBrk="1" hangingPunct="1">
              <a:lnSpc>
                <a:spcPct val="90000"/>
              </a:lnSpc>
              <a:defRPr/>
            </a:pPr>
            <a:r>
              <a:rPr lang="es-MX" altLang="es-MX" sz="2400" dirty="0"/>
              <a:t>Vientos en desarrollo arriba o hacia abajo del cañón</a:t>
            </a:r>
          </a:p>
          <a:p>
            <a:pPr eaLnBrk="1" hangingPunct="1">
              <a:defRPr/>
            </a:pPr>
            <a:r>
              <a:rPr lang="es-MX" altLang="es-MX" sz="2800" dirty="0"/>
              <a:t>Considere qué podría ocurrir, tal como:</a:t>
            </a:r>
          </a:p>
          <a:p>
            <a:pPr marL="858838" lvl="1" indent="-401638" eaLnBrk="1" hangingPunct="1">
              <a:lnSpc>
                <a:spcPct val="90000"/>
              </a:lnSpc>
              <a:defRPr/>
            </a:pPr>
            <a:r>
              <a:rPr lang="es-MX" altLang="es-MX" sz="2400" dirty="0" err="1"/>
              <a:t>Tormentas</a:t>
            </a:r>
            <a:r>
              <a:rPr lang="es-MX" altLang="es-MX" sz="2400" dirty="0"/>
              <a:t> </a:t>
            </a:r>
            <a:r>
              <a:rPr lang="es-MX" altLang="es-MX" sz="2400" dirty="0" err="1"/>
              <a:t>eléctricas</a:t>
            </a:r>
            <a:r>
              <a:rPr lang="es-MX" altLang="es-MX" sz="2400" dirty="0"/>
              <a:t> y </a:t>
            </a:r>
            <a:r>
              <a:rPr lang="es-MX" altLang="es-MX" sz="2400" dirty="0" err="1"/>
              <a:t>vientos</a:t>
            </a:r>
            <a:r>
              <a:rPr lang="es-MX" altLang="es-MX" sz="2400" dirty="0"/>
              <a:t> de </a:t>
            </a:r>
            <a:r>
              <a:rPr lang="es-MX" altLang="es-MX" sz="2400" dirty="0" err="1"/>
              <a:t>salida</a:t>
            </a:r>
            <a:endParaRPr lang="es-MX" altLang="es-MX" sz="2400" dirty="0"/>
          </a:p>
          <a:p>
            <a:pPr marL="858838" lvl="1" indent="-401638" eaLnBrk="1" hangingPunct="1">
              <a:lnSpc>
                <a:spcPct val="90000"/>
              </a:lnSpc>
              <a:defRPr/>
            </a:pPr>
            <a:r>
              <a:rPr lang="es-MX" altLang="es-MX" sz="2400" dirty="0"/>
              <a:t>Vientos superficiales en altura (como en una onda de montaña)</a:t>
            </a:r>
          </a:p>
          <a:p>
            <a:pPr marL="858838" lvl="1" indent="-401638" eaLnBrk="1" hangingPunct="1">
              <a:lnSpc>
                <a:spcPct val="90000"/>
              </a:lnSpc>
              <a:defRPr/>
            </a:pPr>
            <a:r>
              <a:rPr lang="es-MX" altLang="es-MX" sz="2400" dirty="0"/>
              <a:t>Racha de viento a través de un flanco</a:t>
            </a:r>
          </a:p>
          <a:p>
            <a:pPr marL="858838" lvl="1" indent="-401638" eaLnBrk="1" hangingPunct="1">
              <a:lnSpc>
                <a:spcPct val="90000"/>
              </a:lnSpc>
              <a:defRPr/>
            </a:pPr>
            <a:r>
              <a:rPr lang="es-MX" altLang="es-MX" sz="2400" b="1" dirty="0"/>
              <a:t>Monitorear si es posible (por ejemplo, tormentas), ¿tiene un plan de contingencia si sucediera?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94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94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89475">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894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9475" grpId="0" build="p"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0" y="649288"/>
            <a:ext cx="9144000" cy="1179512"/>
          </a:xfrm>
        </p:spPr>
        <p:txBody>
          <a:bodyPr/>
          <a:lstStyle/>
          <a:p>
            <a:pPr eaLnBrk="1" hangingPunct="1"/>
            <a:r>
              <a:rPr lang="es-MX" altLang="es-MX" dirty="0"/>
              <a:t>¿Cuándo aplicar </a:t>
            </a:r>
            <a:r>
              <a:rPr lang="es-MX" altLang="es-MX" dirty="0" err="1"/>
              <a:t>FLAME</a:t>
            </a:r>
            <a:r>
              <a:rPr lang="es-MX" altLang="es-MX" dirty="0"/>
              <a:t>? </a:t>
            </a:r>
          </a:p>
        </p:txBody>
      </p:sp>
      <p:sp>
        <p:nvSpPr>
          <p:cNvPr id="306179" name="Rectangle 3"/>
          <p:cNvSpPr>
            <a:spLocks noGrp="1" noChangeArrowheads="1"/>
          </p:cNvSpPr>
          <p:nvPr>
            <p:ph type="body" idx="1"/>
          </p:nvPr>
        </p:nvSpPr>
        <p:spPr>
          <a:xfrm>
            <a:off x="228600" y="1889760"/>
            <a:ext cx="8686800" cy="1981200"/>
          </a:xfrm>
        </p:spPr>
        <p:txBody>
          <a:bodyPr/>
          <a:lstStyle/>
          <a:p>
            <a:pPr eaLnBrk="1" hangingPunct="1"/>
            <a:r>
              <a:rPr lang="es-MX" altLang="es-MX" dirty="0"/>
              <a:t>En primer lugar al llegar a un incendio.</a:t>
            </a:r>
          </a:p>
          <a:p>
            <a:pPr eaLnBrk="1" hangingPunct="1"/>
            <a:r>
              <a:rPr lang="es-MX" altLang="es-MX" dirty="0" err="1"/>
              <a:t>Cuándo</a:t>
            </a:r>
            <a:r>
              <a:rPr lang="es-MX" altLang="es-MX" dirty="0"/>
              <a:t> </a:t>
            </a:r>
            <a:r>
              <a:rPr lang="es-MX" altLang="es-MX" dirty="0" err="1"/>
              <a:t>está</a:t>
            </a:r>
            <a:r>
              <a:rPr lang="es-MX" altLang="es-MX" dirty="0"/>
              <a:t> </a:t>
            </a:r>
            <a:r>
              <a:rPr lang="es-MX" altLang="es-MX" dirty="0" err="1"/>
              <a:t>en</a:t>
            </a:r>
            <a:r>
              <a:rPr lang="es-MX" altLang="es-MX" dirty="0"/>
              <a:t> </a:t>
            </a:r>
            <a:r>
              <a:rPr lang="es-MX" altLang="es-MX" dirty="0" err="1"/>
              <a:t>camino</a:t>
            </a:r>
            <a:r>
              <a:rPr lang="es-MX" altLang="es-MX" dirty="0"/>
              <a:t> un </a:t>
            </a:r>
            <a:r>
              <a:rPr lang="es-MX" altLang="es-MX" dirty="0" err="1"/>
              <a:t>cambio</a:t>
            </a:r>
            <a:r>
              <a:rPr lang="es-MX" altLang="es-MX" dirty="0"/>
              <a:t> de </a:t>
            </a:r>
            <a:r>
              <a:rPr lang="es-MX" altLang="es-MX" dirty="0" err="1"/>
              <a:t>turno</a:t>
            </a:r>
            <a:r>
              <a:rPr lang="es-MX" altLang="es-MX" dirty="0"/>
              <a:t>.</a:t>
            </a:r>
          </a:p>
          <a:p>
            <a:pPr eaLnBrk="1" hangingPunct="1"/>
            <a:r>
              <a:rPr lang="es-MX" altLang="es-MX" dirty="0" err="1"/>
              <a:t>Cuando</a:t>
            </a:r>
            <a:r>
              <a:rPr lang="es-MX" altLang="es-MX" dirty="0"/>
              <a:t> un “proximo </a:t>
            </a:r>
            <a:r>
              <a:rPr lang="es-MX" altLang="es-MX" dirty="0" err="1"/>
              <a:t>cambio</a:t>
            </a:r>
            <a:r>
              <a:rPr lang="es-MX" altLang="es-MX" dirty="0"/>
              <a:t> </a:t>
            </a:r>
            <a:r>
              <a:rPr lang="es-MX" altLang="es-MX" dirty="0" err="1"/>
              <a:t>importante</a:t>
            </a:r>
            <a:r>
              <a:rPr lang="es-MX" altLang="es-MX" dirty="0"/>
              <a:t>” occurred.</a:t>
            </a:r>
          </a:p>
        </p:txBody>
      </p:sp>
      <p:sp>
        <p:nvSpPr>
          <p:cNvPr id="146438" name="Text Box 6"/>
          <p:cNvSpPr txBox="1">
            <a:spLocks noChangeArrowheads="1"/>
          </p:cNvSpPr>
          <p:nvPr/>
        </p:nvSpPr>
        <p:spPr bwMode="auto">
          <a:xfrm>
            <a:off x="533400" y="4114800"/>
            <a:ext cx="8077200" cy="2062163"/>
          </a:xfrm>
          <a:prstGeom prst="rect">
            <a:avLst/>
          </a:prstGeom>
          <a:noFill/>
          <a:ln w="9525">
            <a:noFill/>
            <a:miter lim="800000"/>
            <a:headEnd/>
            <a:tailEnd/>
          </a:ln>
          <a:effectLst/>
        </p:spPr>
        <p:txBody>
          <a:bodyPr>
            <a:spAutoFit/>
          </a:bodyPr>
          <a:lstStyle/>
          <a:p>
            <a:pPr algn="ctr" eaLnBrk="1" hangingPunct="1">
              <a:spcBef>
                <a:spcPct val="20000"/>
              </a:spcBef>
            </a:pPr>
            <a:r>
              <a:rPr lang="es-MX" altLang="es-MX" sz="3200" dirty="0"/>
              <a:t>FLAME no se debe aplicar en lugar del conocimiento de la situación real sino que se utiliza como una herramienta para mejorar el conocimiento</a:t>
            </a:r>
            <a:r>
              <a:rPr lang="en-US" altLang="es-MX" sz="3200" dirty="0"/>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6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061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061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6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build="p" autoUpdateAnimBg="0"/>
      <p:bldP spid="14643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ctrTitle"/>
          </p:nvPr>
        </p:nvSpPr>
        <p:spPr>
          <a:xfrm>
            <a:off x="685800" y="184150"/>
            <a:ext cx="7772400" cy="1143000"/>
          </a:xfrm>
        </p:spPr>
        <p:txBody>
          <a:bodyPr/>
          <a:lstStyle/>
          <a:p>
            <a:pPr eaLnBrk="1" hangingPunct="1"/>
            <a:r>
              <a:rPr lang="es-MX" altLang="es-MX" dirty="0" err="1">
                <a:solidFill>
                  <a:schemeClr val="tx2"/>
                </a:solidFill>
              </a:rPr>
              <a:t>FLAME</a:t>
            </a:r>
            <a:r>
              <a:rPr lang="es-MX" altLang="es-MX" dirty="0">
                <a:solidFill>
                  <a:schemeClr val="tx2"/>
                </a:solidFill>
              </a:rPr>
              <a:t> </a:t>
            </a:r>
            <a:r>
              <a:rPr lang="es-MX" altLang="es-MX" dirty="0"/>
              <a:t>en línea</a:t>
            </a:r>
          </a:p>
        </p:txBody>
      </p:sp>
      <p:sp>
        <p:nvSpPr>
          <p:cNvPr id="143363" name="Rectangle 3"/>
          <p:cNvSpPr>
            <a:spLocks noGrp="1" noChangeArrowheads="1"/>
          </p:cNvSpPr>
          <p:nvPr>
            <p:ph type="subTitle" idx="1"/>
          </p:nvPr>
        </p:nvSpPr>
        <p:spPr>
          <a:xfrm>
            <a:off x="304800" y="1127760"/>
            <a:ext cx="8549640" cy="5334000"/>
          </a:xfrm>
        </p:spPr>
        <p:txBody>
          <a:bodyPr/>
          <a:lstStyle/>
          <a:p>
            <a:pPr algn="just" eaLnBrk="1" hangingPunct="1">
              <a:lnSpc>
                <a:spcPct val="90000"/>
              </a:lnSpc>
            </a:pPr>
            <a:r>
              <a:rPr lang="es-MX" altLang="es-MX" dirty="0">
                <a:solidFill>
                  <a:srgbClr val="FF0000"/>
                </a:solidFill>
              </a:rPr>
              <a:t>FLAME</a:t>
            </a:r>
            <a:r>
              <a:rPr lang="es-MX" altLang="es-MX" dirty="0"/>
              <a:t> en línea es un módulo de aprendizaje a su propio ritmo, que incluye técnicas para el manejo de las situaciones más complejas y para mejorar la precisión.</a:t>
            </a:r>
          </a:p>
          <a:p>
            <a:pPr algn="just" eaLnBrk="1" hangingPunct="1">
              <a:lnSpc>
                <a:spcPct val="90000"/>
              </a:lnSpc>
            </a:pPr>
            <a:endParaRPr lang="es-MX" altLang="es-MX" dirty="0"/>
          </a:p>
          <a:p>
            <a:pPr algn="just" eaLnBrk="1" hangingPunct="1">
              <a:lnSpc>
                <a:spcPct val="90000"/>
              </a:lnSpc>
            </a:pPr>
            <a:r>
              <a:rPr lang="es-MX" altLang="es-MX" dirty="0">
                <a:solidFill>
                  <a:srgbClr val="FF0000"/>
                </a:solidFill>
              </a:rPr>
              <a:t>FLAME</a:t>
            </a:r>
            <a:r>
              <a:rPr lang="es-MX" altLang="es-MX" dirty="0"/>
              <a:t> en línea también incluye estudios de caso de fatalidades adicionales y escenarios realistas de ejercicio para práctica.</a:t>
            </a:r>
          </a:p>
          <a:p>
            <a:pPr algn="just" eaLnBrk="1" hangingPunct="1">
              <a:lnSpc>
                <a:spcPct val="90000"/>
              </a:lnSpc>
            </a:pPr>
            <a:endParaRPr lang="es-MX" altLang="es-MX" dirty="0"/>
          </a:p>
          <a:p>
            <a:pPr algn="just" eaLnBrk="1" hangingPunct="1">
              <a:lnSpc>
                <a:spcPct val="90000"/>
              </a:lnSpc>
            </a:pPr>
            <a:r>
              <a:rPr lang="es-MX" altLang="es-MX" dirty="0" err="1"/>
              <a:t>Modulos</a:t>
            </a:r>
            <a:r>
              <a:rPr lang="es-MX" altLang="es-MX" dirty="0"/>
              <a:t> de autoestudio de </a:t>
            </a:r>
            <a:r>
              <a:rPr lang="es-MX" altLang="es-MX" dirty="0" err="1"/>
              <a:t>FLAME</a:t>
            </a:r>
            <a:r>
              <a:rPr lang="es-MX" altLang="es-MX" dirty="0"/>
              <a:t> en línea:</a:t>
            </a:r>
          </a:p>
          <a:p>
            <a:pPr algn="just" eaLnBrk="1" hangingPunct="1">
              <a:lnSpc>
                <a:spcPct val="90000"/>
              </a:lnSpc>
            </a:pPr>
            <a:r>
              <a:rPr lang="es-MX" altLang="es-MX" dirty="0">
                <a:hlinkClick r:id="rId3"/>
              </a:rPr>
              <a:t>http://training.nwgc.gov/online.html</a:t>
            </a:r>
            <a:r>
              <a:rPr lang="es-MX" altLang="es-MX" dirty="0"/>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bluegreen swirly"/>
          <p:cNvPicPr>
            <a:picLocks noChangeAspect="1" noChangeArrowheads="1"/>
          </p:cNvPicPr>
          <p:nvPr/>
        </p:nvPicPr>
        <p:blipFill>
          <a:blip r:embed="rId3" cstate="print"/>
          <a:srcRect/>
          <a:stretch>
            <a:fillRect/>
          </a:stretch>
        </p:blipFill>
        <p:spPr bwMode="auto">
          <a:xfrm>
            <a:off x="-52388" y="16209"/>
            <a:ext cx="9196388" cy="6861175"/>
          </a:xfrm>
          <a:prstGeom prst="rect">
            <a:avLst/>
          </a:prstGeom>
          <a:noFill/>
          <a:ln w="9525">
            <a:noFill/>
            <a:miter lim="800000"/>
            <a:headEnd/>
            <a:tailEnd/>
          </a:ln>
        </p:spPr>
      </p:pic>
      <p:pic>
        <p:nvPicPr>
          <p:cNvPr id="2" name="Imagen 1">
            <a:extLst>
              <a:ext uri="{FF2B5EF4-FFF2-40B4-BE49-F238E27FC236}">
                <a16:creationId xmlns:a16="http://schemas.microsoft.com/office/drawing/2014/main" id="{62976573-06A5-4CB3-86C1-7BCF4D7DFC88}"/>
              </a:ext>
            </a:extLst>
          </p:cNvPr>
          <p:cNvPicPr>
            <a:picLocks noChangeAspect="1"/>
          </p:cNvPicPr>
          <p:nvPr/>
        </p:nvPicPr>
        <p:blipFill>
          <a:blip r:embed="rId4"/>
          <a:stretch>
            <a:fillRect/>
          </a:stretch>
        </p:blipFill>
        <p:spPr>
          <a:xfrm>
            <a:off x="2461584" y="1077381"/>
            <a:ext cx="6384130" cy="5391150"/>
          </a:xfrm>
          <a:prstGeom prst="rect">
            <a:avLst/>
          </a:prstGeom>
        </p:spPr>
      </p:pic>
      <p:sp>
        <p:nvSpPr>
          <p:cNvPr id="16390" name="Rectangle 5"/>
          <p:cNvSpPr>
            <a:spLocks noChangeArrowheads="1"/>
          </p:cNvSpPr>
          <p:nvPr/>
        </p:nvSpPr>
        <p:spPr bwMode="auto">
          <a:xfrm>
            <a:off x="738188" y="101600"/>
            <a:ext cx="7796212" cy="609600"/>
          </a:xfrm>
          <a:prstGeom prst="rect">
            <a:avLst/>
          </a:prstGeom>
          <a:noFill/>
          <a:ln w="9525">
            <a:noFill/>
            <a:miter lim="800000"/>
            <a:headEnd/>
            <a:tailEnd/>
          </a:ln>
        </p:spPr>
        <p:txBody>
          <a:bodyPr anchor="ctr"/>
          <a:lstStyle/>
          <a:p>
            <a:pPr algn="ctr" eaLnBrk="1" hangingPunct="1"/>
            <a:r>
              <a:rPr lang="es-MX" altLang="es-MX" sz="3600" b="1">
                <a:solidFill>
                  <a:srgbClr val="000066"/>
                </a:solidFill>
                <a:latin typeface="Verdana" pitchFamily="34" charset="0"/>
              </a:rPr>
              <a:t>Tabla de índice VP</a:t>
            </a:r>
          </a:p>
        </p:txBody>
      </p:sp>
      <p:sp>
        <p:nvSpPr>
          <p:cNvPr id="16400" name="Rectangle 17"/>
          <p:cNvSpPr>
            <a:spLocks noChangeArrowheads="1"/>
          </p:cNvSpPr>
          <p:nvPr/>
        </p:nvSpPr>
        <p:spPr bwMode="auto">
          <a:xfrm>
            <a:off x="6149975" y="597535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07" name="Rectangle 24"/>
          <p:cNvSpPr>
            <a:spLocks noChangeArrowheads="1"/>
          </p:cNvSpPr>
          <p:nvPr/>
        </p:nvSpPr>
        <p:spPr bwMode="auto">
          <a:xfrm>
            <a:off x="6149975" y="570230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14" name="Rectangle 31"/>
          <p:cNvSpPr>
            <a:spLocks noChangeArrowheads="1"/>
          </p:cNvSpPr>
          <p:nvPr/>
        </p:nvSpPr>
        <p:spPr bwMode="auto">
          <a:xfrm>
            <a:off x="6149975" y="542925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21" name="Rectangle 38"/>
          <p:cNvSpPr>
            <a:spLocks noChangeArrowheads="1"/>
          </p:cNvSpPr>
          <p:nvPr/>
        </p:nvSpPr>
        <p:spPr bwMode="auto">
          <a:xfrm>
            <a:off x="6149975" y="515620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28" name="Rectangle 45"/>
          <p:cNvSpPr>
            <a:spLocks noChangeArrowheads="1"/>
          </p:cNvSpPr>
          <p:nvPr/>
        </p:nvSpPr>
        <p:spPr bwMode="auto">
          <a:xfrm>
            <a:off x="6149975" y="488315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35" name="Rectangle 52"/>
          <p:cNvSpPr>
            <a:spLocks noChangeArrowheads="1"/>
          </p:cNvSpPr>
          <p:nvPr/>
        </p:nvSpPr>
        <p:spPr bwMode="auto">
          <a:xfrm>
            <a:off x="6149975" y="461010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42" name="Rectangle 59"/>
          <p:cNvSpPr>
            <a:spLocks noChangeArrowheads="1"/>
          </p:cNvSpPr>
          <p:nvPr/>
        </p:nvSpPr>
        <p:spPr bwMode="auto">
          <a:xfrm>
            <a:off x="6149975" y="433705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49" name="Rectangle 66"/>
          <p:cNvSpPr>
            <a:spLocks noChangeArrowheads="1"/>
          </p:cNvSpPr>
          <p:nvPr/>
        </p:nvSpPr>
        <p:spPr bwMode="auto">
          <a:xfrm>
            <a:off x="6149975" y="406400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56" name="Rectangle 73"/>
          <p:cNvSpPr>
            <a:spLocks noChangeArrowheads="1"/>
          </p:cNvSpPr>
          <p:nvPr/>
        </p:nvSpPr>
        <p:spPr bwMode="auto">
          <a:xfrm>
            <a:off x="6149975" y="379095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463" name="Rectangle 80"/>
          <p:cNvSpPr>
            <a:spLocks noChangeArrowheads="1"/>
          </p:cNvSpPr>
          <p:nvPr/>
        </p:nvSpPr>
        <p:spPr bwMode="auto">
          <a:xfrm>
            <a:off x="6149975" y="3517900"/>
            <a:ext cx="871538" cy="273050"/>
          </a:xfrm>
          <a:prstGeom prst="rect">
            <a:avLst/>
          </a:prstGeom>
          <a:noFill/>
          <a:ln w="9525">
            <a:noFill/>
            <a:miter lim="800000"/>
            <a:headEnd/>
            <a:tailEnd/>
          </a:ln>
        </p:spPr>
        <p:txBody>
          <a:bodyPr/>
          <a:lstStyle/>
          <a:p>
            <a:pPr algn="ctr" eaLnBrk="1" hangingPunct="1">
              <a:spcBef>
                <a:spcPct val="20000"/>
              </a:spcBef>
            </a:pPr>
            <a:endParaRPr lang="es-MX" altLang="es-MX" sz="1200" b="1"/>
          </a:p>
        </p:txBody>
      </p:sp>
      <p:sp>
        <p:nvSpPr>
          <p:cNvPr id="16542" name="Rectangle 161"/>
          <p:cNvSpPr>
            <a:spLocks noChangeArrowheads="1"/>
          </p:cNvSpPr>
          <p:nvPr/>
        </p:nvSpPr>
        <p:spPr bwMode="auto">
          <a:xfrm>
            <a:off x="152400" y="854075"/>
            <a:ext cx="2514600" cy="1587500"/>
          </a:xfrm>
          <a:prstGeom prst="rect">
            <a:avLst/>
          </a:prstGeom>
          <a:noFill/>
          <a:ln w="9525">
            <a:noFill/>
            <a:miter lim="800000"/>
            <a:headEnd/>
            <a:tailEnd/>
          </a:ln>
        </p:spPr>
        <p:txBody>
          <a:bodyPr>
            <a:spAutoFit/>
          </a:bodyPr>
          <a:lstStyle/>
          <a:p>
            <a:pPr eaLnBrk="1" hangingPunct="1">
              <a:lnSpc>
                <a:spcPct val="90000"/>
              </a:lnSpc>
            </a:pPr>
            <a:r>
              <a:rPr lang="es-MX" altLang="es-MX" sz="1800" dirty="0"/>
              <a:t>Cómo manejar cada situación:</a:t>
            </a:r>
          </a:p>
          <a:p>
            <a:pPr eaLnBrk="1" hangingPunct="1">
              <a:lnSpc>
                <a:spcPct val="90000"/>
              </a:lnSpc>
            </a:pPr>
            <a:r>
              <a:rPr lang="es-MX" altLang="es-MX" sz="1800" dirty="0"/>
              <a:t>Identificar el cambio en el tipo de combustible (ejemplo: de copa a pasto</a:t>
            </a:r>
            <a:r>
              <a:rPr lang="en-US" altLang="es-MX" sz="1800" dirty="0"/>
              <a:t>)</a:t>
            </a:r>
          </a:p>
        </p:txBody>
      </p:sp>
      <p:sp>
        <p:nvSpPr>
          <p:cNvPr id="61602" name="Text Box 162"/>
          <p:cNvSpPr txBox="1">
            <a:spLocks noChangeArrowheads="1"/>
          </p:cNvSpPr>
          <p:nvPr/>
        </p:nvSpPr>
        <p:spPr bwMode="auto">
          <a:xfrm>
            <a:off x="152400" y="2690813"/>
            <a:ext cx="2438400" cy="1200329"/>
          </a:xfrm>
          <a:prstGeom prst="rect">
            <a:avLst/>
          </a:prstGeom>
          <a:noFill/>
          <a:ln w="9525">
            <a:noFill/>
            <a:miter lim="800000"/>
            <a:headEnd/>
            <a:tailEnd/>
          </a:ln>
        </p:spPr>
        <p:txBody>
          <a:bodyPr>
            <a:spAutoFit/>
          </a:bodyPr>
          <a:lstStyle/>
          <a:p>
            <a:pPr eaLnBrk="1" hangingPunct="1"/>
            <a:r>
              <a:rPr lang="es-MX" altLang="es-MX" sz="1800" dirty="0"/>
              <a:t>Calcule el cambio en la velocidad efectiva de viento (ejemplo: un aumento de 3 veces)</a:t>
            </a:r>
            <a:endParaRPr lang="en-US" altLang="es-MX" sz="1800" dirty="0"/>
          </a:p>
        </p:txBody>
      </p:sp>
      <p:sp>
        <p:nvSpPr>
          <p:cNvPr id="61603" name="Text Box 163"/>
          <p:cNvSpPr txBox="1">
            <a:spLocks noChangeArrowheads="1"/>
          </p:cNvSpPr>
          <p:nvPr/>
        </p:nvSpPr>
        <p:spPr bwMode="auto">
          <a:xfrm>
            <a:off x="152400" y="4130675"/>
            <a:ext cx="2362200" cy="2032000"/>
          </a:xfrm>
          <a:prstGeom prst="rect">
            <a:avLst/>
          </a:prstGeom>
          <a:noFill/>
          <a:ln w="9525">
            <a:noFill/>
            <a:miter lim="800000"/>
            <a:headEnd/>
            <a:tailEnd/>
          </a:ln>
        </p:spPr>
        <p:txBody>
          <a:bodyPr>
            <a:spAutoFit/>
          </a:bodyPr>
          <a:lstStyle/>
          <a:p>
            <a:pPr eaLnBrk="1" hangingPunct="1"/>
            <a:r>
              <a:rPr lang="es-MX" altLang="es-MX" sz="1800" dirty="0"/>
              <a:t>Busque el índice VP (en este caso un aumento de 13 veces) ... básicamente</a:t>
            </a:r>
          </a:p>
          <a:p>
            <a:pPr eaLnBrk="1" hangingPunct="1"/>
            <a:r>
              <a:rPr lang="es-MX" altLang="es-MX" sz="1800" dirty="0"/>
              <a:t>multiplicando los efectos</a:t>
            </a:r>
            <a:endParaRPr lang="en-US" altLang="es-MX" sz="1800" dirty="0"/>
          </a:p>
        </p:txBody>
      </p:sp>
      <p:sp>
        <p:nvSpPr>
          <p:cNvPr id="16546" name="Slide Number Placeholder 5"/>
          <p:cNvSpPr txBox="1">
            <a:spLocks noGrp="1"/>
          </p:cNvSpPr>
          <p:nvPr/>
        </p:nvSpPr>
        <p:spPr bwMode="auto">
          <a:xfrm>
            <a:off x="7010400" y="6619875"/>
            <a:ext cx="2133600" cy="476250"/>
          </a:xfrm>
          <a:prstGeom prst="rect">
            <a:avLst/>
          </a:prstGeom>
          <a:noFill/>
          <a:ln w="9525">
            <a:noFill/>
            <a:miter lim="800000"/>
            <a:headEnd/>
            <a:tailEnd/>
          </a:ln>
        </p:spPr>
        <p:txBody>
          <a:bodyPr/>
          <a:lstStyle/>
          <a:p>
            <a:pPr algn="r"/>
            <a:r>
              <a:rPr lang="en-US" altLang="es-MX" sz="1000"/>
              <a:t>12-</a:t>
            </a:r>
            <a:fld id="{332B1249-C5BB-4441-B4CC-149F6A6D62F2}" type="slidenum">
              <a:rPr lang="en-US" altLang="es-MX" sz="1000"/>
              <a:pPr algn="r"/>
              <a:t>88</a:t>
            </a:fld>
            <a:r>
              <a:rPr lang="en-US" altLang="es-MX" sz="1000"/>
              <a:t>-S290-EP</a:t>
            </a:r>
          </a:p>
        </p:txBody>
      </p:sp>
      <p:sp>
        <p:nvSpPr>
          <p:cNvPr id="184" name="Text Box 160"/>
          <p:cNvSpPr txBox="1">
            <a:spLocks noChangeArrowheads="1"/>
          </p:cNvSpPr>
          <p:nvPr/>
        </p:nvSpPr>
        <p:spPr bwMode="auto">
          <a:xfrm>
            <a:off x="6593305" y="3595224"/>
            <a:ext cx="2252409" cy="646331"/>
          </a:xfrm>
          <a:prstGeom prst="rect">
            <a:avLst/>
          </a:prstGeom>
          <a:solidFill>
            <a:schemeClr val="bg1"/>
          </a:solidFill>
          <a:ln w="28575">
            <a:solidFill>
              <a:srgbClr val="FFFF00"/>
            </a:solidFill>
            <a:miter lim="800000"/>
            <a:headEnd/>
            <a:tailEnd/>
          </a:ln>
        </p:spPr>
        <p:txBody>
          <a:bodyPr wrap="square">
            <a:spAutoFit/>
          </a:bodyPr>
          <a:lstStyle/>
          <a:p>
            <a:pPr eaLnBrk="1" hangingPunct="1"/>
            <a:r>
              <a:rPr lang="es-MX" altLang="es-MX" sz="1200" b="1" dirty="0"/>
              <a:t>Casos marcados en amarillo</a:t>
            </a:r>
          </a:p>
          <a:p>
            <a:pPr eaLnBrk="1" hangingPunct="1"/>
            <a:r>
              <a:rPr lang="es-MX" altLang="es-MX" sz="1200" b="1" dirty="0"/>
              <a:t>en los cuales la VP será mayor en pasto</a:t>
            </a:r>
          </a:p>
        </p:txBody>
      </p:sp>
      <p:sp>
        <p:nvSpPr>
          <p:cNvPr id="185" name="Oval 11"/>
          <p:cNvSpPr>
            <a:spLocks noChangeArrowheads="1"/>
          </p:cNvSpPr>
          <p:nvPr/>
        </p:nvSpPr>
        <p:spPr bwMode="auto">
          <a:xfrm>
            <a:off x="2755228" y="2445084"/>
            <a:ext cx="457200" cy="304800"/>
          </a:xfrm>
          <a:prstGeom prst="ellipse">
            <a:avLst/>
          </a:prstGeom>
          <a:noFill/>
          <a:ln w="38100">
            <a:solidFill>
              <a:srgbClr val="FF9933"/>
            </a:solidFill>
            <a:round/>
            <a:headEnd/>
            <a:tailEnd/>
          </a:ln>
        </p:spPr>
        <p:txBody>
          <a:bodyPr wrap="none" anchor="ctr"/>
          <a:lstStyle/>
          <a:p>
            <a:endParaRPr lang="es-MX" altLang="es-MX">
              <a:solidFill>
                <a:srgbClr val="000066"/>
              </a:solidFill>
            </a:endParaRPr>
          </a:p>
        </p:txBody>
      </p:sp>
      <p:sp>
        <p:nvSpPr>
          <p:cNvPr id="186" name="Oval 13"/>
          <p:cNvSpPr>
            <a:spLocks noChangeArrowheads="1"/>
          </p:cNvSpPr>
          <p:nvPr/>
        </p:nvSpPr>
        <p:spPr bwMode="auto">
          <a:xfrm>
            <a:off x="6344655" y="2445084"/>
            <a:ext cx="533400" cy="304800"/>
          </a:xfrm>
          <a:prstGeom prst="ellipse">
            <a:avLst/>
          </a:prstGeom>
          <a:noFill/>
          <a:ln w="38100">
            <a:solidFill>
              <a:srgbClr val="FF9933"/>
            </a:solidFill>
            <a:round/>
            <a:headEnd/>
            <a:tailEnd/>
          </a:ln>
        </p:spPr>
        <p:txBody>
          <a:bodyPr wrap="none" anchor="ctr"/>
          <a:lstStyle/>
          <a:p>
            <a:endParaRPr lang="es-MX" altLang="es-MX"/>
          </a:p>
        </p:txBody>
      </p:sp>
      <p:sp>
        <p:nvSpPr>
          <p:cNvPr id="187" name="Oval 12"/>
          <p:cNvSpPr>
            <a:spLocks noChangeArrowheads="1"/>
          </p:cNvSpPr>
          <p:nvPr/>
        </p:nvSpPr>
        <p:spPr bwMode="auto">
          <a:xfrm>
            <a:off x="6157048" y="1326903"/>
            <a:ext cx="938463" cy="606169"/>
          </a:xfrm>
          <a:prstGeom prst="ellipse">
            <a:avLst/>
          </a:prstGeom>
          <a:noFill/>
          <a:ln w="38100">
            <a:solidFill>
              <a:srgbClr val="FF9933"/>
            </a:solidFill>
            <a:round/>
            <a:headEnd/>
            <a:tailEnd/>
          </a:ln>
        </p:spPr>
        <p:txBody>
          <a:bodyPr wrap="none" anchor="ctr"/>
          <a:lstStyle/>
          <a:p>
            <a:endParaRPr lang="es-MX" altLang="es-MX"/>
          </a:p>
        </p:txBody>
      </p:sp>
      <p:sp>
        <p:nvSpPr>
          <p:cNvPr id="25" name="Text Box 159"/>
          <p:cNvSpPr txBox="1">
            <a:spLocks noChangeArrowheads="1"/>
          </p:cNvSpPr>
          <p:nvPr/>
        </p:nvSpPr>
        <p:spPr bwMode="auto">
          <a:xfrm>
            <a:off x="3818314" y="5249791"/>
            <a:ext cx="2176462" cy="830997"/>
          </a:xfrm>
          <a:prstGeom prst="rect">
            <a:avLst/>
          </a:prstGeom>
          <a:solidFill>
            <a:schemeClr val="bg1"/>
          </a:solidFill>
          <a:ln w="9525">
            <a:noFill/>
            <a:miter lim="800000"/>
            <a:headEnd/>
            <a:tailEnd/>
          </a:ln>
        </p:spPr>
        <p:txBody>
          <a:bodyPr>
            <a:spAutoFit/>
          </a:bodyPr>
          <a:lstStyle/>
          <a:p>
            <a:pPr eaLnBrk="1" hangingPunct="1"/>
            <a:r>
              <a:rPr lang="es-MX" altLang="es-MX" sz="1200" b="1" dirty="0"/>
              <a:t>Marcados en rojo: los aumentos del índice VP de </a:t>
            </a:r>
            <a:r>
              <a:rPr lang="es-MX" altLang="es-MX" sz="1200" b="1" dirty="0" err="1"/>
              <a:t>60x</a:t>
            </a:r>
            <a:r>
              <a:rPr lang="es-MX" altLang="es-MX" sz="1200" b="1" dirty="0"/>
              <a:t> y mayores han sido asociados con fatalidades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6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6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6"/>
                                        </p:tgtEl>
                                        <p:attrNameLst>
                                          <p:attrName>style.visibility</p:attrName>
                                        </p:attrNameLst>
                                      </p:cBhvr>
                                      <p:to>
                                        <p:strVal val="visible"/>
                                      </p:to>
                                    </p:set>
                                  </p:childTnLst>
                                </p:cTn>
                              </p:par>
                              <p:par>
                                <p:cTn id="19" presetID="1" presetClass="entr" presetSubtype="0" fill="hold" grpId="0" nodeType="withEffect">
                                  <p:stCondLst>
                                    <p:cond delay="100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02" grpId="0"/>
      <p:bldP spid="61603" grpId="0"/>
      <p:bldP spid="184" grpId="0" animBg="1"/>
      <p:bldP spid="185" grpId="0" animBg="1"/>
      <p:bldP spid="186" grpId="0" animBg="1"/>
      <p:bldP spid="2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ctrTitle"/>
          </p:nvPr>
        </p:nvSpPr>
        <p:spPr>
          <a:xfrm>
            <a:off x="542925" y="704850"/>
            <a:ext cx="8266113" cy="1143000"/>
          </a:xfrm>
        </p:spPr>
        <p:txBody>
          <a:bodyPr/>
          <a:lstStyle/>
          <a:p>
            <a:pPr eaLnBrk="1" hangingPunct="1"/>
            <a:r>
              <a:rPr lang="es-MX" altLang="es-MX" dirty="0"/>
              <a:t>Otros métodos disponibles</a:t>
            </a:r>
          </a:p>
        </p:txBody>
      </p:sp>
      <p:sp>
        <p:nvSpPr>
          <p:cNvPr id="145411" name="Rectangle 3"/>
          <p:cNvSpPr>
            <a:spLocks noGrp="1" noChangeArrowheads="1"/>
          </p:cNvSpPr>
          <p:nvPr>
            <p:ph type="subTitle" idx="1"/>
          </p:nvPr>
        </p:nvSpPr>
        <p:spPr>
          <a:xfrm>
            <a:off x="838200" y="2209800"/>
            <a:ext cx="7467600" cy="3810000"/>
          </a:xfrm>
        </p:spPr>
        <p:txBody>
          <a:bodyPr/>
          <a:lstStyle/>
          <a:p>
            <a:pPr algn="l" eaLnBrk="1" hangingPunct="1"/>
            <a:r>
              <a:rPr lang="es-MX" altLang="es-MX" dirty="0"/>
              <a:t>Una comparación de las características de métodos más complejos :</a:t>
            </a:r>
          </a:p>
          <a:p>
            <a:pPr algn="l" eaLnBrk="1" hangingPunct="1">
              <a:lnSpc>
                <a:spcPct val="40000"/>
              </a:lnSpc>
            </a:pPr>
            <a:endParaRPr lang="es-MX" altLang="es-MX" dirty="0"/>
          </a:p>
          <a:p>
            <a:pPr marL="742950" lvl="1" indent="-285750" algn="l" eaLnBrk="1" hangingPunct="1">
              <a:buFontTx/>
              <a:buChar char="•"/>
            </a:pPr>
            <a:r>
              <a:rPr lang="es-MX" altLang="es-MX" dirty="0"/>
              <a:t>Nomogramas</a:t>
            </a:r>
          </a:p>
          <a:p>
            <a:pPr marL="742950" lvl="1" indent="-285750" algn="l" eaLnBrk="1" hangingPunct="1">
              <a:buFontTx/>
              <a:buChar char="•"/>
            </a:pPr>
            <a:r>
              <a:rPr lang="es-MX" altLang="es-MX" dirty="0"/>
              <a:t>Tablas del Apéndice B</a:t>
            </a:r>
          </a:p>
          <a:p>
            <a:pPr marL="742950" lvl="1" indent="-285750" algn="l" eaLnBrk="1" hangingPunct="1">
              <a:buFontTx/>
              <a:buChar char="•"/>
            </a:pPr>
            <a:r>
              <a:rPr lang="es-MX" altLang="es-MX" dirty="0"/>
              <a:t>BehavePlus</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566737" y="568036"/>
            <a:ext cx="8397153" cy="2260889"/>
          </a:xfrm>
        </p:spPr>
        <p:txBody>
          <a:bodyPr/>
          <a:lstStyle/>
          <a:p>
            <a:pPr eaLnBrk="1" hangingPunct="1"/>
            <a:r>
              <a:rPr lang="es-MX" altLang="es-MX" sz="3200" dirty="0">
                <a:solidFill>
                  <a:schemeClr val="tx1"/>
                </a:solidFill>
              </a:rPr>
              <a:t>Apéndice B </a:t>
            </a:r>
            <a:br>
              <a:rPr lang="es-MX" altLang="es-MX" sz="3200" dirty="0">
                <a:solidFill>
                  <a:schemeClr val="tx1"/>
                </a:solidFill>
              </a:rPr>
            </a:br>
            <a:r>
              <a:rPr lang="es-MX" altLang="es-MX" sz="3200" dirty="0">
                <a:solidFill>
                  <a:schemeClr val="tx1"/>
                </a:solidFill>
              </a:rPr>
              <a:t>del Manual de la Línea de Fuego</a:t>
            </a:r>
            <a:br>
              <a:rPr lang="es-MX" altLang="es-MX" sz="3200" dirty="0">
                <a:solidFill>
                  <a:schemeClr val="tx1"/>
                </a:solidFill>
              </a:rPr>
            </a:br>
            <a:r>
              <a:rPr lang="es-MX" altLang="es-MX" sz="3200" dirty="0">
                <a:solidFill>
                  <a:schemeClr val="tx1"/>
                </a:solidFill>
              </a:rPr>
              <a:t>proporciona la información del comportamiento del fuego en forma de tablas</a:t>
            </a:r>
          </a:p>
        </p:txBody>
      </p:sp>
      <p:pic>
        <p:nvPicPr>
          <p:cNvPr id="147459" name="Picture 5" descr="appendixB"/>
          <p:cNvPicPr>
            <a:picLocks noChangeAspect="1" noChangeArrowheads="1"/>
          </p:cNvPicPr>
          <p:nvPr/>
        </p:nvPicPr>
        <p:blipFill>
          <a:blip r:embed="rId3" cstate="print"/>
          <a:srcRect/>
          <a:stretch>
            <a:fillRect/>
          </a:stretch>
        </p:blipFill>
        <p:spPr bwMode="auto">
          <a:xfrm>
            <a:off x="0" y="2405063"/>
            <a:ext cx="5003800" cy="4249737"/>
          </a:xfrm>
          <a:prstGeom prst="rect">
            <a:avLst/>
          </a:prstGeom>
          <a:noFill/>
          <a:ln w="9525">
            <a:noFill/>
            <a:miter lim="800000"/>
            <a:headEnd/>
            <a:tailEnd/>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2" descr="bluegreen swirly"/>
          <p:cNvPicPr>
            <a:picLocks noChangeAspect="1" noChangeArrowheads="1"/>
          </p:cNvPicPr>
          <p:nvPr/>
        </p:nvPicPr>
        <p:blipFill>
          <a:blip r:embed="rId3" cstate="print"/>
          <a:srcRect/>
          <a:stretch>
            <a:fillRect/>
          </a:stretch>
        </p:blipFill>
        <p:spPr bwMode="auto">
          <a:xfrm>
            <a:off x="0" y="-3175"/>
            <a:ext cx="9196388" cy="6861175"/>
          </a:xfrm>
          <a:prstGeom prst="rect">
            <a:avLst/>
          </a:prstGeom>
          <a:noFill/>
          <a:ln w="9525">
            <a:noFill/>
            <a:miter lim="800000"/>
            <a:headEnd/>
            <a:tailEnd/>
          </a:ln>
        </p:spPr>
      </p:pic>
      <p:pic>
        <p:nvPicPr>
          <p:cNvPr id="149507" name="Picture 31" descr="B-64"/>
          <p:cNvPicPr>
            <a:picLocks noChangeAspect="1" noChangeArrowheads="1"/>
          </p:cNvPicPr>
          <p:nvPr/>
        </p:nvPicPr>
        <p:blipFill>
          <a:blip r:embed="rId4" cstate="print"/>
          <a:srcRect/>
          <a:stretch>
            <a:fillRect/>
          </a:stretch>
        </p:blipFill>
        <p:spPr bwMode="auto">
          <a:xfrm>
            <a:off x="4899025" y="219075"/>
            <a:ext cx="3622675" cy="6102350"/>
          </a:xfrm>
          <a:prstGeom prst="rect">
            <a:avLst/>
          </a:prstGeom>
          <a:noFill/>
          <a:ln w="9525">
            <a:noFill/>
            <a:miter lim="800000"/>
            <a:headEnd/>
            <a:tailEnd/>
          </a:ln>
        </p:spPr>
      </p:pic>
      <p:pic>
        <p:nvPicPr>
          <p:cNvPr id="149508" name="Picture 32" descr="FHB_Appendix B_Page_005"/>
          <p:cNvPicPr>
            <a:picLocks noChangeAspect="1" noChangeArrowheads="1"/>
          </p:cNvPicPr>
          <p:nvPr/>
        </p:nvPicPr>
        <p:blipFill>
          <a:blip r:embed="rId5" cstate="print"/>
          <a:srcRect/>
          <a:stretch>
            <a:fillRect/>
          </a:stretch>
        </p:blipFill>
        <p:spPr bwMode="auto">
          <a:xfrm>
            <a:off x="1016000" y="247650"/>
            <a:ext cx="3433763" cy="6438900"/>
          </a:xfrm>
          <a:prstGeom prst="rect">
            <a:avLst/>
          </a:prstGeom>
          <a:noFill/>
          <a:ln w="19050" algn="ctr">
            <a:solidFill>
              <a:srgbClr val="000066"/>
            </a:solidFill>
            <a:miter lim="800000"/>
            <a:headEnd/>
            <a:tailEnd/>
          </a:ln>
          <a:effectLst/>
        </p:spPr>
      </p:pic>
      <p:sp>
        <p:nvSpPr>
          <p:cNvPr id="149509" name="Slide Number Placeholder 3"/>
          <p:cNvSpPr>
            <a:spLocks noGrp="1"/>
          </p:cNvSpPr>
          <p:nvPr>
            <p:ph type="sldNum" sz="quarter" idx="4294967295"/>
          </p:nvPr>
        </p:nvSpPr>
        <p:spPr bwMode="auto">
          <a:xfrm>
            <a:off x="7848600" y="6610350"/>
            <a:ext cx="1371600" cy="247650"/>
          </a:xfrm>
          <a:prstGeom prst="rect">
            <a:avLst/>
          </a:prstGeom>
          <a:noFill/>
          <a:ln>
            <a:miter lim="800000"/>
            <a:headEnd/>
            <a:tailEnd/>
          </a:ln>
        </p:spPr>
        <p:txBody>
          <a:bodyPr/>
          <a:lstStyle/>
          <a:p>
            <a:pPr algn="r"/>
            <a:r>
              <a:rPr lang="en-US" altLang="es-MX" sz="1000"/>
              <a:t>12-</a:t>
            </a:r>
            <a:fld id="{73C73A1A-6A7D-46A9-A784-E65EBCB930B8}" type="slidenum">
              <a:rPr lang="en-US" altLang="es-MX" sz="1000"/>
              <a:pPr algn="r"/>
              <a:t>153</a:t>
            </a:fld>
            <a:r>
              <a:rPr lang="en-US" altLang="es-MX" sz="1000"/>
              <a:t>-S290-EP</a:t>
            </a:r>
          </a:p>
        </p:txBody>
      </p:sp>
      <p:sp>
        <p:nvSpPr>
          <p:cNvPr id="438276" name="Text Box 4"/>
          <p:cNvSpPr txBox="1">
            <a:spLocks noChangeArrowheads="1"/>
          </p:cNvSpPr>
          <p:nvPr/>
        </p:nvSpPr>
        <p:spPr bwMode="auto">
          <a:xfrm>
            <a:off x="1847850" y="1598613"/>
            <a:ext cx="2571750" cy="276225"/>
          </a:xfrm>
          <a:prstGeom prst="rect">
            <a:avLst/>
          </a:prstGeom>
          <a:noFill/>
          <a:ln w="9525">
            <a:noFill/>
            <a:miter lim="800000"/>
            <a:headEnd/>
            <a:tailEnd/>
          </a:ln>
        </p:spPr>
        <p:txBody>
          <a:bodyPr>
            <a:spAutoFit/>
          </a:bodyPr>
          <a:lstStyle/>
          <a:p>
            <a:r>
              <a:rPr lang="en-US" altLang="es-MX" sz="1200"/>
              <a:t> </a:t>
            </a:r>
            <a:r>
              <a:rPr lang="en-US" altLang="es-MX" sz="1200" b="1">
                <a:solidFill>
                  <a:srgbClr val="000066"/>
                </a:solidFill>
              </a:rPr>
              <a:t>Datos de entrada requeridos</a:t>
            </a:r>
          </a:p>
        </p:txBody>
      </p:sp>
      <p:sp>
        <p:nvSpPr>
          <p:cNvPr id="438279" name="Rectangle 7"/>
          <p:cNvSpPr>
            <a:spLocks noChangeArrowheads="1"/>
          </p:cNvSpPr>
          <p:nvPr/>
        </p:nvSpPr>
        <p:spPr bwMode="auto">
          <a:xfrm>
            <a:off x="2000250" y="2038350"/>
            <a:ext cx="1381125" cy="171450"/>
          </a:xfrm>
          <a:prstGeom prst="rect">
            <a:avLst/>
          </a:prstGeom>
          <a:noFill/>
          <a:ln w="19050">
            <a:solidFill>
              <a:srgbClr val="000066"/>
            </a:solidFill>
            <a:miter lim="800000"/>
            <a:headEnd/>
            <a:tailEnd/>
          </a:ln>
        </p:spPr>
        <p:txBody>
          <a:bodyPr wrap="none" anchor="ctr"/>
          <a:lstStyle/>
          <a:p>
            <a:endParaRPr lang="es-MX" altLang="es-MX"/>
          </a:p>
        </p:txBody>
      </p:sp>
      <p:sp>
        <p:nvSpPr>
          <p:cNvPr id="438280" name="Rectangle 8"/>
          <p:cNvSpPr>
            <a:spLocks noChangeArrowheads="1"/>
          </p:cNvSpPr>
          <p:nvPr/>
        </p:nvSpPr>
        <p:spPr bwMode="auto">
          <a:xfrm>
            <a:off x="1990725" y="2247900"/>
            <a:ext cx="1428750" cy="152400"/>
          </a:xfrm>
          <a:prstGeom prst="rect">
            <a:avLst/>
          </a:prstGeom>
          <a:noFill/>
          <a:ln w="19050">
            <a:solidFill>
              <a:srgbClr val="000066"/>
            </a:solidFill>
            <a:miter lim="800000"/>
            <a:headEnd/>
            <a:tailEnd/>
          </a:ln>
        </p:spPr>
        <p:txBody>
          <a:bodyPr wrap="none" anchor="ctr"/>
          <a:lstStyle/>
          <a:p>
            <a:endParaRPr lang="es-MX" altLang="es-MX"/>
          </a:p>
        </p:txBody>
      </p:sp>
      <p:sp>
        <p:nvSpPr>
          <p:cNvPr id="438281" name="Rectangle 9"/>
          <p:cNvSpPr>
            <a:spLocks noChangeArrowheads="1"/>
          </p:cNvSpPr>
          <p:nvPr/>
        </p:nvSpPr>
        <p:spPr bwMode="auto">
          <a:xfrm>
            <a:off x="1990725" y="2438400"/>
            <a:ext cx="1323975" cy="171450"/>
          </a:xfrm>
          <a:prstGeom prst="rect">
            <a:avLst/>
          </a:prstGeom>
          <a:noFill/>
          <a:ln w="19050" algn="ctr">
            <a:solidFill>
              <a:srgbClr val="000066"/>
            </a:solidFill>
            <a:miter lim="800000"/>
            <a:headEnd/>
            <a:tailEnd/>
          </a:ln>
          <a:effectLst/>
        </p:spPr>
        <p:txBody>
          <a:bodyPr wrap="none" anchor="ctr"/>
          <a:lstStyle/>
          <a:p>
            <a:endParaRPr lang="es-MX" altLang="es-MX"/>
          </a:p>
        </p:txBody>
      </p:sp>
      <p:sp>
        <p:nvSpPr>
          <p:cNvPr id="438282" name="Rectangle 10"/>
          <p:cNvSpPr>
            <a:spLocks noChangeArrowheads="1"/>
          </p:cNvSpPr>
          <p:nvPr/>
        </p:nvSpPr>
        <p:spPr bwMode="auto">
          <a:xfrm>
            <a:off x="1990725" y="2657475"/>
            <a:ext cx="1438275" cy="161925"/>
          </a:xfrm>
          <a:prstGeom prst="rect">
            <a:avLst/>
          </a:prstGeom>
          <a:noFill/>
          <a:ln w="19050">
            <a:solidFill>
              <a:srgbClr val="000066"/>
            </a:solidFill>
            <a:miter lim="800000"/>
            <a:headEnd/>
            <a:tailEnd/>
          </a:ln>
        </p:spPr>
        <p:txBody>
          <a:bodyPr wrap="none" anchor="ctr"/>
          <a:lstStyle/>
          <a:p>
            <a:endParaRPr lang="es-MX" altLang="es-MX"/>
          </a:p>
        </p:txBody>
      </p:sp>
      <p:sp>
        <p:nvSpPr>
          <p:cNvPr id="438283" name="Rectangle 11"/>
          <p:cNvSpPr>
            <a:spLocks noChangeArrowheads="1"/>
          </p:cNvSpPr>
          <p:nvPr/>
        </p:nvSpPr>
        <p:spPr bwMode="auto">
          <a:xfrm>
            <a:off x="1990725" y="2847975"/>
            <a:ext cx="638175" cy="171450"/>
          </a:xfrm>
          <a:prstGeom prst="rect">
            <a:avLst/>
          </a:prstGeom>
          <a:noFill/>
          <a:ln w="19050" algn="ctr">
            <a:solidFill>
              <a:srgbClr val="000066"/>
            </a:solidFill>
            <a:miter lim="800000"/>
            <a:headEnd/>
            <a:tailEnd/>
          </a:ln>
          <a:effectLst/>
        </p:spPr>
        <p:txBody>
          <a:bodyPr wrap="none" anchor="ctr"/>
          <a:lstStyle/>
          <a:p>
            <a:endParaRPr lang="es-MX" altLang="es-MX"/>
          </a:p>
        </p:txBody>
      </p:sp>
      <p:sp>
        <p:nvSpPr>
          <p:cNvPr id="438284" name="Rectangle 12"/>
          <p:cNvSpPr>
            <a:spLocks noChangeArrowheads="1"/>
          </p:cNvSpPr>
          <p:nvPr/>
        </p:nvSpPr>
        <p:spPr bwMode="auto">
          <a:xfrm>
            <a:off x="1990725" y="3057525"/>
            <a:ext cx="1381125" cy="142875"/>
          </a:xfrm>
          <a:prstGeom prst="rect">
            <a:avLst/>
          </a:prstGeom>
          <a:noFill/>
          <a:ln w="19050">
            <a:solidFill>
              <a:srgbClr val="000066"/>
            </a:solidFill>
            <a:miter lim="800000"/>
            <a:headEnd/>
            <a:tailEnd/>
          </a:ln>
        </p:spPr>
        <p:txBody>
          <a:bodyPr wrap="none" anchor="ctr"/>
          <a:lstStyle/>
          <a:p>
            <a:endParaRPr lang="es-MX" altLang="es-MX"/>
          </a:p>
        </p:txBody>
      </p:sp>
      <p:sp>
        <p:nvSpPr>
          <p:cNvPr id="438285" name="Rectangle 13"/>
          <p:cNvSpPr>
            <a:spLocks noChangeArrowheads="1"/>
          </p:cNvSpPr>
          <p:nvPr/>
        </p:nvSpPr>
        <p:spPr bwMode="auto">
          <a:xfrm>
            <a:off x="1990725" y="3467100"/>
            <a:ext cx="1219200" cy="228600"/>
          </a:xfrm>
          <a:prstGeom prst="rect">
            <a:avLst/>
          </a:prstGeom>
          <a:noFill/>
          <a:ln w="19050">
            <a:solidFill>
              <a:srgbClr val="000066"/>
            </a:solidFill>
            <a:miter lim="800000"/>
            <a:headEnd/>
            <a:tailEnd/>
          </a:ln>
        </p:spPr>
        <p:txBody>
          <a:bodyPr wrap="none" anchor="ctr"/>
          <a:lstStyle/>
          <a:p>
            <a:endParaRPr lang="es-MX" altLang="es-MX"/>
          </a:p>
        </p:txBody>
      </p:sp>
      <p:sp>
        <p:nvSpPr>
          <p:cNvPr id="438286" name="Rectangle 14"/>
          <p:cNvSpPr>
            <a:spLocks noChangeArrowheads="1"/>
          </p:cNvSpPr>
          <p:nvPr/>
        </p:nvSpPr>
        <p:spPr bwMode="auto">
          <a:xfrm>
            <a:off x="1981200" y="3733800"/>
            <a:ext cx="1219200" cy="257175"/>
          </a:xfrm>
          <a:prstGeom prst="rect">
            <a:avLst/>
          </a:prstGeom>
          <a:noFill/>
          <a:ln w="19050">
            <a:solidFill>
              <a:srgbClr val="000066"/>
            </a:solidFill>
            <a:miter lim="800000"/>
            <a:headEnd/>
            <a:tailEnd/>
          </a:ln>
        </p:spPr>
        <p:txBody>
          <a:bodyPr wrap="none" anchor="ctr"/>
          <a:lstStyle/>
          <a:p>
            <a:endParaRPr lang="es-MX" altLang="es-MX"/>
          </a:p>
        </p:txBody>
      </p:sp>
      <p:sp>
        <p:nvSpPr>
          <p:cNvPr id="438287" name="Rectangle 15"/>
          <p:cNvSpPr>
            <a:spLocks noChangeArrowheads="1"/>
          </p:cNvSpPr>
          <p:nvPr/>
        </p:nvSpPr>
        <p:spPr bwMode="auto">
          <a:xfrm>
            <a:off x="1971675" y="4019550"/>
            <a:ext cx="1219200" cy="276225"/>
          </a:xfrm>
          <a:prstGeom prst="rect">
            <a:avLst/>
          </a:prstGeom>
          <a:noFill/>
          <a:ln w="19050">
            <a:solidFill>
              <a:srgbClr val="000066"/>
            </a:solidFill>
            <a:miter lim="800000"/>
            <a:headEnd/>
            <a:tailEnd/>
          </a:ln>
        </p:spPr>
        <p:txBody>
          <a:bodyPr wrap="none" anchor="ctr"/>
          <a:lstStyle/>
          <a:p>
            <a:endParaRPr lang="es-MX" altLang="es-MX"/>
          </a:p>
        </p:txBody>
      </p:sp>
      <p:sp>
        <p:nvSpPr>
          <p:cNvPr id="438288" name="Rectangle 16"/>
          <p:cNvSpPr>
            <a:spLocks noChangeArrowheads="1"/>
          </p:cNvSpPr>
          <p:nvPr/>
        </p:nvSpPr>
        <p:spPr bwMode="auto">
          <a:xfrm>
            <a:off x="1971675" y="4333875"/>
            <a:ext cx="1219200" cy="228600"/>
          </a:xfrm>
          <a:prstGeom prst="rect">
            <a:avLst/>
          </a:prstGeom>
          <a:noFill/>
          <a:ln w="19050">
            <a:solidFill>
              <a:srgbClr val="000066"/>
            </a:solidFill>
            <a:miter lim="800000"/>
            <a:headEnd/>
            <a:tailEnd/>
          </a:ln>
        </p:spPr>
        <p:txBody>
          <a:bodyPr wrap="none" anchor="ctr"/>
          <a:lstStyle/>
          <a:p>
            <a:endParaRPr lang="es-MX" altLang="es-MX"/>
          </a:p>
        </p:txBody>
      </p:sp>
      <p:sp>
        <p:nvSpPr>
          <p:cNvPr id="438289" name="Rectangle 17"/>
          <p:cNvSpPr>
            <a:spLocks noChangeArrowheads="1"/>
          </p:cNvSpPr>
          <p:nvPr/>
        </p:nvSpPr>
        <p:spPr bwMode="auto">
          <a:xfrm>
            <a:off x="1971675" y="4591050"/>
            <a:ext cx="1247775" cy="276225"/>
          </a:xfrm>
          <a:prstGeom prst="rect">
            <a:avLst/>
          </a:prstGeom>
          <a:noFill/>
          <a:ln w="19050">
            <a:solidFill>
              <a:srgbClr val="000066"/>
            </a:solidFill>
            <a:miter lim="800000"/>
            <a:headEnd/>
            <a:tailEnd/>
          </a:ln>
        </p:spPr>
        <p:txBody>
          <a:bodyPr wrap="none" anchor="ctr"/>
          <a:lstStyle/>
          <a:p>
            <a:endParaRPr lang="es-MX" altLang="es-MX"/>
          </a:p>
        </p:txBody>
      </p:sp>
      <p:sp>
        <p:nvSpPr>
          <p:cNvPr id="438290" name="Rectangle 18"/>
          <p:cNvSpPr>
            <a:spLocks noChangeArrowheads="1"/>
          </p:cNvSpPr>
          <p:nvPr/>
        </p:nvSpPr>
        <p:spPr bwMode="auto">
          <a:xfrm>
            <a:off x="1971675" y="4867275"/>
            <a:ext cx="1257300" cy="228600"/>
          </a:xfrm>
          <a:prstGeom prst="rect">
            <a:avLst/>
          </a:prstGeom>
          <a:noFill/>
          <a:ln w="19050">
            <a:solidFill>
              <a:srgbClr val="000066"/>
            </a:solidFill>
            <a:miter lim="800000"/>
            <a:headEnd/>
            <a:tailEnd/>
          </a:ln>
        </p:spPr>
        <p:txBody>
          <a:bodyPr wrap="none" anchor="ctr"/>
          <a:lstStyle/>
          <a:p>
            <a:endParaRPr lang="es-MX" altLang="es-MX"/>
          </a:p>
        </p:txBody>
      </p:sp>
      <p:sp>
        <p:nvSpPr>
          <p:cNvPr id="438291" name="Rectangle 19"/>
          <p:cNvSpPr>
            <a:spLocks noChangeArrowheads="1"/>
          </p:cNvSpPr>
          <p:nvPr/>
        </p:nvSpPr>
        <p:spPr bwMode="auto">
          <a:xfrm>
            <a:off x="1971675" y="5086350"/>
            <a:ext cx="1285875" cy="228600"/>
          </a:xfrm>
          <a:prstGeom prst="rect">
            <a:avLst/>
          </a:prstGeom>
          <a:noFill/>
          <a:ln w="19050">
            <a:solidFill>
              <a:srgbClr val="000066"/>
            </a:solidFill>
            <a:miter lim="800000"/>
            <a:headEnd/>
            <a:tailEnd/>
          </a:ln>
        </p:spPr>
        <p:txBody>
          <a:bodyPr wrap="none" anchor="ctr"/>
          <a:lstStyle/>
          <a:p>
            <a:endParaRPr lang="es-MX" altLang="es-MX"/>
          </a:p>
        </p:txBody>
      </p:sp>
      <p:sp>
        <p:nvSpPr>
          <p:cNvPr id="438292" name="Rectangle 20"/>
          <p:cNvSpPr>
            <a:spLocks noChangeArrowheads="1"/>
          </p:cNvSpPr>
          <p:nvPr/>
        </p:nvSpPr>
        <p:spPr bwMode="auto">
          <a:xfrm>
            <a:off x="1971675" y="5314950"/>
            <a:ext cx="1343025" cy="247650"/>
          </a:xfrm>
          <a:prstGeom prst="rect">
            <a:avLst/>
          </a:prstGeom>
          <a:noFill/>
          <a:ln w="19050">
            <a:solidFill>
              <a:srgbClr val="000066"/>
            </a:solidFill>
            <a:miter lim="800000"/>
            <a:headEnd/>
            <a:tailEnd/>
          </a:ln>
        </p:spPr>
        <p:txBody>
          <a:bodyPr wrap="none" anchor="ctr"/>
          <a:lstStyle/>
          <a:p>
            <a:endParaRPr lang="es-MX" altLang="es-MX"/>
          </a:p>
        </p:txBody>
      </p:sp>
      <p:sp>
        <p:nvSpPr>
          <p:cNvPr id="438294" name="Rectangle 22"/>
          <p:cNvSpPr>
            <a:spLocks noChangeArrowheads="1"/>
          </p:cNvSpPr>
          <p:nvPr/>
        </p:nvSpPr>
        <p:spPr bwMode="auto">
          <a:xfrm>
            <a:off x="1971675" y="5591175"/>
            <a:ext cx="1219200" cy="228600"/>
          </a:xfrm>
          <a:prstGeom prst="rect">
            <a:avLst/>
          </a:prstGeom>
          <a:noFill/>
          <a:ln w="19050">
            <a:solidFill>
              <a:srgbClr val="000066"/>
            </a:solidFill>
            <a:miter lim="800000"/>
            <a:headEnd/>
            <a:tailEnd/>
          </a:ln>
        </p:spPr>
        <p:txBody>
          <a:bodyPr wrap="none" anchor="ctr"/>
          <a:lstStyle/>
          <a:p>
            <a:endParaRPr lang="es-MX" altLang="es-MX"/>
          </a:p>
        </p:txBody>
      </p:sp>
      <p:sp>
        <p:nvSpPr>
          <p:cNvPr id="438295" name="Text Box 23"/>
          <p:cNvSpPr txBox="1">
            <a:spLocks noChangeArrowheads="1"/>
          </p:cNvSpPr>
          <p:nvPr/>
        </p:nvSpPr>
        <p:spPr bwMode="auto">
          <a:xfrm>
            <a:off x="1854200" y="3187700"/>
            <a:ext cx="2311400" cy="276225"/>
          </a:xfrm>
          <a:prstGeom prst="rect">
            <a:avLst/>
          </a:prstGeom>
          <a:noFill/>
          <a:ln w="9525">
            <a:noFill/>
            <a:miter lim="800000"/>
            <a:headEnd/>
            <a:tailEnd/>
          </a:ln>
        </p:spPr>
        <p:txBody>
          <a:bodyPr>
            <a:spAutoFit/>
          </a:bodyPr>
          <a:lstStyle/>
          <a:p>
            <a:r>
              <a:rPr lang="en-US" altLang="es-MX" sz="1200" b="1">
                <a:solidFill>
                  <a:srgbClr val="000066"/>
                </a:solidFill>
              </a:rPr>
              <a:t>Posibles datos de salida</a:t>
            </a:r>
          </a:p>
        </p:txBody>
      </p:sp>
      <p:sp>
        <p:nvSpPr>
          <p:cNvPr id="438296" name="Text Box 24"/>
          <p:cNvSpPr txBox="1">
            <a:spLocks noChangeArrowheads="1"/>
          </p:cNvSpPr>
          <p:nvPr/>
        </p:nvSpPr>
        <p:spPr bwMode="auto">
          <a:xfrm>
            <a:off x="4724400" y="2241550"/>
            <a:ext cx="4276725" cy="738188"/>
          </a:xfrm>
          <a:prstGeom prst="rect">
            <a:avLst/>
          </a:prstGeom>
          <a:solidFill>
            <a:schemeClr val="accent1"/>
          </a:solidFill>
          <a:ln w="9525">
            <a:noFill/>
            <a:miter lim="800000"/>
            <a:headEnd/>
            <a:tailEnd/>
          </a:ln>
        </p:spPr>
        <p:txBody>
          <a:bodyPr>
            <a:spAutoFit/>
          </a:bodyPr>
          <a:lstStyle/>
          <a:p>
            <a:r>
              <a:rPr lang="es-MX" altLang="es-MX" sz="1400"/>
              <a:t>Después de que usted utiliza varias tablas para obtener los insumos necesarios, se puede consultar las salidas en una tabla como la siguiente.</a:t>
            </a:r>
            <a:endParaRPr lang="en-US" altLang="es-MX" sz="1400"/>
          </a:p>
        </p:txBody>
      </p:sp>
      <p:sp>
        <p:nvSpPr>
          <p:cNvPr id="438297" name="Oval 25"/>
          <p:cNvSpPr>
            <a:spLocks noChangeArrowheads="1"/>
          </p:cNvSpPr>
          <p:nvPr/>
        </p:nvSpPr>
        <p:spPr bwMode="auto">
          <a:xfrm>
            <a:off x="6172200" y="3495675"/>
            <a:ext cx="838200" cy="228600"/>
          </a:xfrm>
          <a:prstGeom prst="ellipse">
            <a:avLst/>
          </a:prstGeom>
          <a:noFill/>
          <a:ln w="28575">
            <a:solidFill>
              <a:srgbClr val="000066"/>
            </a:solidFill>
            <a:round/>
            <a:headEnd/>
            <a:tailEnd/>
          </a:ln>
        </p:spPr>
        <p:txBody>
          <a:bodyPr wrap="none" anchor="ctr"/>
          <a:lstStyle/>
          <a:p>
            <a:pPr algn="ctr"/>
            <a:endParaRPr lang="es-MX" altLang="es-MX">
              <a:solidFill>
                <a:srgbClr val="CC3300"/>
              </a:solidFill>
            </a:endParaRPr>
          </a:p>
        </p:txBody>
      </p:sp>
      <p:sp>
        <p:nvSpPr>
          <p:cNvPr id="438298" name="Oval 26"/>
          <p:cNvSpPr>
            <a:spLocks noChangeArrowheads="1"/>
          </p:cNvSpPr>
          <p:nvPr/>
        </p:nvSpPr>
        <p:spPr bwMode="auto">
          <a:xfrm>
            <a:off x="7029450" y="3495675"/>
            <a:ext cx="609600" cy="228600"/>
          </a:xfrm>
          <a:prstGeom prst="ellipse">
            <a:avLst/>
          </a:prstGeom>
          <a:noFill/>
          <a:ln w="28575">
            <a:solidFill>
              <a:srgbClr val="000066"/>
            </a:solidFill>
            <a:round/>
            <a:headEnd/>
            <a:tailEnd/>
          </a:ln>
        </p:spPr>
        <p:txBody>
          <a:bodyPr wrap="none" anchor="ctr"/>
          <a:lstStyle/>
          <a:p>
            <a:pPr algn="ctr"/>
            <a:endParaRPr lang="es-MX" altLang="es-MX">
              <a:solidFill>
                <a:srgbClr val="CC3300"/>
              </a:solidFill>
            </a:endParaRPr>
          </a:p>
        </p:txBody>
      </p:sp>
      <p:sp>
        <p:nvSpPr>
          <p:cNvPr id="438299" name="Oval 27"/>
          <p:cNvSpPr>
            <a:spLocks noChangeArrowheads="1"/>
          </p:cNvSpPr>
          <p:nvPr/>
        </p:nvSpPr>
        <p:spPr bwMode="auto">
          <a:xfrm>
            <a:off x="5162550" y="4791075"/>
            <a:ext cx="457200" cy="152400"/>
          </a:xfrm>
          <a:prstGeom prst="ellipse">
            <a:avLst/>
          </a:prstGeom>
          <a:noFill/>
          <a:ln w="28575">
            <a:solidFill>
              <a:srgbClr val="000066"/>
            </a:solidFill>
            <a:round/>
            <a:headEnd/>
            <a:tailEnd/>
          </a:ln>
        </p:spPr>
        <p:txBody>
          <a:bodyPr wrap="none" anchor="ctr"/>
          <a:lstStyle/>
          <a:p>
            <a:pPr algn="ctr"/>
            <a:endParaRPr lang="es-MX" altLang="es-MX">
              <a:solidFill>
                <a:srgbClr val="CC3300"/>
              </a:solidFill>
            </a:endParaRPr>
          </a:p>
        </p:txBody>
      </p:sp>
      <p:sp>
        <p:nvSpPr>
          <p:cNvPr id="438300" name="Oval 28"/>
          <p:cNvSpPr>
            <a:spLocks noChangeArrowheads="1"/>
          </p:cNvSpPr>
          <p:nvPr/>
        </p:nvSpPr>
        <p:spPr bwMode="auto">
          <a:xfrm>
            <a:off x="6276975" y="3857625"/>
            <a:ext cx="457200" cy="152400"/>
          </a:xfrm>
          <a:prstGeom prst="ellipse">
            <a:avLst/>
          </a:prstGeom>
          <a:noFill/>
          <a:ln w="28575">
            <a:solidFill>
              <a:srgbClr val="000066"/>
            </a:solidFill>
            <a:round/>
            <a:headEnd/>
            <a:tailEnd/>
          </a:ln>
        </p:spPr>
        <p:txBody>
          <a:bodyPr wrap="none" anchor="ctr"/>
          <a:lstStyle/>
          <a:p>
            <a:pPr algn="ctr"/>
            <a:endParaRPr lang="es-MX" altLang="es-MX">
              <a:solidFill>
                <a:srgbClr val="CC3300"/>
              </a:solidFill>
            </a:endParaRPr>
          </a:p>
        </p:txBody>
      </p:sp>
      <p:sp>
        <p:nvSpPr>
          <p:cNvPr id="438301" name="Oval 29"/>
          <p:cNvSpPr>
            <a:spLocks noChangeArrowheads="1"/>
          </p:cNvSpPr>
          <p:nvPr/>
        </p:nvSpPr>
        <p:spPr bwMode="auto">
          <a:xfrm>
            <a:off x="6305550" y="4800600"/>
            <a:ext cx="457200" cy="152400"/>
          </a:xfrm>
          <a:prstGeom prst="ellipse">
            <a:avLst/>
          </a:prstGeom>
          <a:noFill/>
          <a:ln w="28575">
            <a:solidFill>
              <a:srgbClr val="000066"/>
            </a:solidFill>
            <a:round/>
            <a:headEnd/>
            <a:tailEnd/>
          </a:ln>
        </p:spPr>
        <p:txBody>
          <a:bodyPr wrap="none" anchor="ctr"/>
          <a:lstStyle/>
          <a:p>
            <a:pPr algn="ctr"/>
            <a:endParaRPr lang="es-MX" altLang="es-MX">
              <a:solidFill>
                <a:srgbClr val="CC3300"/>
              </a:solidFill>
            </a:endParaRPr>
          </a:p>
        </p:txBody>
      </p:sp>
      <p:sp>
        <p:nvSpPr>
          <p:cNvPr id="438302" name="Oval 30"/>
          <p:cNvSpPr>
            <a:spLocks noChangeArrowheads="1"/>
          </p:cNvSpPr>
          <p:nvPr/>
        </p:nvSpPr>
        <p:spPr bwMode="auto">
          <a:xfrm>
            <a:off x="6324600" y="5686425"/>
            <a:ext cx="457200" cy="228600"/>
          </a:xfrm>
          <a:prstGeom prst="ellipse">
            <a:avLst/>
          </a:prstGeom>
          <a:noFill/>
          <a:ln w="28575">
            <a:solidFill>
              <a:srgbClr val="000066"/>
            </a:solidFill>
            <a:round/>
            <a:headEnd/>
            <a:tailEnd/>
          </a:ln>
        </p:spPr>
        <p:txBody>
          <a:bodyPr wrap="none" anchor="ctr"/>
          <a:lstStyle/>
          <a:p>
            <a:pPr algn="ctr"/>
            <a:endParaRPr lang="es-MX" altLang="es-MX">
              <a:solidFill>
                <a:srgbClr val="CC3300"/>
              </a:solidFill>
            </a:endParaRPr>
          </a:p>
        </p:txBody>
      </p:sp>
      <p:sp>
        <p:nvSpPr>
          <p:cNvPr id="149534" name="CuadroTexto 1"/>
          <p:cNvSpPr txBox="1">
            <a:spLocks noChangeArrowheads="1"/>
          </p:cNvSpPr>
          <p:nvPr/>
        </p:nvSpPr>
        <p:spPr bwMode="auto">
          <a:xfrm>
            <a:off x="1968500" y="2020888"/>
            <a:ext cx="1771650" cy="184150"/>
          </a:xfrm>
          <a:prstGeom prst="rect">
            <a:avLst/>
          </a:prstGeom>
          <a:solidFill>
            <a:schemeClr val="bg1"/>
          </a:solidFill>
          <a:ln w="9525">
            <a:solidFill>
              <a:srgbClr val="002060"/>
            </a:solidFill>
            <a:miter lim="800000"/>
            <a:headEnd/>
            <a:tailEnd/>
          </a:ln>
        </p:spPr>
        <p:txBody>
          <a:bodyPr wrap="none">
            <a:spAutoFit/>
          </a:bodyPr>
          <a:lstStyle/>
          <a:p>
            <a:r>
              <a:rPr lang="es-MX" altLang="es-MX" sz="600" dirty="0"/>
              <a:t>NUM DE MODELO DE COMBUSTIBLE (1-13)</a:t>
            </a:r>
          </a:p>
        </p:txBody>
      </p:sp>
      <p:sp>
        <p:nvSpPr>
          <p:cNvPr id="149535" name="CuadroTexto 30"/>
          <p:cNvSpPr txBox="1">
            <a:spLocks noChangeArrowheads="1"/>
          </p:cNvSpPr>
          <p:nvPr/>
        </p:nvSpPr>
        <p:spPr bwMode="auto">
          <a:xfrm>
            <a:off x="1962150" y="2225675"/>
            <a:ext cx="1439863" cy="185738"/>
          </a:xfrm>
          <a:prstGeom prst="rect">
            <a:avLst/>
          </a:prstGeom>
          <a:solidFill>
            <a:schemeClr val="bg1"/>
          </a:solidFill>
          <a:ln w="9525">
            <a:solidFill>
              <a:srgbClr val="002060"/>
            </a:solidFill>
            <a:miter lim="800000"/>
            <a:headEnd/>
            <a:tailEnd/>
          </a:ln>
        </p:spPr>
        <p:txBody>
          <a:bodyPr wrap="none">
            <a:spAutoFit/>
          </a:bodyPr>
          <a:lstStyle/>
          <a:p>
            <a:r>
              <a:rPr lang="es-MX" altLang="es-MX" sz="600" dirty="0"/>
              <a:t>HUM DE COMB FINO MUERTO (%)</a:t>
            </a:r>
          </a:p>
        </p:txBody>
      </p:sp>
      <p:sp>
        <p:nvSpPr>
          <p:cNvPr id="149536" name="CuadroTexto 31"/>
          <p:cNvSpPr txBox="1">
            <a:spLocks noChangeArrowheads="1"/>
          </p:cNvSpPr>
          <p:nvPr/>
        </p:nvSpPr>
        <p:spPr bwMode="auto">
          <a:xfrm>
            <a:off x="1965325" y="2622550"/>
            <a:ext cx="1435100" cy="185738"/>
          </a:xfrm>
          <a:prstGeom prst="rect">
            <a:avLst/>
          </a:prstGeom>
          <a:solidFill>
            <a:schemeClr val="bg1"/>
          </a:solidFill>
          <a:ln w="9525">
            <a:solidFill>
              <a:srgbClr val="002060"/>
            </a:solidFill>
            <a:miter lim="800000"/>
            <a:headEnd/>
            <a:tailEnd/>
          </a:ln>
        </p:spPr>
        <p:txBody>
          <a:bodyPr wrap="none">
            <a:spAutoFit/>
          </a:bodyPr>
          <a:lstStyle/>
          <a:p>
            <a:r>
              <a:rPr lang="es-MX" altLang="es-MX" sz="600"/>
              <a:t>VEL. VIENTO MEDIA LLAMA (km/hr</a:t>
            </a:r>
          </a:p>
        </p:txBody>
      </p:sp>
      <p:sp>
        <p:nvSpPr>
          <p:cNvPr id="149537" name="CuadroTexto 32"/>
          <p:cNvSpPr txBox="1">
            <a:spLocks noChangeArrowheads="1"/>
          </p:cNvSpPr>
          <p:nvPr/>
        </p:nvSpPr>
        <p:spPr bwMode="auto">
          <a:xfrm>
            <a:off x="1979613" y="2849563"/>
            <a:ext cx="766762" cy="184150"/>
          </a:xfrm>
          <a:prstGeom prst="rect">
            <a:avLst/>
          </a:prstGeom>
          <a:solidFill>
            <a:schemeClr val="bg1"/>
          </a:solidFill>
          <a:ln w="9525">
            <a:solidFill>
              <a:srgbClr val="002060"/>
            </a:solidFill>
            <a:miter lim="800000"/>
            <a:headEnd/>
            <a:tailEnd/>
          </a:ln>
        </p:spPr>
        <p:txBody>
          <a:bodyPr wrap="none">
            <a:spAutoFit/>
          </a:bodyPr>
          <a:lstStyle/>
          <a:p>
            <a:r>
              <a:rPr lang="es-MX" altLang="es-MX" sz="600"/>
              <a:t>PENDIENTE (%)</a:t>
            </a:r>
          </a:p>
        </p:txBody>
      </p:sp>
      <p:sp>
        <p:nvSpPr>
          <p:cNvPr id="149538" name="CuadroTexto 33"/>
          <p:cNvSpPr txBox="1">
            <a:spLocks noChangeArrowheads="1"/>
          </p:cNvSpPr>
          <p:nvPr/>
        </p:nvSpPr>
        <p:spPr bwMode="auto">
          <a:xfrm>
            <a:off x="1970088" y="3065463"/>
            <a:ext cx="1468437" cy="184150"/>
          </a:xfrm>
          <a:prstGeom prst="rect">
            <a:avLst/>
          </a:prstGeom>
          <a:solidFill>
            <a:schemeClr val="bg1"/>
          </a:solidFill>
          <a:ln w="9525">
            <a:solidFill>
              <a:srgbClr val="002060"/>
            </a:solidFill>
            <a:miter lim="800000"/>
            <a:headEnd/>
            <a:tailEnd/>
          </a:ln>
        </p:spPr>
        <p:txBody>
          <a:bodyPr wrap="none">
            <a:spAutoFit/>
          </a:bodyPr>
          <a:lstStyle/>
          <a:p>
            <a:r>
              <a:rPr lang="es-MX" altLang="es-MX" sz="600"/>
              <a:t>VEL EFECTIVA DEL VIENTO (km/hr)</a:t>
            </a:r>
          </a:p>
        </p:txBody>
      </p:sp>
      <p:sp>
        <p:nvSpPr>
          <p:cNvPr id="149539" name="CuadroTexto 34"/>
          <p:cNvSpPr txBox="1">
            <a:spLocks noChangeArrowheads="1"/>
          </p:cNvSpPr>
          <p:nvPr/>
        </p:nvSpPr>
        <p:spPr bwMode="auto">
          <a:xfrm>
            <a:off x="1965325" y="2420938"/>
            <a:ext cx="1314450" cy="184150"/>
          </a:xfrm>
          <a:prstGeom prst="rect">
            <a:avLst/>
          </a:prstGeom>
          <a:solidFill>
            <a:schemeClr val="bg1"/>
          </a:solidFill>
          <a:ln w="9525">
            <a:solidFill>
              <a:srgbClr val="002060"/>
            </a:solidFill>
            <a:miter lim="800000"/>
            <a:headEnd/>
            <a:tailEnd/>
          </a:ln>
        </p:spPr>
        <p:txBody>
          <a:bodyPr wrap="none">
            <a:spAutoFit/>
          </a:bodyPr>
          <a:lstStyle/>
          <a:p>
            <a:r>
              <a:rPr lang="es-MX" altLang="es-MX" sz="600"/>
              <a:t>HUM DE COMB VIVO (%)           </a:t>
            </a:r>
          </a:p>
        </p:txBody>
      </p:sp>
      <p:sp>
        <p:nvSpPr>
          <p:cNvPr id="149540" name="CuadroTexto 35"/>
          <p:cNvSpPr txBox="1">
            <a:spLocks noChangeArrowheads="1"/>
          </p:cNvSpPr>
          <p:nvPr/>
        </p:nvSpPr>
        <p:spPr bwMode="auto">
          <a:xfrm>
            <a:off x="1974850" y="3482975"/>
            <a:ext cx="1576388" cy="185738"/>
          </a:xfrm>
          <a:prstGeom prst="rect">
            <a:avLst/>
          </a:prstGeom>
          <a:solidFill>
            <a:schemeClr val="bg1"/>
          </a:solidFill>
          <a:ln w="9525">
            <a:solidFill>
              <a:srgbClr val="002060"/>
            </a:solidFill>
            <a:miter lim="800000"/>
            <a:headEnd/>
            <a:tailEnd/>
          </a:ln>
        </p:spPr>
        <p:txBody>
          <a:bodyPr wrap="none">
            <a:spAutoFit/>
          </a:bodyPr>
          <a:lstStyle/>
          <a:p>
            <a:r>
              <a:rPr lang="es-MX" altLang="es-MX" sz="600"/>
              <a:t>VELOCIDAD DE PROPAGACIÓN (m/hr)</a:t>
            </a:r>
          </a:p>
        </p:txBody>
      </p:sp>
      <p:sp>
        <p:nvSpPr>
          <p:cNvPr id="149541" name="CuadroTexto 36"/>
          <p:cNvSpPr txBox="1">
            <a:spLocks noChangeArrowheads="1"/>
          </p:cNvSpPr>
          <p:nvPr/>
        </p:nvSpPr>
        <p:spPr bwMode="auto">
          <a:xfrm>
            <a:off x="1966913" y="3709988"/>
            <a:ext cx="1335087" cy="277812"/>
          </a:xfrm>
          <a:prstGeom prst="rect">
            <a:avLst/>
          </a:prstGeom>
          <a:solidFill>
            <a:schemeClr val="bg1"/>
          </a:solidFill>
          <a:ln w="9525">
            <a:solidFill>
              <a:srgbClr val="002060"/>
            </a:solidFill>
            <a:miter lim="800000"/>
            <a:headEnd/>
            <a:tailEnd/>
          </a:ln>
        </p:spPr>
        <p:txBody>
          <a:bodyPr wrap="none">
            <a:spAutoFit/>
          </a:bodyPr>
          <a:lstStyle/>
          <a:p>
            <a:r>
              <a:rPr lang="es-MX" altLang="es-MX" sz="600"/>
              <a:t>CALOR POR UNIDAD DE AREA </a:t>
            </a:r>
          </a:p>
          <a:p>
            <a:r>
              <a:rPr lang="es-MX" altLang="es-MX" sz="600"/>
              <a:t> (BTU´s/m/s)</a:t>
            </a:r>
          </a:p>
        </p:txBody>
      </p:sp>
      <p:sp>
        <p:nvSpPr>
          <p:cNvPr id="149542" name="CuadroTexto 37"/>
          <p:cNvSpPr txBox="1">
            <a:spLocks noChangeArrowheads="1"/>
          </p:cNvSpPr>
          <p:nvPr/>
        </p:nvSpPr>
        <p:spPr bwMode="auto">
          <a:xfrm>
            <a:off x="1960563" y="4032250"/>
            <a:ext cx="1558925" cy="277813"/>
          </a:xfrm>
          <a:prstGeom prst="rect">
            <a:avLst/>
          </a:prstGeom>
          <a:solidFill>
            <a:schemeClr val="bg1"/>
          </a:solidFill>
          <a:ln w="9525">
            <a:solidFill>
              <a:srgbClr val="002060"/>
            </a:solidFill>
            <a:miter lim="800000"/>
            <a:headEnd/>
            <a:tailEnd/>
          </a:ln>
        </p:spPr>
        <p:txBody>
          <a:bodyPr wrap="none">
            <a:spAutoFit/>
          </a:bodyPr>
          <a:lstStyle/>
          <a:p>
            <a:r>
              <a:rPr lang="es-MX" altLang="es-MX" sz="600"/>
              <a:t>INTENSIDAD DE LA LINEA DE FUEGO</a:t>
            </a:r>
          </a:p>
          <a:p>
            <a:r>
              <a:rPr lang="es-MX" altLang="es-MX" sz="600"/>
              <a:t> (BTU´s/m/s)</a:t>
            </a:r>
          </a:p>
        </p:txBody>
      </p:sp>
      <p:sp>
        <p:nvSpPr>
          <p:cNvPr id="149543" name="CuadroTexto 38"/>
          <p:cNvSpPr txBox="1">
            <a:spLocks noChangeArrowheads="1"/>
          </p:cNvSpPr>
          <p:nvPr/>
        </p:nvSpPr>
        <p:spPr bwMode="auto">
          <a:xfrm>
            <a:off x="1963738" y="4344988"/>
            <a:ext cx="1220787" cy="184150"/>
          </a:xfrm>
          <a:prstGeom prst="rect">
            <a:avLst/>
          </a:prstGeom>
          <a:solidFill>
            <a:schemeClr val="bg1"/>
          </a:solidFill>
          <a:ln w="9525">
            <a:solidFill>
              <a:srgbClr val="002060"/>
            </a:solidFill>
            <a:miter lim="800000"/>
            <a:headEnd/>
            <a:tailEnd/>
          </a:ln>
        </p:spPr>
        <p:txBody>
          <a:bodyPr wrap="none">
            <a:spAutoFit/>
          </a:bodyPr>
          <a:lstStyle/>
          <a:p>
            <a:r>
              <a:rPr lang="es-MX" altLang="es-MX" sz="600"/>
              <a:t>LARGO DE LLAMA (m)           </a:t>
            </a:r>
          </a:p>
        </p:txBody>
      </p:sp>
      <p:sp>
        <p:nvSpPr>
          <p:cNvPr id="149544" name="CuadroTexto 39"/>
          <p:cNvSpPr txBox="1">
            <a:spLocks noChangeArrowheads="1"/>
          </p:cNvSpPr>
          <p:nvPr/>
        </p:nvSpPr>
        <p:spPr bwMode="auto">
          <a:xfrm>
            <a:off x="1970088" y="4570413"/>
            <a:ext cx="1536700" cy="277812"/>
          </a:xfrm>
          <a:prstGeom prst="rect">
            <a:avLst/>
          </a:prstGeom>
          <a:solidFill>
            <a:schemeClr val="bg1"/>
          </a:solidFill>
          <a:ln w="9525">
            <a:solidFill>
              <a:srgbClr val="002060"/>
            </a:solidFill>
            <a:miter lim="800000"/>
            <a:headEnd/>
            <a:tailEnd/>
          </a:ln>
        </p:spPr>
        <p:txBody>
          <a:bodyPr wrap="none">
            <a:spAutoFit/>
          </a:bodyPr>
          <a:lstStyle/>
          <a:p>
            <a:r>
              <a:rPr lang="es-MX" altLang="es-MX" sz="600"/>
              <a:t>DISTANCIA DE PROPAGACIÓN (m)</a:t>
            </a:r>
          </a:p>
          <a:p>
            <a:r>
              <a:rPr lang="es-MX" altLang="es-MX" sz="600"/>
              <a:t>DIST. PROPAGACIÓN EN  MAPA (cm)</a:t>
            </a:r>
          </a:p>
        </p:txBody>
      </p:sp>
      <p:sp>
        <p:nvSpPr>
          <p:cNvPr id="149545" name="CuadroTexto 40"/>
          <p:cNvSpPr txBox="1">
            <a:spLocks noChangeArrowheads="1"/>
          </p:cNvSpPr>
          <p:nvPr/>
        </p:nvSpPr>
        <p:spPr bwMode="auto">
          <a:xfrm>
            <a:off x="1955800" y="4868863"/>
            <a:ext cx="1277938" cy="185737"/>
          </a:xfrm>
          <a:prstGeom prst="rect">
            <a:avLst/>
          </a:prstGeom>
          <a:solidFill>
            <a:schemeClr val="bg1"/>
          </a:solidFill>
          <a:ln w="9525">
            <a:solidFill>
              <a:srgbClr val="002060"/>
            </a:solidFill>
            <a:miter lim="800000"/>
            <a:headEnd/>
            <a:tailEnd/>
          </a:ln>
        </p:spPr>
        <p:txBody>
          <a:bodyPr wrap="none">
            <a:spAutoFit/>
          </a:bodyPr>
          <a:lstStyle/>
          <a:p>
            <a:r>
              <a:rPr lang="es-MX" altLang="es-MX" sz="600"/>
              <a:t>PERÍMETRO (m)                        </a:t>
            </a:r>
          </a:p>
        </p:txBody>
      </p:sp>
      <p:sp>
        <p:nvSpPr>
          <p:cNvPr id="149546" name="CuadroTexto 41"/>
          <p:cNvSpPr txBox="1">
            <a:spLocks noChangeArrowheads="1"/>
          </p:cNvSpPr>
          <p:nvPr/>
        </p:nvSpPr>
        <p:spPr bwMode="auto">
          <a:xfrm>
            <a:off x="1960563" y="5095875"/>
            <a:ext cx="1285875" cy="185738"/>
          </a:xfrm>
          <a:prstGeom prst="rect">
            <a:avLst/>
          </a:prstGeom>
          <a:solidFill>
            <a:schemeClr val="bg1"/>
          </a:solidFill>
          <a:ln w="9525">
            <a:solidFill>
              <a:srgbClr val="002060"/>
            </a:solidFill>
            <a:miter lim="800000"/>
            <a:headEnd/>
            <a:tailEnd/>
          </a:ln>
        </p:spPr>
        <p:txBody>
          <a:bodyPr wrap="none">
            <a:spAutoFit/>
          </a:bodyPr>
          <a:lstStyle/>
          <a:p>
            <a:r>
              <a:rPr lang="es-MX" altLang="es-MX" sz="600"/>
              <a:t>ÁREA (hectáreas)                       </a:t>
            </a:r>
          </a:p>
        </p:txBody>
      </p:sp>
      <p:sp>
        <p:nvSpPr>
          <p:cNvPr id="149547" name="CuadroTexto 42"/>
          <p:cNvSpPr txBox="1">
            <a:spLocks noChangeArrowheads="1"/>
          </p:cNvSpPr>
          <p:nvPr/>
        </p:nvSpPr>
        <p:spPr bwMode="auto">
          <a:xfrm>
            <a:off x="1952625" y="5291138"/>
            <a:ext cx="1722438" cy="276225"/>
          </a:xfrm>
          <a:prstGeom prst="rect">
            <a:avLst/>
          </a:prstGeom>
          <a:solidFill>
            <a:schemeClr val="bg1"/>
          </a:solidFill>
          <a:ln w="9525">
            <a:solidFill>
              <a:srgbClr val="002060"/>
            </a:solidFill>
            <a:miter lim="800000"/>
            <a:headEnd/>
            <a:tailEnd/>
          </a:ln>
        </p:spPr>
        <p:txBody>
          <a:bodyPr wrap="none">
            <a:spAutoFit/>
          </a:bodyPr>
          <a:lstStyle/>
          <a:p>
            <a:r>
              <a:rPr lang="es-MX" altLang="es-MX" sz="600"/>
              <a:t>DIST. MAX FCOOS SECUNDARIOS (km)</a:t>
            </a:r>
          </a:p>
          <a:p>
            <a:r>
              <a:rPr lang="es-MX" altLang="es-MX" sz="600"/>
              <a:t>DIST FCOS SECUNDARIOS EN MAPA (cm)</a:t>
            </a:r>
          </a:p>
        </p:txBody>
      </p:sp>
      <p:sp>
        <p:nvSpPr>
          <p:cNvPr id="149548" name="CuadroTexto 43"/>
          <p:cNvSpPr txBox="1">
            <a:spLocks noChangeArrowheads="1"/>
          </p:cNvSpPr>
          <p:nvPr/>
        </p:nvSpPr>
        <p:spPr bwMode="auto">
          <a:xfrm>
            <a:off x="1952625" y="5610225"/>
            <a:ext cx="1393825" cy="184150"/>
          </a:xfrm>
          <a:prstGeom prst="rect">
            <a:avLst/>
          </a:prstGeom>
          <a:solidFill>
            <a:schemeClr val="bg1"/>
          </a:solidFill>
          <a:ln w="9525">
            <a:solidFill>
              <a:srgbClr val="002060"/>
            </a:solidFill>
            <a:miter lim="800000"/>
            <a:headEnd/>
            <a:tailEnd/>
          </a:ln>
        </p:spPr>
        <p:txBody>
          <a:bodyPr wrap="none">
            <a:spAutoFit/>
          </a:bodyPr>
          <a:lstStyle/>
          <a:p>
            <a:r>
              <a:rPr lang="es-MX" altLang="es-MX" sz="600"/>
              <a:t>PROBABILIDAD DE IGNICIÓN (%)</a:t>
            </a:r>
          </a:p>
        </p:txBody>
      </p:sp>
      <p:sp>
        <p:nvSpPr>
          <p:cNvPr id="149549" name="CuadroTexto 2"/>
          <p:cNvSpPr txBox="1">
            <a:spLocks noChangeArrowheads="1"/>
          </p:cNvSpPr>
          <p:nvPr/>
        </p:nvSpPr>
        <p:spPr bwMode="auto">
          <a:xfrm>
            <a:off x="1165225" y="798513"/>
            <a:ext cx="2990850" cy="215900"/>
          </a:xfrm>
          <a:prstGeom prst="rect">
            <a:avLst/>
          </a:prstGeom>
          <a:solidFill>
            <a:schemeClr val="bg1"/>
          </a:solidFill>
          <a:ln w="9525">
            <a:noFill/>
            <a:miter lim="800000"/>
            <a:headEnd/>
            <a:tailEnd/>
          </a:ln>
        </p:spPr>
        <p:txBody>
          <a:bodyPr wrap="none">
            <a:spAutoFit/>
          </a:bodyPr>
          <a:lstStyle/>
          <a:p>
            <a:r>
              <a:rPr lang="es-MX" altLang="es-MX" sz="800" b="1"/>
              <a:t>HOJA DE TRABAJO DE COMPORTAMIENTO DEL FUEGO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8276"/>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38279"/>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438280"/>
                                        </p:tgtEl>
                                        <p:attrNameLst>
                                          <p:attrName>style.visibility</p:attrName>
                                        </p:attrNameLst>
                                      </p:cBhvr>
                                      <p:to>
                                        <p:strVal val="visible"/>
                                      </p:to>
                                    </p:set>
                                  </p:childTnLst>
                                </p:cTn>
                              </p:par>
                            </p:childTnLst>
                          </p:cTn>
                        </p:par>
                        <p:par>
                          <p:cTn id="13" fill="hold" nodeType="afterGroup">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438281"/>
                                        </p:tgtEl>
                                        <p:attrNameLst>
                                          <p:attrName>style.visibility</p:attrName>
                                        </p:attrNameLst>
                                      </p:cBhvr>
                                      <p:to>
                                        <p:strVal val="visible"/>
                                      </p:to>
                                    </p:set>
                                  </p:childTnLst>
                                </p:cTn>
                              </p:par>
                            </p:childTnLst>
                          </p:cTn>
                        </p:par>
                        <p:par>
                          <p:cTn id="16" fill="hold" nodeType="afterGroup">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438282"/>
                                        </p:tgtEl>
                                        <p:attrNameLst>
                                          <p:attrName>style.visibility</p:attrName>
                                        </p:attrNameLst>
                                      </p:cBhvr>
                                      <p:to>
                                        <p:strVal val="visible"/>
                                      </p:to>
                                    </p:set>
                                  </p:childTnLst>
                                </p:cTn>
                              </p:par>
                            </p:childTnLst>
                          </p:cTn>
                        </p:par>
                        <p:par>
                          <p:cTn id="19" fill="hold" nodeType="afterGroup">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38283"/>
                                        </p:tgtEl>
                                        <p:attrNameLst>
                                          <p:attrName>style.visibility</p:attrName>
                                        </p:attrNameLst>
                                      </p:cBhvr>
                                      <p:to>
                                        <p:strVal val="visible"/>
                                      </p:to>
                                    </p:set>
                                  </p:childTnLst>
                                </p:cTn>
                              </p:par>
                            </p:childTnLst>
                          </p:cTn>
                        </p:par>
                        <p:par>
                          <p:cTn id="22" fill="hold" nodeType="afterGroup">
                            <p:stCondLst>
                              <p:cond delay="0"/>
                            </p:stCondLst>
                            <p:childTnLst>
                              <p:par>
                                <p:cTn id="23" presetID="1" presetClass="entr" presetSubtype="0" fill="hold" grpId="1" nodeType="afterEffect">
                                  <p:stCondLst>
                                    <p:cond delay="0"/>
                                  </p:stCondLst>
                                  <p:childTnLst>
                                    <p:set>
                                      <p:cBhvr>
                                        <p:cTn id="24" dur="1" fill="hold">
                                          <p:stCondLst>
                                            <p:cond delay="0"/>
                                          </p:stCondLst>
                                        </p:cTn>
                                        <p:tgtEl>
                                          <p:spTgt spid="438284"/>
                                        </p:tgtEl>
                                        <p:attrNameLst>
                                          <p:attrName>style.visibility</p:attrName>
                                        </p:attrNameLst>
                                      </p:cBhvr>
                                      <p:to>
                                        <p:strVal val="visible"/>
                                      </p:to>
                                    </p:set>
                                  </p:childTnLst>
                                </p:cTn>
                              </p:par>
                            </p:childTnLst>
                          </p:cTn>
                        </p:par>
                        <p:par>
                          <p:cTn id="25" fill="hold" nodeType="afterGroup">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438284"/>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38295"/>
                                        </p:tgtEl>
                                        <p:attrNameLst>
                                          <p:attrName>style.visibility</p:attrName>
                                        </p:attrNameLst>
                                      </p:cBhvr>
                                      <p:to>
                                        <p:strVal val="visible"/>
                                      </p:to>
                                    </p:set>
                                  </p:childTnLst>
                                </p:cTn>
                              </p:par>
                            </p:childTnLst>
                          </p:cTn>
                        </p:par>
                        <p:par>
                          <p:cTn id="32" fill="hold" nodeType="afterGroup">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438285"/>
                                        </p:tgtEl>
                                        <p:attrNameLst>
                                          <p:attrName>style.visibility</p:attrName>
                                        </p:attrNameLst>
                                      </p:cBhvr>
                                      <p:to>
                                        <p:strVal val="visible"/>
                                      </p:to>
                                    </p:set>
                                  </p:childTnLst>
                                </p:cTn>
                              </p:par>
                            </p:childTnLst>
                          </p:cTn>
                        </p:par>
                        <p:par>
                          <p:cTn id="35" fill="hold" nodeType="afterGroup">
                            <p:stCondLst>
                              <p:cond delay="0"/>
                            </p:stCondLst>
                            <p:childTnLst>
                              <p:par>
                                <p:cTn id="36" presetID="1" presetClass="entr" presetSubtype="0" fill="hold" grpId="0" nodeType="afterEffect">
                                  <p:stCondLst>
                                    <p:cond delay="0"/>
                                  </p:stCondLst>
                                  <p:childTnLst>
                                    <p:set>
                                      <p:cBhvr>
                                        <p:cTn id="37" dur="1" fill="hold">
                                          <p:stCondLst>
                                            <p:cond delay="0"/>
                                          </p:stCondLst>
                                        </p:cTn>
                                        <p:tgtEl>
                                          <p:spTgt spid="438286"/>
                                        </p:tgtEl>
                                        <p:attrNameLst>
                                          <p:attrName>style.visibility</p:attrName>
                                        </p:attrNameLst>
                                      </p:cBhvr>
                                      <p:to>
                                        <p:strVal val="visible"/>
                                      </p:to>
                                    </p:set>
                                  </p:childTnLst>
                                </p:cTn>
                              </p:par>
                            </p:childTnLst>
                          </p:cTn>
                        </p:par>
                        <p:par>
                          <p:cTn id="38" fill="hold" nodeType="afterGroup">
                            <p:stCondLst>
                              <p:cond delay="0"/>
                            </p:stCondLst>
                            <p:childTnLst>
                              <p:par>
                                <p:cTn id="39" presetID="1" presetClass="entr" presetSubtype="0" fill="hold" grpId="0" nodeType="afterEffect">
                                  <p:stCondLst>
                                    <p:cond delay="0"/>
                                  </p:stCondLst>
                                  <p:childTnLst>
                                    <p:set>
                                      <p:cBhvr>
                                        <p:cTn id="40" dur="1" fill="hold">
                                          <p:stCondLst>
                                            <p:cond delay="0"/>
                                          </p:stCondLst>
                                        </p:cTn>
                                        <p:tgtEl>
                                          <p:spTgt spid="438287"/>
                                        </p:tgtEl>
                                        <p:attrNameLst>
                                          <p:attrName>style.visibility</p:attrName>
                                        </p:attrNameLst>
                                      </p:cBhvr>
                                      <p:to>
                                        <p:strVal val="visible"/>
                                      </p:to>
                                    </p:set>
                                  </p:childTnLst>
                                </p:cTn>
                              </p:par>
                            </p:childTnLst>
                          </p:cTn>
                        </p:par>
                        <p:par>
                          <p:cTn id="41" fill="hold" nodeType="afterGroup">
                            <p:stCondLst>
                              <p:cond delay="0"/>
                            </p:stCondLst>
                            <p:childTnLst>
                              <p:par>
                                <p:cTn id="42" presetID="1" presetClass="entr" presetSubtype="0" fill="hold" grpId="0" nodeType="afterEffect">
                                  <p:stCondLst>
                                    <p:cond delay="0"/>
                                  </p:stCondLst>
                                  <p:childTnLst>
                                    <p:set>
                                      <p:cBhvr>
                                        <p:cTn id="43" dur="1" fill="hold">
                                          <p:stCondLst>
                                            <p:cond delay="0"/>
                                          </p:stCondLst>
                                        </p:cTn>
                                        <p:tgtEl>
                                          <p:spTgt spid="438288"/>
                                        </p:tgtEl>
                                        <p:attrNameLst>
                                          <p:attrName>style.visibility</p:attrName>
                                        </p:attrNameLst>
                                      </p:cBhvr>
                                      <p:to>
                                        <p:strVal val="visible"/>
                                      </p:to>
                                    </p:set>
                                  </p:childTnLst>
                                </p:cTn>
                              </p:par>
                            </p:childTnLst>
                          </p:cTn>
                        </p:par>
                        <p:par>
                          <p:cTn id="44" fill="hold" nodeType="afterGroup">
                            <p:stCondLst>
                              <p:cond delay="0"/>
                            </p:stCondLst>
                            <p:childTnLst>
                              <p:par>
                                <p:cTn id="45" presetID="1" presetClass="entr" presetSubtype="0" fill="hold" grpId="0" nodeType="afterEffect">
                                  <p:stCondLst>
                                    <p:cond delay="0"/>
                                  </p:stCondLst>
                                  <p:childTnLst>
                                    <p:set>
                                      <p:cBhvr>
                                        <p:cTn id="46" dur="1" fill="hold">
                                          <p:stCondLst>
                                            <p:cond delay="0"/>
                                          </p:stCondLst>
                                        </p:cTn>
                                        <p:tgtEl>
                                          <p:spTgt spid="438289"/>
                                        </p:tgtEl>
                                        <p:attrNameLst>
                                          <p:attrName>style.visibility</p:attrName>
                                        </p:attrNameLst>
                                      </p:cBhvr>
                                      <p:to>
                                        <p:strVal val="visible"/>
                                      </p:to>
                                    </p:set>
                                  </p:childTnLst>
                                </p:cTn>
                              </p:par>
                            </p:childTnLst>
                          </p:cTn>
                        </p:par>
                        <p:par>
                          <p:cTn id="47" fill="hold" nodeType="afterGroup">
                            <p:stCondLst>
                              <p:cond delay="0"/>
                            </p:stCondLst>
                            <p:childTnLst>
                              <p:par>
                                <p:cTn id="48" presetID="1" presetClass="entr" presetSubtype="0" fill="hold" grpId="0" nodeType="afterEffect">
                                  <p:stCondLst>
                                    <p:cond delay="0"/>
                                  </p:stCondLst>
                                  <p:childTnLst>
                                    <p:set>
                                      <p:cBhvr>
                                        <p:cTn id="49" dur="1" fill="hold">
                                          <p:stCondLst>
                                            <p:cond delay="0"/>
                                          </p:stCondLst>
                                        </p:cTn>
                                        <p:tgtEl>
                                          <p:spTgt spid="438290"/>
                                        </p:tgtEl>
                                        <p:attrNameLst>
                                          <p:attrName>style.visibility</p:attrName>
                                        </p:attrNameLst>
                                      </p:cBhvr>
                                      <p:to>
                                        <p:strVal val="visible"/>
                                      </p:to>
                                    </p:set>
                                  </p:childTnLst>
                                </p:cTn>
                              </p:par>
                            </p:childTnLst>
                          </p:cTn>
                        </p:par>
                        <p:par>
                          <p:cTn id="50" fill="hold" nodeType="afterGroup">
                            <p:stCondLst>
                              <p:cond delay="0"/>
                            </p:stCondLst>
                            <p:childTnLst>
                              <p:par>
                                <p:cTn id="51" presetID="1" presetClass="entr" presetSubtype="0" fill="hold" grpId="0" nodeType="afterEffect">
                                  <p:stCondLst>
                                    <p:cond delay="0"/>
                                  </p:stCondLst>
                                  <p:childTnLst>
                                    <p:set>
                                      <p:cBhvr>
                                        <p:cTn id="52" dur="1" fill="hold">
                                          <p:stCondLst>
                                            <p:cond delay="0"/>
                                          </p:stCondLst>
                                        </p:cTn>
                                        <p:tgtEl>
                                          <p:spTgt spid="438291"/>
                                        </p:tgtEl>
                                        <p:attrNameLst>
                                          <p:attrName>style.visibility</p:attrName>
                                        </p:attrNameLst>
                                      </p:cBhvr>
                                      <p:to>
                                        <p:strVal val="visible"/>
                                      </p:to>
                                    </p:set>
                                  </p:childTnLst>
                                </p:cTn>
                              </p:par>
                            </p:childTnLst>
                          </p:cTn>
                        </p:par>
                        <p:par>
                          <p:cTn id="53" fill="hold" nodeType="afterGroup">
                            <p:stCondLst>
                              <p:cond delay="0"/>
                            </p:stCondLst>
                            <p:childTnLst>
                              <p:par>
                                <p:cTn id="54" presetID="1" presetClass="entr" presetSubtype="0" fill="hold" grpId="0" nodeType="afterEffect">
                                  <p:stCondLst>
                                    <p:cond delay="0"/>
                                  </p:stCondLst>
                                  <p:childTnLst>
                                    <p:set>
                                      <p:cBhvr>
                                        <p:cTn id="55" dur="1" fill="hold">
                                          <p:stCondLst>
                                            <p:cond delay="0"/>
                                          </p:stCondLst>
                                        </p:cTn>
                                        <p:tgtEl>
                                          <p:spTgt spid="438292"/>
                                        </p:tgtEl>
                                        <p:attrNameLst>
                                          <p:attrName>style.visibility</p:attrName>
                                        </p:attrNameLst>
                                      </p:cBhvr>
                                      <p:to>
                                        <p:strVal val="visible"/>
                                      </p:to>
                                    </p:set>
                                  </p:childTnLst>
                                </p:cTn>
                              </p:par>
                            </p:childTnLst>
                          </p:cTn>
                        </p:par>
                        <p:par>
                          <p:cTn id="56" fill="hold" nodeType="afterGroup">
                            <p:stCondLst>
                              <p:cond delay="0"/>
                            </p:stCondLst>
                            <p:childTnLst>
                              <p:par>
                                <p:cTn id="57" presetID="1" presetClass="entr" presetSubtype="0" fill="hold" grpId="0" nodeType="afterEffect">
                                  <p:stCondLst>
                                    <p:cond delay="0"/>
                                  </p:stCondLst>
                                  <p:childTnLst>
                                    <p:set>
                                      <p:cBhvr>
                                        <p:cTn id="58" dur="1" fill="hold">
                                          <p:stCondLst>
                                            <p:cond delay="0"/>
                                          </p:stCondLst>
                                        </p:cTn>
                                        <p:tgtEl>
                                          <p:spTgt spid="438294"/>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38296"/>
                                        </p:tgtEl>
                                        <p:attrNameLst>
                                          <p:attrName>style.visibility</p:attrName>
                                        </p:attrNameLst>
                                      </p:cBhvr>
                                      <p:to>
                                        <p:strVal val="visible"/>
                                      </p:to>
                                    </p:set>
                                  </p:childTnLst>
                                </p:cTn>
                              </p:par>
                            </p:childTnLst>
                          </p:cTn>
                        </p:par>
                        <p:par>
                          <p:cTn id="63" fill="hold" nodeType="afterGroup">
                            <p:stCondLst>
                              <p:cond delay="0"/>
                            </p:stCondLst>
                            <p:childTnLst>
                              <p:par>
                                <p:cTn id="64" presetID="1" presetClass="entr" presetSubtype="0" fill="hold" grpId="0" nodeType="afterEffect">
                                  <p:stCondLst>
                                    <p:cond delay="0"/>
                                  </p:stCondLst>
                                  <p:childTnLst>
                                    <p:set>
                                      <p:cBhvr>
                                        <p:cTn id="65" dur="1" fill="hold">
                                          <p:stCondLst>
                                            <p:cond delay="0"/>
                                          </p:stCondLst>
                                        </p:cTn>
                                        <p:tgtEl>
                                          <p:spTgt spid="438297"/>
                                        </p:tgtEl>
                                        <p:attrNameLst>
                                          <p:attrName>style.visibility</p:attrName>
                                        </p:attrNameLst>
                                      </p:cBhvr>
                                      <p:to>
                                        <p:strVal val="visible"/>
                                      </p:to>
                                    </p:set>
                                  </p:childTnLst>
                                </p:cTn>
                              </p:par>
                            </p:childTnLst>
                          </p:cTn>
                        </p:par>
                        <p:par>
                          <p:cTn id="66" fill="hold" nodeType="afterGroup">
                            <p:stCondLst>
                              <p:cond delay="0"/>
                            </p:stCondLst>
                            <p:childTnLst>
                              <p:par>
                                <p:cTn id="67" presetID="1" presetClass="entr" presetSubtype="0" fill="hold" grpId="0" nodeType="afterEffect">
                                  <p:stCondLst>
                                    <p:cond delay="0"/>
                                  </p:stCondLst>
                                  <p:childTnLst>
                                    <p:set>
                                      <p:cBhvr>
                                        <p:cTn id="68" dur="1" fill="hold">
                                          <p:stCondLst>
                                            <p:cond delay="0"/>
                                          </p:stCondLst>
                                        </p:cTn>
                                        <p:tgtEl>
                                          <p:spTgt spid="438298"/>
                                        </p:tgtEl>
                                        <p:attrNameLst>
                                          <p:attrName>style.visibility</p:attrName>
                                        </p:attrNameLst>
                                      </p:cBhvr>
                                      <p:to>
                                        <p:strVal val="visible"/>
                                      </p:to>
                                    </p:set>
                                  </p:childTnLst>
                                </p:cTn>
                              </p:par>
                            </p:childTnLst>
                          </p:cTn>
                        </p:par>
                        <p:par>
                          <p:cTn id="69" fill="hold" nodeType="afterGroup">
                            <p:stCondLst>
                              <p:cond delay="0"/>
                            </p:stCondLst>
                            <p:childTnLst>
                              <p:par>
                                <p:cTn id="70" presetID="1" presetClass="entr" presetSubtype="0" fill="hold" grpId="0" nodeType="afterEffect">
                                  <p:stCondLst>
                                    <p:cond delay="0"/>
                                  </p:stCondLst>
                                  <p:childTnLst>
                                    <p:set>
                                      <p:cBhvr>
                                        <p:cTn id="71" dur="1" fill="hold">
                                          <p:stCondLst>
                                            <p:cond delay="0"/>
                                          </p:stCondLst>
                                        </p:cTn>
                                        <p:tgtEl>
                                          <p:spTgt spid="438299"/>
                                        </p:tgtEl>
                                        <p:attrNameLst>
                                          <p:attrName>style.visibility</p:attrName>
                                        </p:attrNameLst>
                                      </p:cBhvr>
                                      <p:to>
                                        <p:strVal val="visible"/>
                                      </p:to>
                                    </p:set>
                                  </p:childTnLst>
                                </p:cTn>
                              </p:par>
                            </p:childTnLst>
                          </p:cTn>
                        </p:par>
                        <p:par>
                          <p:cTn id="72" fill="hold" nodeType="afterGroup">
                            <p:stCondLst>
                              <p:cond delay="0"/>
                            </p:stCondLst>
                            <p:childTnLst>
                              <p:par>
                                <p:cTn id="73" presetID="1" presetClass="entr" presetSubtype="0" fill="hold" grpId="0" nodeType="afterEffect">
                                  <p:stCondLst>
                                    <p:cond delay="0"/>
                                  </p:stCondLst>
                                  <p:childTnLst>
                                    <p:set>
                                      <p:cBhvr>
                                        <p:cTn id="74" dur="1" fill="hold">
                                          <p:stCondLst>
                                            <p:cond delay="0"/>
                                          </p:stCondLst>
                                        </p:cTn>
                                        <p:tgtEl>
                                          <p:spTgt spid="438300"/>
                                        </p:tgtEl>
                                        <p:attrNameLst>
                                          <p:attrName>style.visibility</p:attrName>
                                        </p:attrNameLst>
                                      </p:cBhvr>
                                      <p:to>
                                        <p:strVal val="visible"/>
                                      </p:to>
                                    </p:set>
                                  </p:childTnLst>
                                </p:cTn>
                              </p:par>
                            </p:childTnLst>
                          </p:cTn>
                        </p:par>
                        <p:par>
                          <p:cTn id="75" fill="hold" nodeType="afterGroup">
                            <p:stCondLst>
                              <p:cond delay="0"/>
                            </p:stCondLst>
                            <p:childTnLst>
                              <p:par>
                                <p:cTn id="76" presetID="1" presetClass="entr" presetSubtype="0" fill="hold" grpId="0" nodeType="afterEffect">
                                  <p:stCondLst>
                                    <p:cond delay="0"/>
                                  </p:stCondLst>
                                  <p:childTnLst>
                                    <p:set>
                                      <p:cBhvr>
                                        <p:cTn id="77" dur="1" fill="hold">
                                          <p:stCondLst>
                                            <p:cond delay="0"/>
                                          </p:stCondLst>
                                        </p:cTn>
                                        <p:tgtEl>
                                          <p:spTgt spid="438301"/>
                                        </p:tgtEl>
                                        <p:attrNameLst>
                                          <p:attrName>style.visibility</p:attrName>
                                        </p:attrNameLst>
                                      </p:cBhvr>
                                      <p:to>
                                        <p:strVal val="visible"/>
                                      </p:to>
                                    </p:set>
                                  </p:childTnLst>
                                </p:cTn>
                              </p:par>
                            </p:childTnLst>
                          </p:cTn>
                        </p:par>
                        <p:par>
                          <p:cTn id="78" fill="hold" nodeType="afterGroup">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4383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276" grpId="0"/>
      <p:bldP spid="438279" grpId="0" animBg="1"/>
      <p:bldP spid="438280" grpId="0" animBg="1"/>
      <p:bldP spid="438281" grpId="0" animBg="1"/>
      <p:bldP spid="438282" grpId="0" animBg="1"/>
      <p:bldP spid="438283" grpId="0" animBg="1"/>
      <p:bldP spid="438284" grpId="0" animBg="1"/>
      <p:bldP spid="438284" grpId="1" animBg="1"/>
      <p:bldP spid="438285" grpId="0" animBg="1"/>
      <p:bldP spid="438286" grpId="0" animBg="1"/>
      <p:bldP spid="438287" grpId="0" animBg="1"/>
      <p:bldP spid="438288" grpId="0" animBg="1"/>
      <p:bldP spid="438289" grpId="0" animBg="1"/>
      <p:bldP spid="438290" grpId="0" animBg="1"/>
      <p:bldP spid="438291" grpId="0" animBg="1"/>
      <p:bldP spid="438292" grpId="0" animBg="1"/>
      <p:bldP spid="438294" grpId="0" animBg="1"/>
      <p:bldP spid="438295" grpId="0"/>
      <p:bldP spid="438296" grpId="0" animBg="1"/>
      <p:bldP spid="438297" grpId="0" animBg="1"/>
      <p:bldP spid="438298" grpId="0" animBg="1"/>
      <p:bldP spid="438299" grpId="0" animBg="1"/>
      <p:bldP spid="438300" grpId="0" animBg="1"/>
      <p:bldP spid="438301" grpId="0" animBg="1"/>
      <p:bldP spid="43830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51555" name="Rectangle 2"/>
          <p:cNvSpPr>
            <a:spLocks noGrp="1" noChangeArrowheads="1"/>
          </p:cNvSpPr>
          <p:nvPr>
            <p:ph type="title"/>
          </p:nvPr>
        </p:nvSpPr>
        <p:spPr>
          <a:xfrm>
            <a:off x="228600" y="1976438"/>
            <a:ext cx="3886200" cy="2957512"/>
          </a:xfrm>
        </p:spPr>
        <p:txBody>
          <a:bodyPr/>
          <a:lstStyle/>
          <a:p>
            <a:pPr eaLnBrk="1" hangingPunct="1"/>
            <a:r>
              <a:rPr lang="es-MX" altLang="es-MX" sz="3200" dirty="0">
                <a:solidFill>
                  <a:schemeClr val="tx1"/>
                </a:solidFill>
              </a:rPr>
              <a:t>Nomogramas</a:t>
            </a:r>
            <a:br>
              <a:rPr lang="es-MX" altLang="es-MX" sz="3200" b="0" dirty="0">
                <a:solidFill>
                  <a:schemeClr val="tx1"/>
                </a:solidFill>
              </a:rPr>
            </a:br>
            <a:br>
              <a:rPr lang="es-MX" altLang="es-MX" sz="3200" b="0" dirty="0">
                <a:solidFill>
                  <a:schemeClr val="tx1"/>
                </a:solidFill>
              </a:rPr>
            </a:br>
            <a:r>
              <a:rPr lang="es-MX" altLang="es-MX" sz="3200" b="0" dirty="0">
                <a:solidFill>
                  <a:schemeClr val="tx1"/>
                </a:solidFill>
              </a:rPr>
              <a:t>Poner la información del comportamiento del fuego en forma de gráficos.</a:t>
            </a:r>
          </a:p>
        </p:txBody>
      </p:sp>
      <p:sp>
        <p:nvSpPr>
          <p:cNvPr id="151557" name="Slide Number Placeholder 3"/>
          <p:cNvSpPr txBox="1">
            <a:spLocks noGrp="1"/>
          </p:cNvSpPr>
          <p:nvPr/>
        </p:nvSpPr>
        <p:spPr bwMode="auto">
          <a:xfrm>
            <a:off x="7823200" y="6626225"/>
            <a:ext cx="1320800" cy="231775"/>
          </a:xfrm>
          <a:prstGeom prst="rect">
            <a:avLst/>
          </a:prstGeom>
          <a:noFill/>
          <a:ln w="9525">
            <a:noFill/>
            <a:miter lim="800000"/>
            <a:headEnd/>
            <a:tailEnd/>
          </a:ln>
        </p:spPr>
        <p:txBody>
          <a:bodyPr/>
          <a:lstStyle/>
          <a:p>
            <a:pPr algn="r"/>
            <a:r>
              <a:rPr lang="en-US" altLang="es-MX" sz="1000"/>
              <a:t>12-</a:t>
            </a:r>
            <a:fld id="{B9077010-183F-4961-974B-B98DCE6747C5}" type="slidenum">
              <a:rPr lang="en-US" altLang="es-MX" sz="1000"/>
              <a:pPr algn="r"/>
              <a:t>154</a:t>
            </a:fld>
            <a:r>
              <a:rPr lang="en-US" altLang="es-MX" sz="1000"/>
              <a:t>-S290-EP</a:t>
            </a:r>
          </a:p>
        </p:txBody>
      </p:sp>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28410" y="336066"/>
            <a:ext cx="4585602" cy="6148316"/>
          </a:xfrm>
          <a:prstGeom prst="rect">
            <a:avLst/>
          </a:prstGeom>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53603" name="Slide Number Placeholder 3"/>
          <p:cNvSpPr>
            <a:spLocks noGrp="1"/>
          </p:cNvSpPr>
          <p:nvPr>
            <p:ph type="sldNum" sz="quarter" idx="4294967295"/>
          </p:nvPr>
        </p:nvSpPr>
        <p:spPr bwMode="auto">
          <a:xfrm>
            <a:off x="7823200" y="6626225"/>
            <a:ext cx="1320800" cy="231775"/>
          </a:xfrm>
          <a:prstGeom prst="rect">
            <a:avLst/>
          </a:prstGeom>
          <a:noFill/>
          <a:ln>
            <a:miter lim="800000"/>
            <a:headEnd/>
            <a:tailEnd/>
          </a:ln>
        </p:spPr>
        <p:txBody>
          <a:bodyPr/>
          <a:lstStyle/>
          <a:p>
            <a:pPr algn="r"/>
            <a:r>
              <a:rPr lang="es-MX" altLang="es-MX" sz="1000"/>
              <a:t>12-</a:t>
            </a:r>
            <a:fld id="{7D3B665F-FFFF-4E1C-A7E3-6825E145C15D}" type="slidenum">
              <a:rPr lang="es-MX" altLang="es-MX" sz="1000" smtClean="0"/>
              <a:pPr algn="r"/>
              <a:t>155</a:t>
            </a:fld>
            <a:r>
              <a:rPr lang="es-MX" altLang="es-MX" sz="1000"/>
              <a:t>-S290-EP</a:t>
            </a:r>
          </a:p>
        </p:txBody>
      </p:sp>
      <p:sp>
        <p:nvSpPr>
          <p:cNvPr id="436228" name="Text Box 4"/>
          <p:cNvSpPr txBox="1">
            <a:spLocks noChangeArrowheads="1"/>
          </p:cNvSpPr>
          <p:nvPr/>
        </p:nvSpPr>
        <p:spPr bwMode="auto">
          <a:xfrm>
            <a:off x="76201" y="168275"/>
            <a:ext cx="395605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4625" indent="-174625">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marL="0" indent="0">
              <a:spcBef>
                <a:spcPct val="0"/>
              </a:spcBef>
              <a:buFontTx/>
              <a:buNone/>
              <a:defRPr/>
            </a:pPr>
            <a:r>
              <a:rPr lang="es-MX" altLang="es-MX" sz="2000" b="1" dirty="0"/>
              <a:t>Datos de entrada requeridos:</a:t>
            </a:r>
          </a:p>
          <a:p>
            <a:pPr>
              <a:spcBef>
                <a:spcPct val="0"/>
              </a:spcBef>
              <a:buFontTx/>
              <a:buNone/>
              <a:defRPr/>
            </a:pPr>
            <a:r>
              <a:rPr lang="es-MX" altLang="es-MX" sz="2000" dirty="0"/>
              <a:t>- Modelo de Combustible</a:t>
            </a:r>
          </a:p>
          <a:p>
            <a:pPr>
              <a:spcBef>
                <a:spcPct val="0"/>
              </a:spcBef>
              <a:buFontTx/>
              <a:buNone/>
              <a:defRPr/>
            </a:pPr>
            <a:r>
              <a:rPr lang="es-MX" altLang="es-MX" sz="2000" dirty="0"/>
              <a:t>- Humedad de combustible fino muerto (en ocasiones HC vivo)</a:t>
            </a:r>
          </a:p>
          <a:p>
            <a:pPr>
              <a:spcBef>
                <a:spcPct val="0"/>
              </a:spcBef>
              <a:buFontTx/>
              <a:buNone/>
              <a:defRPr/>
            </a:pPr>
            <a:r>
              <a:rPr lang="es-MX" altLang="es-MX" sz="2000" dirty="0"/>
              <a:t>- Velocidad de Viento a Media Llama </a:t>
            </a:r>
          </a:p>
          <a:p>
            <a:pPr>
              <a:spcBef>
                <a:spcPct val="0"/>
              </a:spcBef>
              <a:buFontTx/>
              <a:buNone/>
              <a:defRPr/>
            </a:pPr>
            <a:r>
              <a:rPr lang="es-MX" altLang="es-MX" sz="2000" dirty="0"/>
              <a:t>- Pendiente</a:t>
            </a:r>
          </a:p>
          <a:p>
            <a:pPr>
              <a:spcBef>
                <a:spcPct val="0"/>
              </a:spcBef>
              <a:buFontTx/>
              <a:buNone/>
              <a:defRPr/>
            </a:pPr>
            <a:r>
              <a:rPr lang="es-MX" altLang="es-MX" sz="2000" dirty="0"/>
              <a:t>- Velocidad Efectiva del Viento</a:t>
            </a:r>
          </a:p>
        </p:txBody>
      </p:sp>
      <p:sp>
        <p:nvSpPr>
          <p:cNvPr id="436229" name="Text Box 5"/>
          <p:cNvSpPr txBox="1">
            <a:spLocks noChangeArrowheads="1"/>
          </p:cNvSpPr>
          <p:nvPr/>
        </p:nvSpPr>
        <p:spPr bwMode="auto">
          <a:xfrm>
            <a:off x="78399" y="3101975"/>
            <a:ext cx="3906226" cy="1784350"/>
          </a:xfrm>
          <a:prstGeom prst="rect">
            <a:avLst/>
          </a:prstGeom>
          <a:noFill/>
          <a:ln w="9525">
            <a:noFill/>
            <a:miter lim="800000"/>
            <a:headEnd/>
            <a:tailEnd/>
          </a:ln>
        </p:spPr>
        <p:txBody>
          <a:bodyPr wrap="square">
            <a:spAutoFit/>
          </a:bodyPr>
          <a:lstStyle/>
          <a:p>
            <a:pPr>
              <a:lnSpc>
                <a:spcPct val="90000"/>
              </a:lnSpc>
            </a:pPr>
            <a:r>
              <a:rPr lang="es-MX" altLang="es-MX" sz="2000" b="1"/>
              <a:t>Después de seguir los datos de entrada obtener los resultados básicos de:</a:t>
            </a:r>
          </a:p>
          <a:p>
            <a:pPr>
              <a:lnSpc>
                <a:spcPct val="90000"/>
              </a:lnSpc>
            </a:pPr>
            <a:endParaRPr lang="es-MX" altLang="es-MX" sz="2000" b="1"/>
          </a:p>
          <a:p>
            <a:pPr>
              <a:lnSpc>
                <a:spcPct val="90000"/>
              </a:lnSpc>
            </a:pPr>
            <a:r>
              <a:rPr lang="es-MX" altLang="es-MX" sz="2000"/>
              <a:t>- Velocidad de Propagación</a:t>
            </a:r>
          </a:p>
          <a:p>
            <a:r>
              <a:rPr lang="es-MX" altLang="es-MX" sz="2000"/>
              <a:t>- Largo de Llama</a:t>
            </a:r>
          </a:p>
        </p:txBody>
      </p:sp>
      <p:sp>
        <p:nvSpPr>
          <p:cNvPr id="436230" name="Rectangle 6"/>
          <p:cNvSpPr>
            <a:spLocks noChangeArrowheads="1"/>
          </p:cNvSpPr>
          <p:nvPr/>
        </p:nvSpPr>
        <p:spPr bwMode="auto">
          <a:xfrm>
            <a:off x="4953000" y="304800"/>
            <a:ext cx="1524000" cy="228600"/>
          </a:xfrm>
          <a:prstGeom prst="rect">
            <a:avLst/>
          </a:prstGeom>
          <a:noFill/>
          <a:ln w="19050">
            <a:solidFill>
              <a:srgbClr val="FFFF00"/>
            </a:solidFill>
            <a:miter lim="800000"/>
            <a:headEnd/>
            <a:tailEnd/>
          </a:ln>
        </p:spPr>
        <p:txBody>
          <a:bodyPr wrap="none" anchor="ctr"/>
          <a:lstStyle/>
          <a:p>
            <a:endParaRPr lang="es-MX" altLang="es-MX"/>
          </a:p>
        </p:txBody>
      </p:sp>
      <p:sp>
        <p:nvSpPr>
          <p:cNvPr id="436248" name="Text Box 24"/>
          <p:cNvSpPr txBox="1">
            <a:spLocks noChangeArrowheads="1"/>
          </p:cNvSpPr>
          <p:nvPr/>
        </p:nvSpPr>
        <p:spPr bwMode="auto">
          <a:xfrm>
            <a:off x="81975" y="5156200"/>
            <a:ext cx="3537526" cy="1200150"/>
          </a:xfrm>
          <a:prstGeom prst="rect">
            <a:avLst/>
          </a:prstGeom>
          <a:noFill/>
          <a:ln w="9525">
            <a:noFill/>
            <a:miter lim="800000"/>
            <a:headEnd/>
            <a:tailEnd/>
          </a:ln>
        </p:spPr>
        <p:txBody>
          <a:bodyPr wrap="square">
            <a:spAutoFit/>
          </a:bodyPr>
          <a:lstStyle/>
          <a:p>
            <a:r>
              <a:rPr lang="es-MX" altLang="es-MX" b="1" dirty="0"/>
              <a:t>VDP en este caso es cerca de 38 m/min</a:t>
            </a:r>
          </a:p>
          <a:p>
            <a:endParaRPr lang="es-MX" altLang="es-MX" b="1" dirty="0"/>
          </a:p>
        </p:txBody>
      </p:sp>
      <p:sp>
        <p:nvSpPr>
          <p:cNvPr id="2" name="CuadroTexto 1"/>
          <p:cNvSpPr txBox="1"/>
          <p:nvPr/>
        </p:nvSpPr>
        <p:spPr>
          <a:xfrm>
            <a:off x="4635500" y="304800"/>
            <a:ext cx="3621088" cy="246063"/>
          </a:xfrm>
          <a:prstGeom prst="rect">
            <a:avLst/>
          </a:prstGeom>
          <a:solidFill>
            <a:schemeClr val="bg1">
              <a:lumMod val="75000"/>
            </a:schemeClr>
          </a:solidFill>
          <a:ln w="28575">
            <a:solidFill>
              <a:srgbClr val="FFFF00"/>
            </a:solidFill>
          </a:ln>
        </p:spPr>
        <p:txBody>
          <a:bodyPr wrap="none">
            <a:spAutoFit/>
          </a:bodyPr>
          <a:lstStyle/>
          <a:p>
            <a:pPr>
              <a:defRPr/>
            </a:pPr>
            <a:r>
              <a:rPr lang="es-MX" sz="1000">
                <a:latin typeface="Arial" panose="020B0604020202020204" pitchFamily="34" charset="0"/>
              </a:rPr>
              <a:t>1. PASTO BAJO ( 30 CM) – VELOCIDAD DE VIENTO BAJA</a:t>
            </a:r>
          </a:p>
        </p:txBody>
      </p:sp>
      <p:sp>
        <p:nvSpPr>
          <p:cNvPr id="32" name="CuadroTexto 31"/>
          <p:cNvSpPr txBox="1"/>
          <p:nvPr/>
        </p:nvSpPr>
        <p:spPr>
          <a:xfrm>
            <a:off x="6918325" y="600075"/>
            <a:ext cx="1017588" cy="184150"/>
          </a:xfrm>
          <a:prstGeom prst="rect">
            <a:avLst/>
          </a:prstGeom>
          <a:solidFill>
            <a:schemeClr val="bg1">
              <a:lumMod val="75000"/>
            </a:schemeClr>
          </a:solidFill>
          <a:ln w="28575">
            <a:solidFill>
              <a:srgbClr val="FFFF00"/>
            </a:solidFill>
          </a:ln>
        </p:spPr>
        <p:txBody>
          <a:bodyPr wrap="none">
            <a:spAutoFit/>
          </a:bodyPr>
          <a:lstStyle/>
          <a:p>
            <a:pPr>
              <a:defRPr/>
            </a:pPr>
            <a:r>
              <a:rPr lang="es-MX" sz="600">
                <a:latin typeface="Arial" panose="020B0604020202020204" pitchFamily="34" charset="0"/>
              </a:rPr>
              <a:t>LARGO DE LLAMA (M))</a:t>
            </a:r>
          </a:p>
        </p:txBody>
      </p:sp>
      <p:pic>
        <p:nvPicPr>
          <p:cNvPr id="34" name="Imagen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2251" y="224171"/>
            <a:ext cx="4926058" cy="6412832"/>
          </a:xfrm>
          <a:prstGeom prst="rect">
            <a:avLst/>
          </a:prstGeom>
          <a:ln>
            <a:solidFill>
              <a:schemeClr val="tx1"/>
            </a:solidFill>
          </a:ln>
        </p:spPr>
      </p:pic>
      <p:sp>
        <p:nvSpPr>
          <p:cNvPr id="35" name="Line 12"/>
          <p:cNvSpPr>
            <a:spLocks noChangeShapeType="1"/>
          </p:cNvSpPr>
          <p:nvPr/>
        </p:nvSpPr>
        <p:spPr bwMode="auto">
          <a:xfrm flipV="1">
            <a:off x="5173578" y="5590674"/>
            <a:ext cx="0" cy="457200"/>
          </a:xfrm>
          <a:prstGeom prst="line">
            <a:avLst/>
          </a:prstGeom>
          <a:noFill/>
          <a:ln w="28575">
            <a:solidFill>
              <a:srgbClr val="FF0000"/>
            </a:solidFill>
            <a:round/>
            <a:headEnd/>
            <a:tailEnd type="triangle" w="med" len="med"/>
          </a:ln>
        </p:spPr>
        <p:txBody>
          <a:bodyPr/>
          <a:lstStyle/>
          <a:p>
            <a:endParaRPr lang="es-MX"/>
          </a:p>
        </p:txBody>
      </p:sp>
      <p:sp>
        <p:nvSpPr>
          <p:cNvPr id="36" name="Line 14"/>
          <p:cNvSpPr>
            <a:spLocks noChangeShapeType="1"/>
          </p:cNvSpPr>
          <p:nvPr/>
        </p:nvSpPr>
        <p:spPr bwMode="auto">
          <a:xfrm flipH="1">
            <a:off x="4563978" y="5590674"/>
            <a:ext cx="609600" cy="0"/>
          </a:xfrm>
          <a:prstGeom prst="line">
            <a:avLst/>
          </a:prstGeom>
          <a:noFill/>
          <a:ln w="28575">
            <a:solidFill>
              <a:srgbClr val="FF0000"/>
            </a:solidFill>
            <a:round/>
            <a:headEnd/>
            <a:tailEnd type="triangle" w="med" len="med"/>
          </a:ln>
        </p:spPr>
        <p:txBody>
          <a:bodyPr/>
          <a:lstStyle/>
          <a:p>
            <a:endParaRPr lang="es-MX"/>
          </a:p>
        </p:txBody>
      </p:sp>
      <p:sp>
        <p:nvSpPr>
          <p:cNvPr id="37" name="Line 15"/>
          <p:cNvSpPr>
            <a:spLocks noChangeShapeType="1"/>
          </p:cNvSpPr>
          <p:nvPr/>
        </p:nvSpPr>
        <p:spPr bwMode="auto">
          <a:xfrm>
            <a:off x="6729662" y="3676650"/>
            <a:ext cx="1423738" cy="2371224"/>
          </a:xfrm>
          <a:prstGeom prst="line">
            <a:avLst/>
          </a:prstGeom>
          <a:noFill/>
          <a:ln w="28575">
            <a:solidFill>
              <a:srgbClr val="FF0000"/>
            </a:solidFill>
            <a:round/>
            <a:headEnd/>
            <a:tailEnd/>
          </a:ln>
        </p:spPr>
        <p:txBody>
          <a:bodyPr/>
          <a:lstStyle/>
          <a:p>
            <a:endParaRPr lang="es-MX"/>
          </a:p>
        </p:txBody>
      </p:sp>
      <p:sp>
        <p:nvSpPr>
          <p:cNvPr id="38" name="Line 16"/>
          <p:cNvSpPr>
            <a:spLocks noChangeShapeType="1"/>
          </p:cNvSpPr>
          <p:nvPr/>
        </p:nvSpPr>
        <p:spPr bwMode="auto">
          <a:xfrm flipH="1" flipV="1">
            <a:off x="7651752" y="1752602"/>
            <a:ext cx="686132" cy="16042"/>
          </a:xfrm>
          <a:prstGeom prst="line">
            <a:avLst/>
          </a:prstGeom>
          <a:noFill/>
          <a:ln w="28575">
            <a:solidFill>
              <a:srgbClr val="FF0000"/>
            </a:solidFill>
            <a:round/>
            <a:headEnd/>
            <a:tailEnd type="triangle" w="med" len="med"/>
          </a:ln>
        </p:spPr>
        <p:txBody>
          <a:bodyPr/>
          <a:lstStyle/>
          <a:p>
            <a:endParaRPr lang="es-MX"/>
          </a:p>
        </p:txBody>
      </p:sp>
      <p:sp>
        <p:nvSpPr>
          <p:cNvPr id="39" name="Line 17"/>
          <p:cNvSpPr>
            <a:spLocks noChangeShapeType="1"/>
          </p:cNvSpPr>
          <p:nvPr/>
        </p:nvSpPr>
        <p:spPr bwMode="auto">
          <a:xfrm flipH="1">
            <a:off x="7624010" y="1768644"/>
            <a:ext cx="27742" cy="3441030"/>
          </a:xfrm>
          <a:prstGeom prst="line">
            <a:avLst/>
          </a:prstGeom>
          <a:noFill/>
          <a:ln w="28575">
            <a:solidFill>
              <a:srgbClr val="FF0000"/>
            </a:solidFill>
            <a:round/>
            <a:headEnd/>
            <a:tailEnd type="triangle" w="med" len="med"/>
          </a:ln>
        </p:spPr>
        <p:txBody>
          <a:bodyPr/>
          <a:lstStyle/>
          <a:p>
            <a:endParaRPr lang="es-MX"/>
          </a:p>
        </p:txBody>
      </p:sp>
      <p:sp>
        <p:nvSpPr>
          <p:cNvPr id="40" name="Line 19"/>
          <p:cNvSpPr>
            <a:spLocks noChangeShapeType="1"/>
          </p:cNvSpPr>
          <p:nvPr/>
        </p:nvSpPr>
        <p:spPr bwMode="auto">
          <a:xfrm flipH="1">
            <a:off x="5141494" y="5161548"/>
            <a:ext cx="2514600" cy="0"/>
          </a:xfrm>
          <a:prstGeom prst="line">
            <a:avLst/>
          </a:prstGeom>
          <a:noFill/>
          <a:ln w="28575">
            <a:solidFill>
              <a:srgbClr val="FF0000"/>
            </a:solidFill>
            <a:round/>
            <a:headEnd/>
            <a:tailEnd type="triangle" w="med" len="med"/>
          </a:ln>
        </p:spPr>
        <p:txBody>
          <a:bodyPr/>
          <a:lstStyle/>
          <a:p>
            <a:endParaRPr lang="es-MX"/>
          </a:p>
        </p:txBody>
      </p:sp>
      <p:sp>
        <p:nvSpPr>
          <p:cNvPr id="41" name="Line 21"/>
          <p:cNvSpPr>
            <a:spLocks noChangeShapeType="1"/>
          </p:cNvSpPr>
          <p:nvPr/>
        </p:nvSpPr>
        <p:spPr bwMode="auto">
          <a:xfrm>
            <a:off x="5205662" y="1403686"/>
            <a:ext cx="1524000" cy="0"/>
          </a:xfrm>
          <a:prstGeom prst="line">
            <a:avLst/>
          </a:prstGeom>
          <a:noFill/>
          <a:ln w="28575">
            <a:solidFill>
              <a:srgbClr val="FF0000"/>
            </a:solidFill>
            <a:round/>
            <a:headEnd/>
            <a:tailEnd type="triangle" w="med" len="med"/>
          </a:ln>
        </p:spPr>
        <p:txBody>
          <a:bodyPr/>
          <a:lstStyle/>
          <a:p>
            <a:endParaRPr lang="es-MX"/>
          </a:p>
        </p:txBody>
      </p:sp>
      <p:sp>
        <p:nvSpPr>
          <p:cNvPr id="42" name="Line 22"/>
          <p:cNvSpPr>
            <a:spLocks noChangeShapeType="1"/>
          </p:cNvSpPr>
          <p:nvPr/>
        </p:nvSpPr>
        <p:spPr bwMode="auto">
          <a:xfrm>
            <a:off x="6745704" y="1403686"/>
            <a:ext cx="990600" cy="0"/>
          </a:xfrm>
          <a:prstGeom prst="line">
            <a:avLst/>
          </a:prstGeom>
          <a:noFill/>
          <a:ln w="28575">
            <a:solidFill>
              <a:srgbClr val="FF0000"/>
            </a:solidFill>
            <a:prstDash val="dash"/>
            <a:round/>
            <a:headEnd/>
            <a:tailEnd/>
          </a:ln>
        </p:spPr>
        <p:txBody>
          <a:bodyPr/>
          <a:lstStyle/>
          <a:p>
            <a:endParaRPr lang="es-MX"/>
          </a:p>
        </p:txBody>
      </p:sp>
      <p:sp>
        <p:nvSpPr>
          <p:cNvPr id="43" name="Line 23"/>
          <p:cNvSpPr>
            <a:spLocks noChangeShapeType="1"/>
          </p:cNvSpPr>
          <p:nvPr/>
        </p:nvSpPr>
        <p:spPr bwMode="auto">
          <a:xfrm flipV="1">
            <a:off x="7656094" y="1371602"/>
            <a:ext cx="0" cy="381000"/>
          </a:xfrm>
          <a:prstGeom prst="line">
            <a:avLst/>
          </a:prstGeom>
          <a:noFill/>
          <a:ln w="28575">
            <a:solidFill>
              <a:srgbClr val="FF0000"/>
            </a:solidFill>
            <a:prstDash val="dash"/>
            <a:round/>
            <a:headEnd/>
            <a:tailEnd/>
          </a:ln>
        </p:spPr>
        <p:txBody>
          <a:bodyPr/>
          <a:lstStyle/>
          <a:p>
            <a:endParaRPr lang="es-MX"/>
          </a:p>
        </p:txBody>
      </p:sp>
      <p:sp>
        <p:nvSpPr>
          <p:cNvPr id="44" name="Line 20"/>
          <p:cNvSpPr>
            <a:spLocks noChangeShapeType="1"/>
          </p:cNvSpPr>
          <p:nvPr/>
        </p:nvSpPr>
        <p:spPr bwMode="auto">
          <a:xfrm flipH="1" flipV="1">
            <a:off x="5158037" y="1403685"/>
            <a:ext cx="13342" cy="3761870"/>
          </a:xfrm>
          <a:prstGeom prst="line">
            <a:avLst/>
          </a:prstGeom>
          <a:noFill/>
          <a:ln w="28575">
            <a:solidFill>
              <a:srgbClr val="FF0000"/>
            </a:solidFill>
            <a:round/>
            <a:headEnd/>
            <a:tailEnd type="triangle" w="med" len="med"/>
          </a:ln>
        </p:spPr>
        <p:txBody>
          <a:bodyPr/>
          <a:lstStyle/>
          <a:p>
            <a:endParaRPr 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62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623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xit" presetSubtype="0" fill="hold" grpId="1" nodeType="clickEffect">
                                  <p:stCondLst>
                                    <p:cond delay="0"/>
                                  </p:stCondLst>
                                  <p:childTnLst>
                                    <p:animEffect transition="out" filter="fade">
                                      <p:cBhvr>
                                        <p:cTn id="14" dur="2000"/>
                                        <p:tgtEl>
                                          <p:spTgt spid="436230"/>
                                        </p:tgtEl>
                                      </p:cBhvr>
                                    </p:animEffect>
                                    <p:set>
                                      <p:cBhvr>
                                        <p:cTn id="15" dur="1" fill="hold">
                                          <p:stCondLst>
                                            <p:cond delay="1999"/>
                                          </p:stCondLst>
                                        </p:cTn>
                                        <p:tgtEl>
                                          <p:spTgt spid="436230"/>
                                        </p:tgtEl>
                                        <p:attrNameLst>
                                          <p:attrName>style.visibility</p:attrName>
                                        </p:attrNameLst>
                                      </p:cBhvr>
                                      <p:to>
                                        <p:strVal val="hidden"/>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36229"/>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3624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43"/>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9"/>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28" grpId="0"/>
      <p:bldP spid="436229" grpId="0"/>
      <p:bldP spid="436230" grpId="0" animBg="1"/>
      <p:bldP spid="436230" grpId="1" animBg="1"/>
      <p:bldP spid="436248" grpId="0"/>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55652" name="Line 4"/>
          <p:cNvSpPr>
            <a:spLocks noChangeShapeType="1"/>
          </p:cNvSpPr>
          <p:nvPr/>
        </p:nvSpPr>
        <p:spPr bwMode="auto">
          <a:xfrm>
            <a:off x="3505200" y="2895600"/>
            <a:ext cx="0" cy="0"/>
          </a:xfrm>
          <a:prstGeom prst="line">
            <a:avLst/>
          </a:prstGeom>
          <a:noFill/>
          <a:ln w="9525">
            <a:solidFill>
              <a:schemeClr val="tx1"/>
            </a:solidFill>
            <a:round/>
            <a:headEnd/>
            <a:tailEnd/>
          </a:ln>
        </p:spPr>
        <p:txBody>
          <a:bodyPr/>
          <a:lstStyle/>
          <a:p>
            <a:endParaRPr lang="es-MX"/>
          </a:p>
        </p:txBody>
      </p:sp>
      <p:sp>
        <p:nvSpPr>
          <p:cNvPr id="155655" name="Text Box 7"/>
          <p:cNvSpPr txBox="1">
            <a:spLocks noChangeArrowheads="1"/>
          </p:cNvSpPr>
          <p:nvPr/>
        </p:nvSpPr>
        <p:spPr bwMode="auto">
          <a:xfrm>
            <a:off x="212725" y="1185863"/>
            <a:ext cx="3825875" cy="4708525"/>
          </a:xfrm>
          <a:prstGeom prst="rect">
            <a:avLst/>
          </a:prstGeom>
          <a:noFill/>
          <a:ln w="9525">
            <a:noFill/>
            <a:miter lim="800000"/>
            <a:headEnd/>
            <a:tailEnd/>
          </a:ln>
        </p:spPr>
        <p:txBody>
          <a:bodyPr>
            <a:spAutoFit/>
          </a:bodyPr>
          <a:lstStyle/>
          <a:p>
            <a:r>
              <a:rPr lang="es-MX" altLang="es-MX" sz="2000" dirty="0"/>
              <a:t>Utilizando los valores de Calor por Unidad de Área y la velocidad de propagación, datos de salida del nomograma ubíquese en el gráfico de la esquina  superior derecha.  </a:t>
            </a:r>
          </a:p>
          <a:p>
            <a:endParaRPr lang="es-MX" altLang="es-MX" sz="2000" dirty="0"/>
          </a:p>
          <a:p>
            <a:r>
              <a:rPr lang="es-MX" altLang="es-MX" sz="2000" dirty="0"/>
              <a:t>En este caso la </a:t>
            </a:r>
            <a:r>
              <a:rPr lang="es-MX" altLang="es-MX" sz="2000" dirty="0" err="1"/>
              <a:t>LLl</a:t>
            </a:r>
            <a:r>
              <a:rPr lang="es-MX" altLang="es-MX" sz="2000" dirty="0"/>
              <a:t> se pronostica que sea de</a:t>
            </a:r>
          </a:p>
          <a:p>
            <a:r>
              <a:rPr lang="es-MX" altLang="es-MX" sz="2000" dirty="0"/>
              <a:t>Aproximadamente (1.3 m)</a:t>
            </a:r>
          </a:p>
          <a:p>
            <a:endParaRPr lang="es-MX" altLang="es-MX" sz="2000" dirty="0"/>
          </a:p>
          <a:p>
            <a:r>
              <a:rPr lang="es-MX" altLang="es-MX" sz="2000" dirty="0"/>
              <a:t>La intensidad de la línea de fuego es de alrededor de 160 BTU por segundo por cada pie de la línea de fuego.</a:t>
            </a:r>
          </a:p>
        </p:txBody>
      </p:sp>
      <p:sp>
        <p:nvSpPr>
          <p:cNvPr id="155656" name="Slide Number Placeholder 3"/>
          <p:cNvSpPr txBox="1">
            <a:spLocks noGrp="1"/>
          </p:cNvSpPr>
          <p:nvPr/>
        </p:nvSpPr>
        <p:spPr bwMode="auto">
          <a:xfrm>
            <a:off x="7823200" y="6626225"/>
            <a:ext cx="1320800" cy="231775"/>
          </a:xfrm>
          <a:prstGeom prst="rect">
            <a:avLst/>
          </a:prstGeom>
          <a:noFill/>
          <a:ln w="9525">
            <a:noFill/>
            <a:miter lim="800000"/>
            <a:headEnd/>
            <a:tailEnd/>
          </a:ln>
        </p:spPr>
        <p:txBody>
          <a:bodyPr/>
          <a:lstStyle/>
          <a:p>
            <a:pPr algn="r"/>
            <a:r>
              <a:rPr lang="en-US" altLang="es-MX" sz="1000"/>
              <a:t>12-</a:t>
            </a:r>
            <a:fld id="{98E8DE5F-E025-4ECA-B642-57944F730624}" type="slidenum">
              <a:rPr lang="en-US" altLang="es-MX" sz="1000"/>
              <a:pPr algn="r"/>
              <a:t>156</a:t>
            </a:fld>
            <a:r>
              <a:rPr lang="en-US" altLang="es-MX" sz="1000"/>
              <a:t>-S290-EP</a:t>
            </a:r>
          </a:p>
        </p:txBody>
      </p:sp>
      <p:sp>
        <p:nvSpPr>
          <p:cNvPr id="9" name="CuadroTexto 8"/>
          <p:cNvSpPr txBox="1"/>
          <p:nvPr/>
        </p:nvSpPr>
        <p:spPr>
          <a:xfrm>
            <a:off x="5448300" y="546100"/>
            <a:ext cx="2187575" cy="277813"/>
          </a:xfrm>
          <a:prstGeom prst="rect">
            <a:avLst/>
          </a:prstGeom>
          <a:solidFill>
            <a:schemeClr val="bg1">
              <a:lumMod val="75000"/>
            </a:schemeClr>
          </a:solidFill>
          <a:ln w="28575">
            <a:solidFill>
              <a:srgbClr val="FFFF00"/>
            </a:solidFill>
          </a:ln>
        </p:spPr>
        <p:txBody>
          <a:bodyPr wrap="none">
            <a:spAutoFit/>
          </a:bodyPr>
          <a:lstStyle/>
          <a:p>
            <a:pPr>
              <a:defRPr/>
            </a:pPr>
            <a:r>
              <a:rPr lang="es-MX" sz="1200" dirty="0">
                <a:latin typeface="Arial" panose="020B0604020202020204" pitchFamily="34" charset="0"/>
              </a:rPr>
              <a:t>  LARGO DE LLAMA (PIES)  </a:t>
            </a:r>
          </a:p>
        </p:txBody>
      </p:sp>
      <p:pic>
        <p:nvPicPr>
          <p:cNvPr id="11" name="Imagen 10"/>
          <p:cNvPicPr>
            <a:picLocks noChangeAspect="1"/>
          </p:cNvPicPr>
          <p:nvPr/>
        </p:nvPicPr>
        <p:blipFill rotWithShape="1">
          <a:blip r:embed="rId4">
            <a:extLst>
              <a:ext uri="{28A0092B-C50C-407E-A947-70E740481C1C}">
                <a14:useLocalDpi xmlns:a14="http://schemas.microsoft.com/office/drawing/2010/main" val="0"/>
              </a:ext>
            </a:extLst>
          </a:blip>
          <a:srcRect l="44954" b="47081"/>
          <a:stretch/>
        </p:blipFill>
        <p:spPr>
          <a:xfrm>
            <a:off x="4038601" y="217511"/>
            <a:ext cx="4816306" cy="6027681"/>
          </a:xfrm>
          <a:prstGeom prst="rect">
            <a:avLst/>
          </a:prstGeom>
        </p:spPr>
      </p:pic>
      <p:sp>
        <p:nvSpPr>
          <p:cNvPr id="12" name="Line 5"/>
          <p:cNvSpPr>
            <a:spLocks noChangeShapeType="1"/>
          </p:cNvSpPr>
          <p:nvPr/>
        </p:nvSpPr>
        <p:spPr bwMode="auto">
          <a:xfrm>
            <a:off x="4419600" y="2838736"/>
            <a:ext cx="2057400" cy="0"/>
          </a:xfrm>
          <a:prstGeom prst="line">
            <a:avLst/>
          </a:prstGeom>
          <a:noFill/>
          <a:ln w="28575">
            <a:solidFill>
              <a:srgbClr val="FF0000"/>
            </a:solidFill>
            <a:prstDash val="dash"/>
            <a:round/>
            <a:headEnd/>
            <a:tailEnd/>
          </a:ln>
        </p:spPr>
        <p:txBody>
          <a:bodyPr/>
          <a:lstStyle/>
          <a:p>
            <a:endParaRPr lang="es-MX"/>
          </a:p>
        </p:txBody>
      </p:sp>
      <p:sp>
        <p:nvSpPr>
          <p:cNvPr id="13" name="Line 6"/>
          <p:cNvSpPr>
            <a:spLocks noChangeShapeType="1"/>
          </p:cNvSpPr>
          <p:nvPr/>
        </p:nvSpPr>
        <p:spPr bwMode="auto">
          <a:xfrm flipV="1">
            <a:off x="6477000" y="2743200"/>
            <a:ext cx="0" cy="2866030"/>
          </a:xfrm>
          <a:prstGeom prst="line">
            <a:avLst/>
          </a:prstGeom>
          <a:noFill/>
          <a:ln w="28575">
            <a:solidFill>
              <a:srgbClr val="FF0000"/>
            </a:solidFill>
            <a:prstDash val="dash"/>
            <a:round/>
            <a:headEnd/>
            <a:tailEnd/>
          </a:ln>
        </p:spPr>
        <p:txBody>
          <a:bodyPr/>
          <a:lstStyle/>
          <a:p>
            <a:endParaRPr lang="es-MX"/>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descr="bluegreen swirly"/>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57699" name="Slide Number Placeholder 3"/>
          <p:cNvSpPr txBox="1">
            <a:spLocks noGrp="1"/>
          </p:cNvSpPr>
          <p:nvPr/>
        </p:nvSpPr>
        <p:spPr bwMode="auto">
          <a:xfrm>
            <a:off x="7823200" y="6626225"/>
            <a:ext cx="1320800" cy="231775"/>
          </a:xfrm>
          <a:prstGeom prst="rect">
            <a:avLst/>
          </a:prstGeom>
          <a:noFill/>
          <a:ln w="9525">
            <a:noFill/>
            <a:miter lim="800000"/>
            <a:headEnd/>
            <a:tailEnd/>
          </a:ln>
        </p:spPr>
        <p:txBody>
          <a:bodyPr/>
          <a:lstStyle/>
          <a:p>
            <a:pPr algn="r"/>
            <a:r>
              <a:rPr lang="en-US" altLang="es-MX" sz="1000"/>
              <a:t>12-</a:t>
            </a:r>
            <a:fld id="{F4FEB8B8-2062-4DA1-B96A-E11724966C42}" type="slidenum">
              <a:rPr lang="en-US" altLang="es-MX" sz="1000"/>
              <a:pPr algn="r"/>
              <a:t>157</a:t>
            </a:fld>
            <a:r>
              <a:rPr lang="en-US" altLang="es-MX" sz="1000"/>
              <a:t>-S290-EP</a:t>
            </a:r>
          </a:p>
        </p:txBody>
      </p:sp>
      <p:sp>
        <p:nvSpPr>
          <p:cNvPr id="157700" name="Rectangle 2"/>
          <p:cNvSpPr>
            <a:spLocks noGrp="1" noChangeArrowheads="1"/>
          </p:cNvSpPr>
          <p:nvPr>
            <p:ph type="title"/>
          </p:nvPr>
        </p:nvSpPr>
        <p:spPr>
          <a:xfrm>
            <a:off x="304800" y="152400"/>
            <a:ext cx="8534400" cy="1447800"/>
          </a:xfrm>
        </p:spPr>
        <p:txBody>
          <a:bodyPr/>
          <a:lstStyle/>
          <a:p>
            <a:pPr eaLnBrk="1" hangingPunct="1"/>
            <a:r>
              <a:rPr lang="es-MX" altLang="es-MX" dirty="0"/>
              <a:t>BehavePlus</a:t>
            </a:r>
            <a:br>
              <a:rPr lang="es-MX" altLang="es-MX" dirty="0"/>
            </a:br>
            <a:r>
              <a:rPr lang="es-MX" altLang="es-MX" sz="2800" dirty="0">
                <a:solidFill>
                  <a:schemeClr val="tx1"/>
                </a:solidFill>
              </a:rPr>
              <a:t> Programa basado en computadora</a:t>
            </a:r>
          </a:p>
        </p:txBody>
      </p:sp>
      <p:pic>
        <p:nvPicPr>
          <p:cNvPr id="157701" name="Picture 3" descr="P1010042"/>
          <p:cNvPicPr>
            <a:picLocks noChangeAspect="1" noChangeArrowheads="1"/>
          </p:cNvPicPr>
          <p:nvPr/>
        </p:nvPicPr>
        <p:blipFill>
          <a:blip r:embed="rId4" cstate="print"/>
          <a:srcRect/>
          <a:stretch>
            <a:fillRect/>
          </a:stretch>
        </p:blipFill>
        <p:spPr bwMode="auto">
          <a:xfrm>
            <a:off x="1600200" y="1676400"/>
            <a:ext cx="6172200" cy="4629150"/>
          </a:xfrm>
          <a:prstGeom prst="rect">
            <a:avLst/>
          </a:prstGeom>
          <a:noFill/>
          <a:ln w="57150" cmpd="thinThick">
            <a:solidFill>
              <a:schemeClr val="tx1"/>
            </a:solidFill>
            <a:miter lim="800000"/>
            <a:headEnd/>
            <a:tailEnd/>
          </a:ln>
        </p:spPr>
      </p:pic>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333375" y="762000"/>
            <a:ext cx="8548688" cy="3657600"/>
          </a:xfrm>
        </p:spPr>
        <p:txBody>
          <a:bodyPr/>
          <a:lstStyle/>
          <a:p>
            <a:pPr eaLnBrk="1" hangingPunct="1"/>
            <a:r>
              <a:rPr lang="es-MX" altLang="es-MX" sz="3600" b="0" dirty="0">
                <a:solidFill>
                  <a:schemeClr val="tx1"/>
                </a:solidFill>
              </a:rPr>
              <a:t>Los datos de entrada son similares a los que se utilizan con el Apéndice B y los Nomogramas</a:t>
            </a:r>
            <a:br>
              <a:rPr lang="es-MX" altLang="es-MX" sz="3600" b="0" dirty="0">
                <a:solidFill>
                  <a:schemeClr val="tx1"/>
                </a:solidFill>
              </a:rPr>
            </a:br>
            <a:br>
              <a:rPr lang="es-MX" altLang="es-MX" sz="3600" b="0" dirty="0">
                <a:solidFill>
                  <a:schemeClr val="tx1"/>
                </a:solidFill>
              </a:rPr>
            </a:br>
            <a:r>
              <a:rPr lang="es-MX" altLang="es-MX" sz="3600" b="0" dirty="0">
                <a:solidFill>
                  <a:schemeClr val="tx1"/>
                </a:solidFill>
              </a:rPr>
              <a:t>Los datos de salida posibles son prácticamente los mismos</a:t>
            </a:r>
          </a:p>
        </p:txBody>
      </p:sp>
      <p:sp>
        <p:nvSpPr>
          <p:cNvPr id="159747" name="Rectangle 3"/>
          <p:cNvSpPr>
            <a:spLocks noChangeArrowheads="1"/>
          </p:cNvSpPr>
          <p:nvPr/>
        </p:nvSpPr>
        <p:spPr bwMode="auto">
          <a:xfrm>
            <a:off x="304800" y="4419600"/>
            <a:ext cx="8534400" cy="1828800"/>
          </a:xfrm>
          <a:prstGeom prst="rect">
            <a:avLst/>
          </a:prstGeom>
          <a:noFill/>
          <a:ln w="9525">
            <a:noFill/>
            <a:miter lim="800000"/>
            <a:headEnd/>
            <a:tailEnd/>
          </a:ln>
        </p:spPr>
        <p:txBody>
          <a:bodyPr anchor="ctr"/>
          <a:lstStyle/>
          <a:p>
            <a:pPr algn="ctr" eaLnBrk="1" hangingPunct="1"/>
            <a:r>
              <a:rPr lang="es-MX" altLang="es-MX" sz="3200"/>
              <a:t>Sin embargo, en la actualidad hay 40 modelos de combustible disponibles para BehavePlus</a:t>
            </a:r>
            <a:endParaRPr lang="en-US" altLang="es-MX" sz="3200"/>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304800" y="572350"/>
            <a:ext cx="8534400" cy="533400"/>
          </a:xfrm>
        </p:spPr>
        <p:txBody>
          <a:bodyPr/>
          <a:lstStyle/>
          <a:p>
            <a:pPr eaLnBrk="1" hangingPunct="1"/>
            <a:r>
              <a:rPr lang="es-MX" altLang="es-MX" sz="3600" dirty="0"/>
              <a:t>Otro método ampliamente usado</a:t>
            </a:r>
          </a:p>
        </p:txBody>
      </p:sp>
      <p:sp>
        <p:nvSpPr>
          <p:cNvPr id="161795" name="Rectangle 3"/>
          <p:cNvSpPr>
            <a:spLocks noChangeArrowheads="1"/>
          </p:cNvSpPr>
          <p:nvPr/>
        </p:nvSpPr>
        <p:spPr bwMode="auto">
          <a:xfrm>
            <a:off x="609600" y="1759527"/>
            <a:ext cx="7766050" cy="477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b="1">
                <a:solidFill>
                  <a:srgbClr val="DDDDDD"/>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buFontTx/>
              <a:buNone/>
              <a:defRPr/>
            </a:pPr>
            <a:r>
              <a:rPr lang="es-MX" altLang="es-MX" b="1" dirty="0"/>
              <a:t>Sistema Canadiense de Predicción de Comportamiento de Incendios Forestales (SCPCIF) </a:t>
            </a:r>
          </a:p>
          <a:p>
            <a:pPr eaLnBrk="1" hangingPunct="1">
              <a:lnSpc>
                <a:spcPct val="80000"/>
              </a:lnSpc>
              <a:spcBef>
                <a:spcPct val="0"/>
              </a:spcBef>
              <a:buFontTx/>
              <a:buNone/>
              <a:defRPr/>
            </a:pPr>
            <a:r>
              <a:rPr lang="es-MX" altLang="es-MX" b="1" dirty="0"/>
              <a:t>“</a:t>
            </a:r>
            <a:r>
              <a:rPr lang="en-US" b="1" dirty="0"/>
              <a:t>Canadian Forest Fire Behavior Prediction System (CFFBPS)”</a:t>
            </a:r>
            <a:br>
              <a:rPr lang="es-MX" altLang="es-MX" b="1" dirty="0"/>
            </a:br>
            <a:endParaRPr lang="es-MX" altLang="es-MX" b="1" dirty="0"/>
          </a:p>
          <a:p>
            <a:pPr marL="265113" indent="-265113" eaLnBrk="1" hangingPunct="1">
              <a:spcBef>
                <a:spcPct val="0"/>
              </a:spcBef>
              <a:buFontTx/>
              <a:buNone/>
              <a:defRPr/>
            </a:pPr>
            <a:r>
              <a:rPr lang="es-MX" altLang="es-MX" sz="2800" dirty="0"/>
              <a:t>Usado principalmente en:</a:t>
            </a:r>
            <a:br>
              <a:rPr lang="es-MX" altLang="es-MX" sz="2800" dirty="0"/>
            </a:br>
            <a:r>
              <a:rPr lang="es-MX" altLang="es-MX" sz="2800" dirty="0"/>
              <a:t>    -Canadá</a:t>
            </a:r>
          </a:p>
          <a:p>
            <a:pPr marL="361950" eaLnBrk="1" hangingPunct="1">
              <a:spcBef>
                <a:spcPct val="0"/>
              </a:spcBef>
              <a:buFontTx/>
              <a:buNone/>
              <a:defRPr/>
            </a:pPr>
            <a:r>
              <a:rPr lang="es-MX" altLang="es-MX" sz="2800" dirty="0"/>
              <a:t>    -Alaska </a:t>
            </a:r>
            <a:br>
              <a:rPr lang="es-MX" altLang="es-MX" sz="2800" dirty="0"/>
            </a:br>
            <a:r>
              <a:rPr lang="es-MX" altLang="es-MX" sz="2800" dirty="0"/>
              <a:t>    -Los estados de los Grandes Lagos 	(Michigan, Minnesota, etc.) </a:t>
            </a:r>
            <a:br>
              <a:rPr lang="es-MX" altLang="es-MX" sz="2800" dirty="0"/>
            </a:br>
            <a:r>
              <a:rPr lang="es-MX" altLang="es-MX" sz="2800" dirty="0"/>
              <a:t>    -Áreas del Pacífico Noroeste</a:t>
            </a: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457200" y="427038"/>
            <a:ext cx="8229600" cy="487362"/>
          </a:xfrm>
        </p:spPr>
        <p:txBody>
          <a:bodyPr/>
          <a:lstStyle/>
          <a:p>
            <a:pPr eaLnBrk="1" hangingPunct="1"/>
            <a:r>
              <a:rPr lang="es-MX" altLang="es-MX" sz="3600" dirty="0"/>
              <a:t>Comparación de Métodos</a:t>
            </a:r>
          </a:p>
        </p:txBody>
      </p:sp>
      <p:sp>
        <p:nvSpPr>
          <p:cNvPr id="483331" name="Rectangle 3"/>
          <p:cNvSpPr>
            <a:spLocks noGrp="1" noChangeArrowheads="1"/>
          </p:cNvSpPr>
          <p:nvPr>
            <p:ph type="body" idx="1"/>
          </p:nvPr>
        </p:nvSpPr>
        <p:spPr>
          <a:xfrm>
            <a:off x="0" y="990600"/>
            <a:ext cx="9144000" cy="5638800"/>
          </a:xfrm>
        </p:spPr>
        <p:txBody>
          <a:bodyPr/>
          <a:lstStyle/>
          <a:p>
            <a:pPr marL="115888" indent="-115888" eaLnBrk="1" hangingPunct="1">
              <a:lnSpc>
                <a:spcPct val="80000"/>
              </a:lnSpc>
              <a:buFontTx/>
              <a:buNone/>
              <a:defRPr/>
            </a:pPr>
            <a:r>
              <a:rPr lang="es-MX" altLang="es-MX" sz="1800" b="1" dirty="0"/>
              <a:t>FLAME</a:t>
            </a:r>
          </a:p>
          <a:p>
            <a:pPr marL="465138" lvl="1" indent="-174625" eaLnBrk="1" hangingPunct="1">
              <a:lnSpc>
                <a:spcPct val="80000"/>
              </a:lnSpc>
              <a:defRPr/>
            </a:pPr>
            <a:r>
              <a:rPr lang="es-MX" altLang="es-MX" sz="1800" spc="-100" dirty="0"/>
              <a:t>2 entradas (tipo de combustible y VEV) y observación de la propagación actual del fuego.</a:t>
            </a:r>
          </a:p>
          <a:p>
            <a:pPr marL="465138" lvl="1" indent="-174625" eaLnBrk="1" hangingPunct="1">
              <a:lnSpc>
                <a:spcPct val="80000"/>
              </a:lnSpc>
              <a:defRPr/>
            </a:pPr>
            <a:r>
              <a:rPr lang="es-MX" altLang="es-MX" sz="1800" spc="-100" dirty="0"/>
              <a:t>1 tabla principal y 3 gráficos (para la velocidad del viento y la pendiente).</a:t>
            </a:r>
          </a:p>
          <a:p>
            <a:pPr marL="465138" lvl="1" indent="-174625" eaLnBrk="1" hangingPunct="1">
              <a:lnSpc>
                <a:spcPct val="80000"/>
              </a:lnSpc>
              <a:defRPr/>
            </a:pPr>
            <a:r>
              <a:rPr lang="es-MX" altLang="es-MX" sz="1800" spc="-100" dirty="0"/>
              <a:t>Dato de salida de  cambio de VDP y predice el tiempo de propagación del fuego.</a:t>
            </a:r>
          </a:p>
          <a:p>
            <a:pPr marL="465138" lvl="1" indent="-174625" eaLnBrk="1" hangingPunct="1">
              <a:lnSpc>
                <a:spcPct val="80000"/>
              </a:lnSpc>
              <a:defRPr/>
            </a:pPr>
            <a:r>
              <a:rPr lang="es-MX" altLang="es-MX" sz="1800" spc="-100" dirty="0"/>
              <a:t>Se basa en el comportamiento del fuego en curso.</a:t>
            </a:r>
          </a:p>
          <a:p>
            <a:pPr marL="290513" lvl="1" indent="-290513" eaLnBrk="1" hangingPunct="1">
              <a:lnSpc>
                <a:spcPct val="80000"/>
              </a:lnSpc>
              <a:buFontTx/>
              <a:buNone/>
              <a:defRPr/>
            </a:pPr>
            <a:r>
              <a:rPr lang="es-MX" altLang="es-MX" sz="1800" b="1" dirty="0"/>
              <a:t>Apéndice B</a:t>
            </a:r>
          </a:p>
          <a:p>
            <a:pPr marL="465138" lvl="1" indent="-174625" eaLnBrk="1" hangingPunct="1">
              <a:lnSpc>
                <a:spcPct val="80000"/>
              </a:lnSpc>
              <a:defRPr/>
            </a:pPr>
            <a:r>
              <a:rPr lang="es-MX" altLang="es-MX" sz="1800" spc="-100" dirty="0"/>
              <a:t>Usa 6 datos de entrada.</a:t>
            </a:r>
          </a:p>
          <a:p>
            <a:pPr marL="465138" lvl="1" indent="-174625" eaLnBrk="1" hangingPunct="1">
              <a:lnSpc>
                <a:spcPct val="80000"/>
              </a:lnSpc>
              <a:defRPr/>
            </a:pPr>
            <a:r>
              <a:rPr lang="es-MX" altLang="es-MX" sz="1800" spc="-100" dirty="0"/>
              <a:t>114 páginas de tablas.</a:t>
            </a:r>
          </a:p>
          <a:p>
            <a:pPr marL="465138" lvl="1" indent="-174625" eaLnBrk="1" hangingPunct="1">
              <a:lnSpc>
                <a:spcPct val="80000"/>
              </a:lnSpc>
              <a:defRPr/>
            </a:pPr>
            <a:r>
              <a:rPr lang="es-MX" altLang="es-MX" sz="1800" spc="-100" dirty="0"/>
              <a:t>Hasta 9 datos de salida, incluyendo  VDP y </a:t>
            </a:r>
            <a:r>
              <a:rPr lang="es-MX" altLang="es-MX" sz="1800" spc="-100" dirty="0" err="1"/>
              <a:t>LLl.</a:t>
            </a:r>
            <a:endParaRPr lang="es-MX" altLang="es-MX" sz="1800" spc="-100" dirty="0"/>
          </a:p>
          <a:p>
            <a:pPr marL="115888" indent="-115888" eaLnBrk="1" hangingPunct="1">
              <a:lnSpc>
                <a:spcPct val="80000"/>
              </a:lnSpc>
              <a:buFontTx/>
              <a:buNone/>
              <a:defRPr/>
            </a:pPr>
            <a:r>
              <a:rPr lang="es-MX" altLang="es-MX" sz="1800" b="1" dirty="0"/>
              <a:t>Nomogramas</a:t>
            </a:r>
          </a:p>
          <a:p>
            <a:pPr marL="465138" lvl="1" indent="-174625" eaLnBrk="1" hangingPunct="1">
              <a:lnSpc>
                <a:spcPct val="80000"/>
              </a:lnSpc>
              <a:defRPr/>
            </a:pPr>
            <a:r>
              <a:rPr lang="es-MX" altLang="es-MX" sz="1800" spc="-100" dirty="0"/>
              <a:t>Usa 6 datos de salida.</a:t>
            </a:r>
          </a:p>
          <a:p>
            <a:pPr marL="465138" lvl="1" indent="-174625" eaLnBrk="1" hangingPunct="1">
              <a:lnSpc>
                <a:spcPct val="80000"/>
              </a:lnSpc>
              <a:defRPr/>
            </a:pPr>
            <a:r>
              <a:rPr lang="es-MX" altLang="es-MX" sz="1800" spc="-100" dirty="0"/>
              <a:t>26 nomogramas (mas de 100 gráficos) y varias tablas de datos de entrada.</a:t>
            </a:r>
          </a:p>
          <a:p>
            <a:pPr marL="465138" lvl="1" indent="-174625" eaLnBrk="1" hangingPunct="1">
              <a:lnSpc>
                <a:spcPct val="80000"/>
              </a:lnSpc>
              <a:defRPr/>
            </a:pPr>
            <a:r>
              <a:rPr lang="es-MX" altLang="es-MX" sz="1800" spc="-100" dirty="0"/>
              <a:t>Datos de salida de VDP, C/A, y </a:t>
            </a:r>
            <a:r>
              <a:rPr lang="es-MX" altLang="es-MX" sz="1800" spc="-100" dirty="0" err="1"/>
              <a:t>LLl.</a:t>
            </a:r>
            <a:endParaRPr lang="es-MX" altLang="es-MX" sz="1800" spc="-100" dirty="0"/>
          </a:p>
          <a:p>
            <a:pPr marL="465138" lvl="1" indent="-174625" eaLnBrk="1" hangingPunct="1">
              <a:lnSpc>
                <a:spcPct val="80000"/>
              </a:lnSpc>
              <a:buFontTx/>
              <a:buChar char="•"/>
              <a:defRPr/>
            </a:pPr>
            <a:r>
              <a:rPr lang="es-MX" altLang="es-MX" sz="1800" spc="-100" dirty="0"/>
              <a:t>BehavePlus</a:t>
            </a:r>
          </a:p>
          <a:p>
            <a:pPr marL="465138" lvl="1" indent="-174625" eaLnBrk="1" hangingPunct="1">
              <a:lnSpc>
                <a:spcPct val="80000"/>
              </a:lnSpc>
              <a:defRPr/>
            </a:pPr>
            <a:r>
              <a:rPr lang="es-MX" altLang="es-MX" sz="1800" spc="-100" dirty="0"/>
              <a:t>Usa 6 datos de entrada.</a:t>
            </a:r>
          </a:p>
          <a:p>
            <a:pPr marL="465138" lvl="1" indent="-174625" eaLnBrk="1" hangingPunct="1">
              <a:lnSpc>
                <a:spcPct val="80000"/>
              </a:lnSpc>
              <a:defRPr/>
            </a:pPr>
            <a:r>
              <a:rPr lang="es-MX" altLang="es-MX" sz="1800" spc="-100" dirty="0"/>
              <a:t>Basado en computación.</a:t>
            </a:r>
          </a:p>
          <a:p>
            <a:pPr marL="465138" lvl="1" indent="-174625" eaLnBrk="1" hangingPunct="1">
              <a:lnSpc>
                <a:spcPct val="80000"/>
              </a:lnSpc>
              <a:defRPr/>
            </a:pPr>
            <a:r>
              <a:rPr lang="es-MX" altLang="es-MX" sz="1800" spc="-100" dirty="0"/>
              <a:t>Muchos datos de salida, incluyendo VDP y </a:t>
            </a:r>
            <a:r>
              <a:rPr lang="es-MX" altLang="es-MX" sz="1800" spc="-100" dirty="0" err="1"/>
              <a:t>LLl.</a:t>
            </a:r>
            <a:endParaRPr lang="es-MX" altLang="es-MX" sz="1800" spc="-100" dirty="0"/>
          </a:p>
          <a:p>
            <a:pPr marL="465138" lvl="1" indent="-174625" eaLnBrk="1" hangingPunct="1">
              <a:lnSpc>
                <a:spcPct val="80000"/>
              </a:lnSpc>
              <a:buFontTx/>
              <a:buNone/>
              <a:defRPr/>
            </a:pPr>
            <a:endParaRPr lang="es-MX" altLang="es-MX" sz="1800" dirty="0"/>
          </a:p>
          <a:p>
            <a:pPr marL="465138" lvl="1" indent="-174625" eaLnBrk="1" hangingPunct="1">
              <a:lnSpc>
                <a:spcPct val="80000"/>
              </a:lnSpc>
              <a:buFontTx/>
              <a:buChar char="•"/>
              <a:defRPr/>
            </a:pPr>
            <a:r>
              <a:rPr lang="es-MX" altLang="es-MX" sz="1800" spc="-100" dirty="0"/>
              <a:t>Las predicciones de Apéndice B, Nomogramas, y  Behave Plus no tienen en cuenta el comportamiento del fuego actual, sino que sólo usan condiciones esperadas.</a:t>
            </a:r>
          </a:p>
          <a:p>
            <a:pPr marL="115888" indent="-115888" eaLnBrk="1" hangingPunct="1">
              <a:lnSpc>
                <a:spcPct val="80000"/>
              </a:lnSpc>
              <a:buFontTx/>
              <a:buNone/>
              <a:defRPr/>
            </a:pPr>
            <a:endParaRPr lang="es-MX" altLang="es-MX" sz="16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3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33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33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333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333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3331">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3331">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3331">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3331">
                                            <p:txEl>
                                              <p:pRg st="8" end="8"/>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83331">
                                            <p:txEl>
                                              <p:pRg st="9" end="9"/>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83331">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83331">
                                            <p:txEl>
                                              <p:pRg st="11" end="11"/>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83331">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83331">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3331">
                                            <p:txEl>
                                              <p:pRg st="14" end="14"/>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83331">
                                            <p:txEl>
                                              <p:pRg st="15" end="15"/>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83331">
                                            <p:txEl>
                                              <p:pRg st="16" end="16"/>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83331">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3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793750"/>
            <a:ext cx="8382000" cy="1143000"/>
          </a:xfrm>
        </p:spPr>
        <p:txBody>
          <a:bodyPr/>
          <a:lstStyle/>
          <a:p>
            <a:pPr eaLnBrk="1" hangingPunct="1">
              <a:lnSpc>
                <a:spcPct val="90000"/>
              </a:lnSpc>
            </a:pPr>
            <a:r>
              <a:rPr lang="es-MX" altLang="es-MX" sz="3200" dirty="0"/>
              <a:t>La aplicación </a:t>
            </a:r>
            <a:r>
              <a:rPr lang="es-MX" altLang="es-MX" sz="3200" dirty="0" err="1"/>
              <a:t>FLAME</a:t>
            </a:r>
            <a:r>
              <a:rPr lang="es-MX" altLang="es-MX" sz="3200" dirty="0"/>
              <a:t> progresa de una etapa a otra según la necesidad</a:t>
            </a:r>
          </a:p>
        </p:txBody>
      </p:sp>
      <p:sp>
        <p:nvSpPr>
          <p:cNvPr id="18435" name="Rectangle 3"/>
          <p:cNvSpPr>
            <a:spLocks noGrp="1" noChangeArrowheads="1"/>
          </p:cNvSpPr>
          <p:nvPr>
            <p:ph type="body" idx="1"/>
          </p:nvPr>
        </p:nvSpPr>
        <p:spPr>
          <a:xfrm>
            <a:off x="457200" y="2330450"/>
            <a:ext cx="8229600" cy="3152775"/>
          </a:xfrm>
        </p:spPr>
        <p:txBody>
          <a:bodyPr/>
          <a:lstStyle/>
          <a:p>
            <a:pPr algn="ctr" eaLnBrk="1" hangingPunct="1">
              <a:lnSpc>
                <a:spcPct val="90000"/>
              </a:lnSpc>
              <a:buFontTx/>
              <a:buNone/>
            </a:pPr>
            <a:r>
              <a:rPr lang="es-MX" altLang="es-MX" sz="4000" b="1" dirty="0">
                <a:solidFill>
                  <a:srgbClr val="000066"/>
                </a:solidFill>
              </a:rPr>
              <a:t>Preliminar</a:t>
            </a:r>
          </a:p>
          <a:p>
            <a:pPr algn="ctr" eaLnBrk="1" hangingPunct="1">
              <a:lnSpc>
                <a:spcPct val="40000"/>
              </a:lnSpc>
              <a:buFontTx/>
              <a:buNone/>
            </a:pPr>
            <a:endParaRPr lang="es-MX" altLang="es-MX" sz="3600" u="sng" dirty="0"/>
          </a:p>
          <a:p>
            <a:pPr algn="just" eaLnBrk="1" hangingPunct="1">
              <a:lnSpc>
                <a:spcPct val="90000"/>
              </a:lnSpc>
              <a:buFontTx/>
              <a:buNone/>
            </a:pPr>
            <a:r>
              <a:rPr lang="es-MX" altLang="es-MX" sz="3000" dirty="0"/>
              <a:t> Describir el comportamiento del fuego actual e identificar el próximo cambio importante– </a:t>
            </a:r>
            <a:r>
              <a:rPr lang="es-MX" altLang="es-MX" sz="3000" u="sng" dirty="0">
                <a:solidFill>
                  <a:srgbClr val="000066"/>
                </a:solidFill>
              </a:rPr>
              <a:t>este es un primer paso muy importante</a:t>
            </a:r>
            <a:r>
              <a:rPr lang="es-MX" altLang="es-MX" sz="3000" dirty="0"/>
              <a:t>; </a:t>
            </a:r>
            <a:r>
              <a:rPr lang="es-MX" altLang="es-MX" sz="3000" b="1" dirty="0"/>
              <a:t>puede ser todo lo que necesita para decidir continuar o retirarse</a:t>
            </a:r>
            <a:r>
              <a:rPr lang="es-MX" altLang="es-MX" sz="3000" dirty="0"/>
              <a:t>.</a:t>
            </a:r>
            <a:endParaRPr lang="es-MX" altLang="es-MX" sz="3000" b="1" i="1" dirty="0"/>
          </a:p>
        </p:txBody>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457200"/>
            <a:ext cx="7772400" cy="914400"/>
          </a:xfrm>
        </p:spPr>
        <p:txBody>
          <a:bodyPr/>
          <a:lstStyle/>
          <a:p>
            <a:pPr eaLnBrk="1" hangingPunct="1"/>
            <a:r>
              <a:rPr lang="es-MX" altLang="es-MX" dirty="0"/>
              <a:t>Revisión de </a:t>
            </a:r>
            <a:r>
              <a:rPr lang="es-MX" altLang="es-MX" dirty="0" err="1"/>
              <a:t>ob</a:t>
            </a:r>
            <a:r>
              <a:rPr lang="es-MX" altLang="es-MX" noProof="0" dirty="0" err="1"/>
              <a:t>jetivos</a:t>
            </a:r>
            <a:endParaRPr lang="es-MX" altLang="es-MX" noProof="0" dirty="0"/>
          </a:p>
        </p:txBody>
      </p:sp>
      <p:sp>
        <p:nvSpPr>
          <p:cNvPr id="6147" name="Rectangle 3"/>
          <p:cNvSpPr>
            <a:spLocks noGrp="1" noChangeArrowheads="1"/>
          </p:cNvSpPr>
          <p:nvPr>
            <p:ph type="body" idx="1"/>
          </p:nvPr>
        </p:nvSpPr>
        <p:spPr>
          <a:xfrm>
            <a:off x="533400" y="1524000"/>
            <a:ext cx="8305800" cy="4800600"/>
          </a:xfrm>
        </p:spPr>
        <p:txBody>
          <a:bodyPr/>
          <a:lstStyle/>
          <a:p>
            <a:pPr marL="569913" indent="-569913" algn="just" eaLnBrk="1" hangingPunct="1">
              <a:lnSpc>
                <a:spcPct val="90000"/>
              </a:lnSpc>
              <a:buFontTx/>
              <a:buAutoNum type="arabicPeriod"/>
            </a:pPr>
            <a:r>
              <a:rPr lang="es-MX" altLang="es-MX" sz="2800" b="1" noProof="0" dirty="0"/>
              <a:t>Describa como aplicar la información del comportamiento del fuego a las decisiones de seguridad y supresión.</a:t>
            </a:r>
          </a:p>
          <a:p>
            <a:pPr marL="569913" indent="-569913" algn="just" eaLnBrk="1" hangingPunct="1">
              <a:lnSpc>
                <a:spcPct val="90000"/>
              </a:lnSpc>
              <a:buFontTx/>
              <a:buAutoNum type="arabicPeriod"/>
            </a:pPr>
            <a:endParaRPr lang="es-MX" altLang="es-MX" sz="2800" b="1" noProof="0" dirty="0"/>
          </a:p>
          <a:p>
            <a:pPr marL="569913" indent="-569913" algn="just" eaLnBrk="1" hangingPunct="1">
              <a:lnSpc>
                <a:spcPct val="90000"/>
              </a:lnSpc>
              <a:buFontTx/>
              <a:buAutoNum type="arabicPeriod"/>
            </a:pPr>
            <a:r>
              <a:rPr lang="es-MX" altLang="es-MX" sz="2800" b="1" noProof="0" dirty="0"/>
              <a:t>Demuestre cómo se calcula el tamaño de las zonas de seguridad.</a:t>
            </a:r>
          </a:p>
          <a:p>
            <a:pPr marL="569913" indent="-569913" algn="just" eaLnBrk="1" hangingPunct="1">
              <a:lnSpc>
                <a:spcPct val="90000"/>
              </a:lnSpc>
              <a:buFontTx/>
              <a:buAutoNum type="arabicPeriod"/>
            </a:pPr>
            <a:endParaRPr lang="es-MX" altLang="es-MX" sz="2800" b="1" noProof="0" dirty="0"/>
          </a:p>
          <a:p>
            <a:pPr marL="569913" indent="-569913" algn="just" eaLnBrk="1" hangingPunct="1">
              <a:lnSpc>
                <a:spcPct val="90000"/>
              </a:lnSpc>
              <a:buFontTx/>
              <a:buAutoNum type="arabicPeriod"/>
            </a:pPr>
            <a:r>
              <a:rPr lang="es-MX" altLang="es-MX" sz="2800" b="1" noProof="0" dirty="0"/>
              <a:t>Identifique la importancia de los </a:t>
            </a:r>
            <a:r>
              <a:rPr lang="es-MX" altLang="es-MX" sz="2800" b="1" u="sng" noProof="0" dirty="0"/>
              <a:t>cambios</a:t>
            </a:r>
            <a:r>
              <a:rPr lang="es-MX" altLang="es-MX" sz="2800" b="1" noProof="0" dirty="0"/>
              <a:t> en el comportamiento del fuego para la seguridad de los combatientes.</a:t>
            </a:r>
          </a:p>
          <a:p>
            <a:pPr marL="569913" indent="-569913" algn="just" eaLnBrk="1" hangingPunct="1">
              <a:lnSpc>
                <a:spcPct val="90000"/>
              </a:lnSpc>
              <a:buFontTx/>
              <a:buNone/>
            </a:pPr>
            <a:r>
              <a:rPr lang="es-MX" altLang="es-MX" sz="2400" b="1" noProof="0" dirty="0"/>
              <a:t> </a:t>
            </a:r>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4294967295"/>
          </p:nvPr>
        </p:nvSpPr>
        <p:spPr>
          <a:xfrm>
            <a:off x="457200" y="1676400"/>
            <a:ext cx="8229600" cy="4373562"/>
          </a:xfrm>
        </p:spPr>
        <p:txBody>
          <a:bodyPr/>
          <a:lstStyle/>
          <a:p>
            <a:pPr marL="509588" indent="-509588" algn="just" eaLnBrk="1" hangingPunct="1">
              <a:buFontTx/>
              <a:buNone/>
            </a:pPr>
            <a:r>
              <a:rPr lang="es-MX" altLang="es-MX" sz="2800" b="1" noProof="0" dirty="0"/>
              <a:t>4.	Discutir qué impulsa los grandes cambios e identifique el “próximo cambio importante“.</a:t>
            </a:r>
          </a:p>
          <a:p>
            <a:pPr marL="509588" indent="-509588" algn="just" eaLnBrk="1" hangingPunct="1">
              <a:buFontTx/>
              <a:buNone/>
            </a:pPr>
            <a:endParaRPr lang="es-MX" altLang="es-MX" sz="2800" b="1" noProof="0" dirty="0"/>
          </a:p>
          <a:p>
            <a:pPr marL="509588" indent="-509588" algn="just" eaLnBrk="1" hangingPunct="1">
              <a:buFontTx/>
              <a:buNone/>
            </a:pPr>
            <a:r>
              <a:rPr lang="es-MX" altLang="es-MX" sz="2800" b="1" noProof="0" dirty="0"/>
              <a:t>5.	Demuestre un método simple pero sistemático para evaluar el cambio y estimar el tiempo de propagación del fuego.</a:t>
            </a:r>
          </a:p>
          <a:p>
            <a:pPr marL="509588" indent="-509588" algn="just" eaLnBrk="1" hangingPunct="1">
              <a:buFontTx/>
              <a:buNone/>
            </a:pPr>
            <a:endParaRPr lang="es-MX" altLang="es-MX" sz="2800" b="1" noProof="0" dirty="0"/>
          </a:p>
          <a:p>
            <a:pPr marL="509588" indent="-509588" algn="just" eaLnBrk="1" hangingPunct="1">
              <a:buFontTx/>
              <a:buNone/>
            </a:pPr>
            <a:r>
              <a:rPr lang="es-MX" altLang="es-MX" sz="2800" b="1" noProof="0" dirty="0"/>
              <a:t>6. Identifique otras herramientas para la predicción del comportamiento del fuego.</a:t>
            </a:r>
          </a:p>
        </p:txBody>
      </p:sp>
      <p:sp>
        <p:nvSpPr>
          <p:cNvPr id="4" name="Rectangle 2">
            <a:extLst>
              <a:ext uri="{FF2B5EF4-FFF2-40B4-BE49-F238E27FC236}">
                <a16:creationId xmlns:a16="http://schemas.microsoft.com/office/drawing/2014/main" id="{A469A87B-367B-4790-9214-8B3F5F97B324}"/>
              </a:ext>
            </a:extLst>
          </p:cNvPr>
          <p:cNvSpPr txBox="1">
            <a:spLocks noChangeArrowheads="1"/>
          </p:cNvSpPr>
          <p:nvPr/>
        </p:nvSpPr>
        <p:spPr>
          <a:xfrm>
            <a:off x="685800" y="457200"/>
            <a:ext cx="7772400" cy="914400"/>
          </a:xfrm>
          <a:prstGeom prst="rect">
            <a:avLst/>
          </a:prstGeom>
        </p:spPr>
        <p:txBody>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Arial" charset="0"/>
              </a:defRPr>
            </a:lvl2pPr>
            <a:lvl3pPr algn="ctr" rtl="0" eaLnBrk="0" fontAlgn="base" hangingPunct="0">
              <a:spcBef>
                <a:spcPct val="0"/>
              </a:spcBef>
              <a:spcAft>
                <a:spcPct val="0"/>
              </a:spcAft>
              <a:defRPr sz="4000" b="1">
                <a:solidFill>
                  <a:srgbClr val="000066"/>
                </a:solidFill>
                <a:latin typeface="Arial" charset="0"/>
              </a:defRPr>
            </a:lvl3pPr>
            <a:lvl4pPr algn="ctr" rtl="0" eaLnBrk="0" fontAlgn="base" hangingPunct="0">
              <a:spcBef>
                <a:spcPct val="0"/>
              </a:spcBef>
              <a:spcAft>
                <a:spcPct val="0"/>
              </a:spcAft>
              <a:defRPr sz="4000" b="1">
                <a:solidFill>
                  <a:srgbClr val="000066"/>
                </a:solidFill>
                <a:latin typeface="Arial" charset="0"/>
              </a:defRPr>
            </a:lvl4pPr>
            <a:lvl5pPr algn="ctr" rtl="0" eaLnBrk="0" fontAlgn="base" hangingPunct="0">
              <a:spcBef>
                <a:spcPct val="0"/>
              </a:spcBef>
              <a:spcAft>
                <a:spcPct val="0"/>
              </a:spcAft>
              <a:defRPr sz="4000" b="1">
                <a:solidFill>
                  <a:srgbClr val="000066"/>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s-MX" altLang="es-MX" kern="0"/>
              <a:t>Revisión de objetivos</a:t>
            </a:r>
            <a:endParaRPr lang="es-MX" altLang="es-MX" kern="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0" y="369890"/>
            <a:ext cx="9144000" cy="5754687"/>
          </a:xfrm>
        </p:spPr>
        <p:txBody>
          <a:bodyPr/>
          <a:lstStyle/>
          <a:p>
            <a:pPr algn="ctr" eaLnBrk="1" hangingPunct="1">
              <a:spcAft>
                <a:spcPct val="50000"/>
              </a:spcAft>
              <a:buFontTx/>
              <a:buNone/>
            </a:pPr>
            <a:r>
              <a:rPr lang="es-MX" altLang="es-MX" sz="4000" b="1" dirty="0">
                <a:solidFill>
                  <a:srgbClr val="000066"/>
                </a:solidFill>
              </a:rPr>
              <a:t>Habitual</a:t>
            </a:r>
            <a:r>
              <a:rPr lang="es-MX" altLang="es-MX" sz="4400" dirty="0"/>
              <a:t> </a:t>
            </a:r>
          </a:p>
          <a:p>
            <a:pPr eaLnBrk="1" hangingPunct="1">
              <a:spcAft>
                <a:spcPct val="50000"/>
              </a:spcAft>
              <a:buFontTx/>
              <a:buNone/>
            </a:pPr>
            <a:r>
              <a:rPr lang="es-MX" altLang="es-MX" sz="3600" dirty="0"/>
              <a:t> Datos de condiciones actuales y esperadas</a:t>
            </a:r>
          </a:p>
          <a:p>
            <a:pPr lvl="3" eaLnBrk="1" hangingPunct="1">
              <a:lnSpc>
                <a:spcPct val="70000"/>
              </a:lnSpc>
              <a:spcAft>
                <a:spcPct val="50000"/>
              </a:spcAft>
            </a:pPr>
            <a:r>
              <a:rPr lang="es-MX" altLang="es-MX" sz="2800" b="0" dirty="0" err="1">
                <a:solidFill>
                  <a:schemeClr val="tx1"/>
                </a:solidFill>
                <a:latin typeface="Arial" charset="0"/>
              </a:rPr>
              <a:t>HR</a:t>
            </a:r>
            <a:endParaRPr lang="es-MX" altLang="es-MX" sz="2800" b="0" dirty="0">
              <a:solidFill>
                <a:schemeClr val="tx1"/>
              </a:solidFill>
              <a:latin typeface="Arial" charset="0"/>
            </a:endParaRPr>
          </a:p>
          <a:p>
            <a:pPr lvl="3" eaLnBrk="1" hangingPunct="1">
              <a:lnSpc>
                <a:spcPct val="70000"/>
              </a:lnSpc>
              <a:spcAft>
                <a:spcPct val="50000"/>
              </a:spcAft>
            </a:pPr>
            <a:r>
              <a:rPr lang="es-MX" altLang="es-MX" sz="2800" b="0" dirty="0">
                <a:solidFill>
                  <a:schemeClr val="tx1"/>
                </a:solidFill>
                <a:latin typeface="Arial" charset="0"/>
              </a:rPr>
              <a:t>Tipo de combustible</a:t>
            </a:r>
          </a:p>
          <a:p>
            <a:pPr lvl="3" eaLnBrk="1" hangingPunct="1">
              <a:lnSpc>
                <a:spcPct val="70000"/>
              </a:lnSpc>
              <a:spcAft>
                <a:spcPct val="50000"/>
              </a:spcAft>
            </a:pPr>
            <a:r>
              <a:rPr lang="es-MX" altLang="es-MX" sz="2800" b="0" dirty="0">
                <a:solidFill>
                  <a:schemeClr val="tx1"/>
                </a:solidFill>
                <a:latin typeface="Arial" charset="0"/>
              </a:rPr>
              <a:t>Velocidad efectiva del viento</a:t>
            </a:r>
          </a:p>
          <a:p>
            <a:pPr lvl="3" eaLnBrk="1" hangingPunct="1">
              <a:lnSpc>
                <a:spcPct val="70000"/>
              </a:lnSpc>
              <a:spcAft>
                <a:spcPct val="50000"/>
              </a:spcAft>
            </a:pPr>
            <a:r>
              <a:rPr lang="es-MX" altLang="es-MX" sz="2800" b="0" dirty="0">
                <a:solidFill>
                  <a:schemeClr val="tx1"/>
                </a:solidFill>
                <a:latin typeface="Arial" charset="0"/>
              </a:rPr>
              <a:t>Predecir el índice VP</a:t>
            </a:r>
            <a:endParaRPr lang="es-MX" altLang="es-MX" sz="2800" b="0" dirty="0">
              <a:latin typeface="Arial" charset="0"/>
            </a:endParaRPr>
          </a:p>
          <a:p>
            <a:pPr eaLnBrk="1" hangingPunct="1">
              <a:spcAft>
                <a:spcPct val="50000"/>
              </a:spcAft>
              <a:buFontTx/>
              <a:buNone/>
            </a:pPr>
            <a:r>
              <a:rPr lang="es-MX" altLang="es-MX" sz="2400" i="1" dirty="0"/>
              <a:t> </a:t>
            </a:r>
            <a:r>
              <a:rPr lang="es-MX" altLang="es-MX" sz="2800" i="1" dirty="0"/>
              <a:t>Pide la consideración de todos los factores dominantes e indica el grado de peligro potencial.</a:t>
            </a:r>
            <a:endParaRPr lang="es-MX" altLang="es-MX" sz="2800" dirty="0"/>
          </a:p>
        </p:txBody>
      </p:sp>
    </p:spTree>
  </p:cSld>
  <p:clrMapOvr>
    <a:masterClrMapping/>
  </p:clrMapOvr>
  <p:transition spd="med"/>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23088</TotalTime>
  <Words>5721</Words>
  <Application>Microsoft Office PowerPoint</Application>
  <PresentationFormat>Presentación en pantalla (4:3)</PresentationFormat>
  <Paragraphs>950</Paragraphs>
  <Slides>81</Slides>
  <Notes>81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81</vt:i4>
      </vt:variant>
    </vt:vector>
  </HeadingPairs>
  <TitlesOfParts>
    <vt:vector size="91" baseType="lpstr">
      <vt:lpstr>Arial</vt:lpstr>
      <vt:lpstr>Arial Black</vt:lpstr>
      <vt:lpstr>Arial Narrow</vt:lpstr>
      <vt:lpstr>Bradley Hand ITC</vt:lpstr>
      <vt:lpstr>Jenkins v2.0</vt:lpstr>
      <vt:lpstr>Mistral</vt:lpstr>
      <vt:lpstr>Stimpson</vt:lpstr>
      <vt:lpstr>Times New Roman</vt:lpstr>
      <vt:lpstr>Verdana</vt:lpstr>
      <vt:lpstr>Custom Design</vt:lpstr>
      <vt:lpstr>Unidad 12 - Parte 2 Evaluando el comportamiento del fuego y orientando las decisiones en la línea de fuego</vt:lpstr>
      <vt:lpstr>Propósito general de FLAME</vt:lpstr>
      <vt:lpstr>Presentación de PowerPoint</vt:lpstr>
      <vt:lpstr>El “próximo cambio importante"</vt:lpstr>
      <vt:lpstr>El método para estimar cambios de la VP en el comportamiento del fuego se centrará en los factores del cambio importante</vt:lpstr>
      <vt:lpstr>Estimar los cambios en el comportamiento del fuego usando el índice VP</vt:lpstr>
      <vt:lpstr>Presentación de PowerPoint</vt:lpstr>
      <vt:lpstr>La aplicación FLAME progresa de una etapa a otra según la necesidad</vt:lpstr>
      <vt:lpstr>Presentación de PowerPoint</vt:lpstr>
      <vt:lpstr>Presentación de PowerPoint</vt:lpstr>
      <vt:lpstr>Presentación de PowerPoint</vt:lpstr>
      <vt:lpstr>Presentación de PowerPoint</vt:lpstr>
      <vt:lpstr>Presentación de PowerPoint</vt:lpstr>
      <vt:lpstr>¿De qué manera los cambios en el tipo de combustible afectan la VP y el tiempo de propagación?</vt:lpstr>
      <vt:lpstr>Presentación de PowerPoint</vt:lpstr>
      <vt:lpstr>Presentación de PowerPoint</vt:lpstr>
      <vt:lpstr>Presentación de PowerPoint</vt:lpstr>
      <vt:lpstr>Presentación de PowerPoint</vt:lpstr>
      <vt:lpstr>¿De qué manera los cambios en la velocidad efectiva del viento afectan la VP  y el tiempo de propagación?</vt:lpstr>
      <vt:lpstr>Tabla de ajuste de viento  Por ubicación topográfica</vt:lpstr>
      <vt:lpstr>Ajustes de viento Cálculos a media llama basados en el tipo de combustible</vt:lpstr>
      <vt:lpstr>Tabla de ajuste de viento Ajuste de velocidad del viento a media llama</vt:lpstr>
      <vt:lpstr>Las variaciones del viento a menudo producen cambios muy grandes en el comportamiento del fuego</vt:lpstr>
      <vt:lpstr>El viento varía de forma significativa a medida que fluye por el terreno</vt:lpstr>
      <vt:lpstr>Presentación de PowerPoint</vt:lpstr>
      <vt:lpstr>Comparación del medidor de bolsillo WindWizard y el WindWizard (software) </vt:lpstr>
      <vt:lpstr>El viento que afecta al fuego depende de la altura de la llama y la cobertura de vegetación</vt:lpstr>
      <vt:lpstr>Una vez que tenga una velocidad de viento que se ajuste a la ubicación del incendio en el terreno, hay que ajustarla a la velocidad del viento a nivel de la llama.</vt:lpstr>
      <vt:lpstr>Viento a media llama que mejor se adapte al tipo de combustible</vt:lpstr>
      <vt:lpstr>Velocidad del viento a nivel de llama para diferentes tipos de combustible</vt:lpstr>
      <vt:lpstr>La tabla de conversión hará el ajuste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contribución de la pendiente en la velocidad efectiva del viento es de fácil manejo agregando un poco al componente del viento en pendiente ascendente</vt:lpstr>
      <vt:lpstr>Presentación de PowerPoint</vt:lpstr>
      <vt:lpstr>Presentación de PowerPoint</vt:lpstr>
      <vt:lpstr>Presentación de PowerPoint</vt:lpstr>
      <vt:lpstr>Presentación de PowerPoint</vt:lpstr>
      <vt:lpstr>Su caja básica de herramientas FLAME está completa   Ahora tiene las herramientas para el manejo de los cambios en el combustible, el viento y la pendiente ... con los que, se puede hacer frente a problemas muy reales.  </vt:lpstr>
      <vt:lpstr>Podemos aplicar FLAME en situaciones reales mediante la combinación de los cambios en tipo de combustible y velocidad efectiva del viento</vt:lpstr>
      <vt:lpstr>Presentación de PowerPoint</vt:lpstr>
      <vt:lpstr>Presentación de PowerPoint</vt:lpstr>
      <vt:lpstr>Presentación de PowerPoint</vt:lpstr>
      <vt:lpstr>Presentación de PowerPoint</vt:lpstr>
      <vt:lpstr>Presentación de PowerPoint</vt:lpstr>
      <vt:lpstr>Presentación de PowerPoint</vt:lpstr>
      <vt:lpstr>En la línea de fuego, siempre seguir observando el comportamiento del fuego y la actualización de su evaluación; mejorar continuamente la exactitud de sus predicciones.   Puede seguir extendiendo su evaluación del comportamiento esperado del fuego en el futuro. Cuando vea el desarrollo del comportamiento del fuego "esperado", pregúntese cuál será el proximo cambio importante después de eso.</vt:lpstr>
      <vt:lpstr>Las estimaciones aproximadas de la actual VP pueden sugerir valores realistas de VP</vt:lpstr>
      <vt:lpstr>Presentación de PowerPoint</vt:lpstr>
      <vt:lpstr>Aplicación del mundo real de FLAME a una situación de caso con fatalidades</vt:lpstr>
      <vt:lpstr>Las fotografías y los mapas se utilizan para representar el entorno y la situación de cada caso.   La información sobre el tiempo atmosférico y el comportamiento del fuego es representativa pero no exacta en cada detalle. Pero nos permite ejercitar el proceso de FLAME en una situación real.   </vt:lpstr>
      <vt:lpstr>Presentación de PowerPoint</vt:lpstr>
      <vt:lpstr>Presentación de PowerPoint</vt:lpstr>
      <vt:lpstr>Comportamiento del Fuego Observado </vt:lpstr>
      <vt:lpstr>Presentación de PowerPoint</vt:lpstr>
      <vt:lpstr>Presentación de PowerPoint</vt:lpstr>
      <vt:lpstr>Presentación de PowerPoint</vt:lpstr>
      <vt:lpstr>Presentación de PowerPoint</vt:lpstr>
      <vt:lpstr>Implementando VCRZ</vt:lpstr>
      <vt:lpstr>Presentación de PowerPoint</vt:lpstr>
      <vt:lpstr>Valor de FLAME</vt:lpstr>
      <vt:lpstr>¿Cómo dirigir las posibilidades ? Aplique FLAME a todas ellas</vt:lpstr>
      <vt:lpstr>¿Cuándo aplicar FLAME? </vt:lpstr>
      <vt:lpstr>FLAME en línea</vt:lpstr>
      <vt:lpstr>Otros métodos disponibles</vt:lpstr>
      <vt:lpstr>Apéndice B  del Manual de la Línea de Fuego proporciona la información del comportamiento del fuego en forma de tablas</vt:lpstr>
      <vt:lpstr>Presentación de PowerPoint</vt:lpstr>
      <vt:lpstr>Nomogramas  Poner la información del comportamiento del fuego en forma de gráficos.</vt:lpstr>
      <vt:lpstr>Presentación de PowerPoint</vt:lpstr>
      <vt:lpstr>Presentación de PowerPoint</vt:lpstr>
      <vt:lpstr>BehavePlus  Programa basado en computadora</vt:lpstr>
      <vt:lpstr>Los datos de entrada son similares a los que se utilizan con el Apéndice B y los Nomogramas  Los datos de salida posibles son prácticamente los mismos</vt:lpstr>
      <vt:lpstr>Otro método ampliamente usado</vt:lpstr>
      <vt:lpstr>Comparación de Métodos</vt:lpstr>
      <vt:lpstr>Revisión de objetivos</vt:lpstr>
      <vt:lpstr>Presentación de PowerPoint</vt:lpstr>
    </vt:vector>
  </TitlesOfParts>
  <Company>NWGC, BLM</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PrometheUs</dc:creator>
  <cp:keywords>S290_Mex</cp:keywords>
  <cp:lastModifiedBy>Jorge Pulido-Luna</cp:lastModifiedBy>
  <cp:revision>721</cp:revision>
  <dcterms:created xsi:type="dcterms:W3CDTF">2005-08-08T18:01:28Z</dcterms:created>
  <dcterms:modified xsi:type="dcterms:W3CDTF">2021-11-22T11:18:39Z</dcterms:modified>
</cp:coreProperties>
</file>