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6" r:id="rId12"/>
    <p:sldId id="267" r:id="rId13"/>
    <p:sldId id="319" r:id="rId14"/>
    <p:sldId id="268" r:id="rId15"/>
    <p:sldId id="320" r:id="rId16"/>
    <p:sldId id="269" r:id="rId17"/>
    <p:sldId id="270" r:id="rId18"/>
    <p:sldId id="321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2" r:id="rId30"/>
    <p:sldId id="281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322" r:id="rId44"/>
    <p:sldId id="295" r:id="rId45"/>
    <p:sldId id="296" r:id="rId46"/>
    <p:sldId id="297" r:id="rId47"/>
    <p:sldId id="299" r:id="rId48"/>
    <p:sldId id="300" r:id="rId49"/>
    <p:sldId id="301" r:id="rId50"/>
    <p:sldId id="302" r:id="rId51"/>
    <p:sldId id="323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30" r:id="rId64"/>
    <p:sldId id="331" r:id="rId65"/>
    <p:sldId id="332" r:id="rId6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993300"/>
    <a:srgbClr val="FF0066"/>
    <a:srgbClr val="FF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07E239-ACE8-4A09-8209-B7F711D99F53}" v="58" dt="2020-04-02T06:33:27.7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37" autoAdjust="0"/>
    <p:restoredTop sz="95508" autoAdjust="0"/>
  </p:normalViewPr>
  <p:slideViewPr>
    <p:cSldViewPr>
      <p:cViewPr>
        <p:scale>
          <a:sx n="51" d="100"/>
          <a:sy n="51" d="100"/>
        </p:scale>
        <p:origin x="192" y="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Pulido" userId="a6929f751fc1078e" providerId="LiveId" clId="{8207E239-ACE8-4A09-8209-B7F711D99F53}"/>
    <pc:docChg chg="modSld">
      <pc:chgData name="Jorge Pulido" userId="a6929f751fc1078e" providerId="LiveId" clId="{8207E239-ACE8-4A09-8209-B7F711D99F53}" dt="2020-04-02T06:33:27.720" v="66" actId="20577"/>
      <pc:docMkLst>
        <pc:docMk/>
      </pc:docMkLst>
      <pc:sldChg chg="modSp mod">
        <pc:chgData name="Jorge Pulido" userId="a6929f751fc1078e" providerId="LiveId" clId="{8207E239-ACE8-4A09-8209-B7F711D99F53}" dt="2020-04-02T06:14:19.441" v="8" actId="20577"/>
        <pc:sldMkLst>
          <pc:docMk/>
          <pc:sldMk cId="0" sldId="256"/>
        </pc:sldMkLst>
        <pc:spChg chg="mod">
          <ac:chgData name="Jorge Pulido" userId="a6929f751fc1078e" providerId="LiveId" clId="{8207E239-ACE8-4A09-8209-B7F711D99F53}" dt="2020-04-02T06:14:19.441" v="8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Jorge Pulido" userId="a6929f751fc1078e" providerId="LiveId" clId="{8207E239-ACE8-4A09-8209-B7F711D99F53}" dt="2020-04-02T06:33:27.720" v="66" actId="20577"/>
        <pc:sldMkLst>
          <pc:docMk/>
          <pc:sldMk cId="0" sldId="257"/>
        </pc:sldMkLst>
        <pc:spChg chg="mod">
          <ac:chgData name="Jorge Pulido" userId="a6929f751fc1078e" providerId="LiveId" clId="{8207E239-ACE8-4A09-8209-B7F711D99F53}" dt="2020-04-02T06:33:27.720" v="66" actId="20577"/>
          <ac:spMkLst>
            <pc:docMk/>
            <pc:sldMk cId="0" sldId="257"/>
            <ac:spMk id="5123" creationId="{00000000-0000-0000-0000-000000000000}"/>
          </ac:spMkLst>
        </pc:spChg>
      </pc:sldChg>
      <pc:sldChg chg="modSp">
        <pc:chgData name="Jorge Pulido" userId="a6929f751fc1078e" providerId="LiveId" clId="{8207E239-ACE8-4A09-8209-B7F711D99F53}" dt="2020-04-02T06:33:21.747" v="60" actId="20577"/>
        <pc:sldMkLst>
          <pc:docMk/>
          <pc:sldMk cId="0" sldId="258"/>
        </pc:sldMkLst>
        <pc:spChg chg="mod">
          <ac:chgData name="Jorge Pulido" userId="a6929f751fc1078e" providerId="LiveId" clId="{8207E239-ACE8-4A09-8209-B7F711D99F53}" dt="2020-04-02T06:33:21.747" v="60" actId="20577"/>
          <ac:spMkLst>
            <pc:docMk/>
            <pc:sldMk cId="0" sldId="258"/>
            <ac:spMk id="6147" creationId="{00000000-0000-0000-0000-000000000000}"/>
          </ac:spMkLst>
        </pc:spChg>
      </pc:sldChg>
      <pc:sldChg chg="modSp">
        <pc:chgData name="Jorge Pulido" userId="a6929f751fc1078e" providerId="LiveId" clId="{8207E239-ACE8-4A09-8209-B7F711D99F53}" dt="2020-04-02T06:33:13.903" v="49" actId="20577"/>
        <pc:sldMkLst>
          <pc:docMk/>
          <pc:sldMk cId="0" sldId="259"/>
        </pc:sldMkLst>
        <pc:spChg chg="mod">
          <ac:chgData name="Jorge Pulido" userId="a6929f751fc1078e" providerId="LiveId" clId="{8207E239-ACE8-4A09-8209-B7F711D99F53}" dt="2020-04-02T06:33:13.903" v="49" actId="20577"/>
          <ac:spMkLst>
            <pc:docMk/>
            <pc:sldMk cId="0" sldId="259"/>
            <ac:spMk id="7171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 altLang="es-MX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3996DF1-6293-4C59-8660-F1CFEE3E8E41}" type="datetimeFigureOut">
              <a:rPr lang="en-US" altLang="es-MX"/>
              <a:pPr>
                <a:defRPr/>
              </a:pPr>
              <a:t>9/24/2021</a:t>
            </a:fld>
            <a:endParaRPr lang="en-US" altLang="es-MX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 altLang="es-MX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B6E24A-0415-48BF-8584-76BCE3FAF62F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DB25440-ACEC-4F19-8D49-92C6A5E52766}" type="datetimeFigureOut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10B7D7C-5342-4150-A2F4-65674B821807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1F9298-B709-4424-9A4E-EB2DBB06AC2F}" type="slidenum">
              <a:rPr lang="en-US" altLang="es-MX"/>
              <a:pPr/>
              <a:t>23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1E9EAB-CDE8-4FC2-8B9D-EE6412884EF5}" type="slidenum">
              <a:rPr lang="en-US" altLang="es-MX"/>
              <a:pPr/>
              <a:t>24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A6DB1E-7194-4C4C-857C-0D0CCEAA6A60}" type="slidenum">
              <a:rPr lang="en-US" altLang="es-MX"/>
              <a:pPr/>
              <a:t>30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878837B-1DE0-466C-9475-635150A36EE1}" type="slidenum">
              <a:rPr lang="en-US" altLang="es-MX"/>
              <a:pPr/>
              <a:t>35</a:t>
            </a:fld>
            <a:endParaRPr lang="en-US" alt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D05B62-65F2-478D-80F4-DAE6A6CF4F37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F5DA57-5DFA-4105-BE50-20199C8B5801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1CA392-E29D-4FE7-A932-0C47CBBADBDD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985097-E55A-494A-953C-721E33C7EF0A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233195-00BB-4DAB-A21D-DD899906DC26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5F489A-EDE1-483B-B1AB-4C6C3F4490F9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CFCB10-303D-4218-B6AA-B6DCE5A3F54C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AD944B-5F65-4C1D-BA89-C612565F0C9E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122894-BDCB-4D2F-A0B7-5CF57A893F04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FF18D8-B852-43DC-9A23-CE7E93FC298D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E1E18A-97D5-463E-A37B-985B3E06771F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text styles</a:t>
            </a:r>
          </a:p>
          <a:p>
            <a:pPr lvl="1"/>
            <a:r>
              <a:rPr lang="en-US" altLang="es-MX"/>
              <a:t>Second level</a:t>
            </a:r>
          </a:p>
          <a:p>
            <a:pPr lvl="2"/>
            <a:r>
              <a:rPr lang="en-US" altLang="es-MX"/>
              <a:t>Third level</a:t>
            </a:r>
          </a:p>
          <a:p>
            <a:pPr lvl="3"/>
            <a:r>
              <a:rPr lang="en-US" altLang="es-MX"/>
              <a:t>Fourth level</a:t>
            </a:r>
          </a:p>
          <a:p>
            <a:pPr lvl="4"/>
            <a:r>
              <a:rPr lang="en-US" altLang="es-MX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91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2BDD1F48-3351-4C04-B4C0-0B8488042989}" type="slidenum">
              <a:rPr lang="en-US" altLang="es-MX"/>
              <a:pPr/>
              <a:t>‹Nº›</a:t>
            </a:fld>
            <a:endParaRPr lang="en-US" altLang="es-MX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C28A5009-3921-4D45-B838-CC28CE8E69F4}" type="slidenum">
              <a:rPr lang="en-US" altLang="es-MX" sz="1400">
                <a:solidFill>
                  <a:srgbClr val="DDDDDD"/>
                </a:solidFill>
                <a:latin typeface="Arial" charset="0"/>
              </a:rPr>
              <a:pPr algn="r" eaLnBrk="1" hangingPunct="1"/>
              <a:t>‹Nº›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2" name="Text Box 10"/>
          <p:cNvSpPr txBox="1">
            <a:spLocks noChangeArrowheads="1"/>
          </p:cNvSpPr>
          <p:nvPr userDrawn="1"/>
        </p:nvSpPr>
        <p:spPr bwMode="auto">
          <a:xfrm>
            <a:off x="-76200" y="6465888"/>
            <a:ext cx="13038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s-MX" altLang="es-MX" sz="2000" b="1" noProof="0">
                <a:solidFill>
                  <a:srgbClr val="DDDDDD"/>
                </a:solidFill>
              </a:rPr>
              <a:t>Unidad 11</a:t>
            </a:r>
          </a:p>
        </p:txBody>
      </p:sp>
      <p:sp>
        <p:nvSpPr>
          <p:cNvPr id="1031" name="Text Box 11"/>
          <p:cNvSpPr txBox="1">
            <a:spLocks noChangeArrowheads="1"/>
          </p:cNvSpPr>
          <p:nvPr userDrawn="1"/>
        </p:nvSpPr>
        <p:spPr bwMode="auto">
          <a:xfrm>
            <a:off x="1214438" y="6591300"/>
            <a:ext cx="69469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1400" b="1" noProof="0" dirty="0">
                <a:solidFill>
                  <a:srgbClr val="DDDDDD"/>
                </a:solidFill>
              </a:rPr>
              <a:t>Comportamiento extremo de los incendios forestales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0CE09F0E-8823-4C55-85D7-CC8C2687C4B4}"/>
              </a:ext>
            </a:extLst>
          </p:cNvPr>
          <p:cNvGrpSpPr/>
          <p:nvPr userDrawn="1"/>
        </p:nvGrpSpPr>
        <p:grpSpPr>
          <a:xfrm>
            <a:off x="477115" y="-48987"/>
            <a:ext cx="8640381" cy="570891"/>
            <a:chOff x="477115" y="-48987"/>
            <a:chExt cx="8640381" cy="570891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FF5D6BD8-EEFA-453C-9F7E-DD37CE18155D}"/>
                </a:ext>
              </a:extLst>
            </p:cNvPr>
            <p:cNvSpPr/>
            <p:nvPr userDrawn="1"/>
          </p:nvSpPr>
          <p:spPr>
            <a:xfrm>
              <a:off x="8110489" y="60239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b="1" baseline="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S-290</a:t>
              </a:r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01739A30-D05F-459F-A7E0-CBB219EC3549}"/>
                </a:ext>
              </a:extLst>
            </p:cNvPr>
            <p:cNvSpPr/>
            <p:nvPr userDrawn="1"/>
          </p:nvSpPr>
          <p:spPr>
            <a:xfrm>
              <a:off x="477115" y="-48987"/>
              <a:ext cx="7173759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b="1" spc="20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Intermedio de comportamiento del fuego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I:\FMCN\Revisi&#243;n%20cursos%20contrato\S-290%20Intermedio%20de%20Comportamiento%20del%20Fuego\S-290_Ap&#233;ndice%20B_Presentaciones%20electr&#243;nicas\Unidad%2011\Crownfire_front_1050h__KClose.mpg" TargetMode="External"/><Relationship Id="rId1" Type="http://schemas.microsoft.com/office/2007/relationships/media" Target="file:///I:\FMCN\Revisi&#243;n%20cursos%20contrato\S-290%20Intermedio%20de%20Comportamiento%20del%20Fuego\S-290_Ap&#233;ndice%20B_Presentaciones%20electr&#243;nicas\Unidad%2011\Crownfire_front_1050h__KClose.mpg" TargetMode="Externa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I:\FMCN\Revisi&#243;n%20cursos%20contrato\S-290%20Intermedio%20de%20Comportamiento%20del%20Fuego\S-290_Ap&#233;ndice%20B_Presentaciones%20electr&#243;nicas\Unidad%2011\bigelk-bigcrownfire_1030h.mpg" TargetMode="External"/><Relationship Id="rId1" Type="http://schemas.microsoft.com/office/2007/relationships/media" Target="file:///I:\FMCN\Revisi&#243;n%20cursos%20contrato\S-290%20Intermedio%20de%20Comportamiento%20del%20Fuego\S-290_Ap&#233;ndice%20B_Presentaciones%20electr&#243;nicas\Unidad%2011\bigelk-bigcrownfire_1030h.mpg" TargetMode="Externa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I:\FMCN\Revisi&#243;n%20cursos%20contrato\S-290%20Intermedio%20de%20Comportamiento%20del%20Fuego\S-290_Ap&#233;ndice%20B_Presentaciones%20electr&#243;nicas\Unidad%2011\Crownfire_DIV-VW.mpg" TargetMode="External"/><Relationship Id="rId1" Type="http://schemas.microsoft.com/office/2007/relationships/media" Target="file:///I:\FMCN\Revisi&#243;n%20cursos%20contrato\S-290%20Intermedio%20de%20Comportamiento%20del%20Fuego\S-290_Ap&#233;ndice%20B_Presentaciones%20electr&#243;nicas\Unidad%2011\Crownfire_DIV-VW.mpg" TargetMode="Externa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media" Target="file:///I:\FMCN\Revisi&#243;n%20cursos%20contrato\S-290%20Intermedio%20de%20Comportamiento%20del%20Fuego\S-290_Ap&#233;ndice%20B_Presentaciones%20electr&#243;nicas\Unidad%2011\Firewhorl.mpg" TargetMode="External"/><Relationship Id="rId7" Type="http://schemas.openxmlformats.org/officeDocument/2006/relationships/image" Target="../media/image36.png"/><Relationship Id="rId2" Type="http://schemas.openxmlformats.org/officeDocument/2006/relationships/video" Target="file:///I:\FMCN\Revisi&#243;n%20cursos%20contrato\S-290%20Intermedio%20de%20Comportamiento%20del%20Fuego\S-290_Ap&#233;ndice%20B_Presentaciones%20electr&#243;nicas\Unidad%2011\Distance_crownfirefront2-1.mpg" TargetMode="External"/><Relationship Id="rId1" Type="http://schemas.microsoft.com/office/2007/relationships/media" Target="file:///I:\FMCN\Revisi&#243;n%20cursos%20contrato\S-290%20Intermedio%20de%20Comportamiento%20del%20Fuego\S-290_Ap&#233;ndice%20B_Presentaciones%20electr&#243;nicas\Unidad%2011\Distance_crownfirefront2-1.mpg" TargetMode="Externa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6.xml"/><Relationship Id="rId4" Type="http://schemas.openxmlformats.org/officeDocument/2006/relationships/video" Target="file:///I:\FMCN\Revisi&#243;n%20cursos%20contrato\S-290%20Intermedio%20de%20Comportamiento%20del%20Fuego\S-290_Ap&#233;ndice%20B_Presentaciones%20electr&#243;nicas\Unidad%2011\Firewhorl.mpg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I:\FMCN\Revisi&#243;n%20cursos%20contrato\S-290%20Intermedio%20de%20Comportamiento%20del%20Fuego\S-290_Ap&#233;ndice%20B_Presentaciones%20electr&#243;nicas\Unidad%2011\w_graph.mpg" TargetMode="External"/><Relationship Id="rId1" Type="http://schemas.microsoft.com/office/2007/relationships/media" Target="file:///I:\FMCN\Revisi&#243;n%20cursos%20contrato\S-290%20Intermedio%20de%20Comportamiento%20del%20Fuego\S-290_Ap&#233;ndice%20B_Presentaciones%20electr&#243;nicas\Unidad%2011\w_graph.mpg" TargetMode="Externa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953000"/>
            <a:ext cx="3200400" cy="914400"/>
          </a:xfrm>
        </p:spPr>
        <p:txBody>
          <a:bodyPr/>
          <a:lstStyle/>
          <a:p>
            <a:pPr algn="l" eaLnBrk="1" hangingPunct="1"/>
            <a:r>
              <a:rPr lang="en-US" altLang="es-MX" dirty="0">
                <a:solidFill>
                  <a:schemeClr val="bg1"/>
                </a:solidFill>
              </a:rPr>
              <a:t>Unidad 11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pPr eaLnBrk="1" hangingPunct="1"/>
            <a:r>
              <a:rPr lang="es-MX" altLang="es-MX" dirty="0"/>
              <a:t>Comportamiento extremo del fuego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s-MX" altLang="es-MX" sz="2800" b="0" dirty="0"/>
              <a:t>Impide acciones de supresión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s-MX" altLang="es-MX" sz="2800" b="0" dirty="0"/>
              <a:t>Alta velocidad de propagación e intensidad frontal del fuego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s-MX" altLang="es-MX" sz="2800" b="0" dirty="0"/>
              <a:t>Coronamiento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s-MX" altLang="es-MX" sz="2800" b="0" dirty="0"/>
              <a:t>Reproducción de focos secundarios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s-MX" altLang="es-MX" sz="2800" b="0" dirty="0"/>
              <a:t>Presencia de grandes remolinos de fuego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s-MX" altLang="es-MX" sz="2800" b="0" dirty="0"/>
              <a:t>Columna convectiva bien desarrollada.</a:t>
            </a:r>
          </a:p>
          <a:p>
            <a:pPr eaLnBrk="1" hangingPunct="1">
              <a:lnSpc>
                <a:spcPct val="90000"/>
              </a:lnSpc>
              <a:spcAft>
                <a:spcPct val="15000"/>
              </a:spcAft>
            </a:pPr>
            <a:r>
              <a:rPr lang="es-MX" altLang="es-MX" sz="2800" b="0" dirty="0"/>
              <a:t>Comportamiento errático</a:t>
            </a:r>
            <a:endParaRPr lang="en-US" altLang="es-MX" sz="2800" b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/>
              <a:t>Factores contribuyentes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s-MX" altLang="es-MX" b="0" dirty="0"/>
              <a:t> El comportamiento extremo del fuego resulta de una combinación de factores ambientales: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MX" altLang="es-MX" sz="2800" b="0" dirty="0"/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Combustibles disponibles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Viento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Baja humedad del 				    combustible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Atmósfera inestable </a:t>
            </a:r>
          </a:p>
        </p:txBody>
      </p:sp>
      <p:pic>
        <p:nvPicPr>
          <p:cNvPr id="5" name="Picture 4" descr="hunka hunka burnin sage">
            <a:extLst>
              <a:ext uri="{FF2B5EF4-FFF2-40B4-BE49-F238E27FC236}">
                <a16:creationId xmlns:a16="http://schemas.microsoft.com/office/drawing/2014/main" id="{7FF4CF3B-17E8-456E-9749-7644FA38D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990850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s-MX"/>
              <a:t> Combustibles disponibles</a:t>
            </a:r>
            <a:br>
              <a:rPr lang="en-US" altLang="es-MX"/>
            </a:br>
            <a:endParaRPr lang="en-US" altLang="es-MX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924800" cy="2514600"/>
          </a:xfrm>
        </p:spPr>
        <p:txBody>
          <a:bodyPr/>
          <a:lstStyle/>
          <a:p>
            <a:r>
              <a:rPr lang="es-MX" altLang="es-MX" b="0" dirty="0"/>
              <a:t>El </a:t>
            </a:r>
            <a:r>
              <a:rPr lang="es-MX" altLang="es-MX" b="0" dirty="0" err="1"/>
              <a:t>micro-clima</a:t>
            </a:r>
            <a:r>
              <a:rPr lang="es-MX" altLang="es-MX" b="0" dirty="0"/>
              <a:t> y condiciones del suelo.</a:t>
            </a:r>
          </a:p>
          <a:p>
            <a:r>
              <a:rPr lang="es-MX" altLang="es-MX" b="0" dirty="0"/>
              <a:t>Etapa de desarrollo vegetativo.</a:t>
            </a:r>
          </a:p>
          <a:p>
            <a:r>
              <a:rPr lang="es-MX" altLang="es-MX" b="0" dirty="0"/>
              <a:t>Los cambios estacionales y diurnos.</a:t>
            </a:r>
            <a:endParaRPr lang="en-US" altLang="es-MX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MX" altLang="es-MX"/>
              <a:t> Características de los combustibles</a:t>
            </a:r>
          </a:p>
        </p:txBody>
      </p:sp>
      <p:sp>
        <p:nvSpPr>
          <p:cNvPr id="819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5250" y="1828800"/>
            <a:ext cx="44958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b="0" dirty="0"/>
              <a:t>Combustibles finos continuos</a:t>
            </a:r>
          </a:p>
          <a:p>
            <a:pPr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b="0" dirty="0"/>
              <a:t>Cargas pesadas</a:t>
            </a:r>
          </a:p>
          <a:p>
            <a:pPr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b="0" dirty="0"/>
              <a:t>Combustibles de escalera</a:t>
            </a:r>
          </a:p>
          <a:p>
            <a:pPr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b="0" dirty="0"/>
              <a:t>Espacio estrecho entre las copas      (&lt;6 m)</a:t>
            </a:r>
            <a:endParaRPr lang="en-US" altLang="es-MX" b="0" dirty="0"/>
          </a:p>
        </p:txBody>
      </p:sp>
      <p:pic>
        <p:nvPicPr>
          <p:cNvPr id="5" name="Picture 4" descr="aerial fine fuel">
            <a:extLst>
              <a:ext uri="{FF2B5EF4-FFF2-40B4-BE49-F238E27FC236}">
                <a16:creationId xmlns:a16="http://schemas.microsoft.com/office/drawing/2014/main" id="{4B64B431-26A5-49E6-937C-E6C2BE983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860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s-MX"/>
              <a:t>Viento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733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MX" altLang="es-MX" b="0" dirty="0"/>
              <a:t>El comportamiento del fuego extremo se asocia con vientos fuertes, incluyendo:</a:t>
            </a:r>
          </a:p>
          <a:p>
            <a:pPr marL="0" indent="0">
              <a:buFontTx/>
              <a:buNone/>
            </a:pPr>
            <a:endParaRPr lang="es-MX" altLang="es-MX" b="0" dirty="0"/>
          </a:p>
          <a:p>
            <a:pPr lvl="1"/>
            <a:r>
              <a:rPr lang="es-MX" altLang="es-MX" b="0" dirty="0"/>
              <a:t>Corrientes frontales</a:t>
            </a:r>
          </a:p>
          <a:p>
            <a:pPr lvl="1"/>
            <a:r>
              <a:rPr lang="es-MX" altLang="es-MX" b="0" dirty="0"/>
              <a:t>Tormentas eléctricas </a:t>
            </a:r>
          </a:p>
          <a:p>
            <a:pPr lvl="1"/>
            <a:r>
              <a:rPr lang="es-MX" altLang="es-MX" b="0" dirty="0"/>
              <a:t>Vientos </a:t>
            </a:r>
            <a:r>
              <a:rPr lang="es-MX" altLang="es-MX" b="0" dirty="0" err="1"/>
              <a:t>Foehn</a:t>
            </a:r>
            <a:endParaRPr lang="es-MX" altLang="es-MX" b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pPr eaLnBrk="1" hangingPunct="1"/>
            <a:r>
              <a:rPr lang="es-MX" altLang="es-MX"/>
              <a:t>Viento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1066800"/>
            <a:ext cx="5181600" cy="5257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Aft>
                <a:spcPct val="10000"/>
              </a:spcAft>
            </a:pPr>
            <a:r>
              <a:rPr lang="es-MX" altLang="es-MX" sz="2800" b="0" dirty="0"/>
              <a:t>Vientos superficiales por encima de 16 kph</a:t>
            </a:r>
          </a:p>
          <a:p>
            <a:pPr eaLnBrk="1" hangingPunct="1">
              <a:lnSpc>
                <a:spcPct val="95000"/>
              </a:lnSpc>
              <a:spcAft>
                <a:spcPct val="10000"/>
              </a:spcAft>
            </a:pPr>
            <a:r>
              <a:rPr lang="es-MX" altLang="es-MX" sz="2800" b="0" dirty="0"/>
              <a:t>Nubes lenticulares</a:t>
            </a:r>
          </a:p>
          <a:p>
            <a:pPr eaLnBrk="1" hangingPunct="1">
              <a:lnSpc>
                <a:spcPct val="95000"/>
              </a:lnSpc>
              <a:spcAft>
                <a:spcPct val="10000"/>
              </a:spcAft>
            </a:pPr>
            <a:r>
              <a:rPr lang="es-MX" altLang="es-MX" sz="2800" b="0" dirty="0"/>
              <a:t>Nubes altas de movimiento rápido</a:t>
            </a:r>
          </a:p>
          <a:p>
            <a:pPr eaLnBrk="1" hangingPunct="1">
              <a:lnSpc>
                <a:spcPct val="95000"/>
              </a:lnSpc>
              <a:spcAft>
                <a:spcPct val="10000"/>
              </a:spcAft>
            </a:pPr>
            <a:r>
              <a:rPr lang="es-MX" altLang="es-MX" sz="2800" b="0" dirty="0"/>
              <a:t>Acercamiento de frentes fríos </a:t>
            </a:r>
          </a:p>
          <a:p>
            <a:pPr eaLnBrk="1" hangingPunct="1">
              <a:lnSpc>
                <a:spcPct val="95000"/>
              </a:lnSpc>
              <a:spcAft>
                <a:spcPct val="10000"/>
              </a:spcAft>
            </a:pPr>
            <a:r>
              <a:rPr lang="es-MX" altLang="es-MX" sz="2800" b="0" dirty="0"/>
              <a:t>Desarrollo de Cumulonimbus</a:t>
            </a:r>
          </a:p>
          <a:p>
            <a:pPr eaLnBrk="1" hangingPunct="1">
              <a:lnSpc>
                <a:spcPct val="95000"/>
              </a:lnSpc>
              <a:spcAft>
                <a:spcPct val="10000"/>
              </a:spcAft>
            </a:pPr>
            <a:r>
              <a:rPr lang="es-MX" altLang="es-MX" sz="2800" b="0" dirty="0"/>
              <a:t>Calma repentina</a:t>
            </a:r>
          </a:p>
          <a:p>
            <a:pPr eaLnBrk="1" hangingPunct="1">
              <a:lnSpc>
                <a:spcPct val="95000"/>
              </a:lnSpc>
              <a:spcAft>
                <a:spcPct val="10000"/>
              </a:spcAft>
            </a:pPr>
            <a:r>
              <a:rPr lang="es-MX" altLang="es-MX" sz="2800" b="0" dirty="0"/>
              <a:t>Vientos cambiantes o erráticos</a:t>
            </a:r>
          </a:p>
        </p:txBody>
      </p:sp>
      <p:pic>
        <p:nvPicPr>
          <p:cNvPr id="21508" name="Picture 4" descr="RAWS por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4150" y="2057400"/>
            <a:ext cx="38798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3600" dirty="0"/>
              <a:t>Las humedades del combustible bajas y las humedades relativas</a:t>
            </a:r>
            <a:endParaRPr lang="en-US" altLang="es-MX" sz="36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4419600" cy="4495800"/>
          </a:xfrm>
        </p:spPr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es-MX" altLang="es-MX" sz="2800" b="0" dirty="0"/>
              <a:t>Humedades de los combustible finos</a:t>
            </a:r>
          </a:p>
          <a:p>
            <a:pPr eaLnBrk="1" hangingPunct="1">
              <a:spcAft>
                <a:spcPct val="30000"/>
              </a:spcAft>
            </a:pPr>
            <a:r>
              <a:rPr lang="es-MX" altLang="es-MX" sz="2800" b="0" dirty="0"/>
              <a:t>Humedades de los combustible de 1000 </a:t>
            </a:r>
            <a:r>
              <a:rPr lang="es-MX" altLang="es-MX" sz="2800" b="0" dirty="0" err="1"/>
              <a:t>hr</a:t>
            </a:r>
            <a:endParaRPr lang="es-MX" altLang="es-MX" sz="2800" b="0" dirty="0"/>
          </a:p>
          <a:p>
            <a:pPr eaLnBrk="1" hangingPunct="1">
              <a:spcAft>
                <a:spcPct val="30000"/>
              </a:spcAft>
            </a:pPr>
            <a:r>
              <a:rPr lang="es-MX" altLang="es-MX" sz="2800" b="0" dirty="0"/>
              <a:t>Humedades de los combustible vivos</a:t>
            </a:r>
          </a:p>
          <a:p>
            <a:pPr eaLnBrk="1" hangingPunct="1">
              <a:spcAft>
                <a:spcPct val="30000"/>
              </a:spcAft>
            </a:pPr>
            <a:r>
              <a:rPr lang="es-MX" altLang="es-MX" sz="2800" b="0" dirty="0"/>
              <a:t>HR diarias y recuperación nocturna.</a:t>
            </a:r>
            <a:endParaRPr lang="en-US" altLang="es-MX" sz="2800" b="0" dirty="0"/>
          </a:p>
        </p:txBody>
      </p:sp>
      <p:pic>
        <p:nvPicPr>
          <p:cNvPr id="22532" name="Picture 4" descr="7-27-03-0380-Cramer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 t="1006" r="12666"/>
          <a:stretch>
            <a:fillRect/>
          </a:stretch>
        </p:blipFill>
        <p:spPr bwMode="auto">
          <a:xfrm>
            <a:off x="4648200" y="2590800"/>
            <a:ext cx="4495800" cy="337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295400"/>
          </a:xfrm>
        </p:spPr>
        <p:txBody>
          <a:bodyPr/>
          <a:lstStyle/>
          <a:p>
            <a:pPr eaLnBrk="1" hangingPunct="1"/>
            <a:r>
              <a:rPr lang="en-US" altLang="es-MX"/>
              <a:t>Atmósfera inestable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7300" y="2514600"/>
            <a:ext cx="6629400" cy="22098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s-MX" altLang="es-MX" sz="3600"/>
              <a:t>Una atmósfera inestable contribuye al movimiento vertical del aire</a:t>
            </a:r>
            <a:r>
              <a:rPr lang="en-US" altLang="es-MX" sz="360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plume gho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885950"/>
            <a:ext cx="5562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dirty="0"/>
              <a:t>Indicadores primarios de una atmósfera inestable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3657600" cy="4419600"/>
          </a:xfrm>
        </p:spPr>
        <p:txBody>
          <a:bodyPr/>
          <a:lstStyle/>
          <a:p>
            <a:pPr eaLnBrk="1" hangingPunct="1"/>
            <a:r>
              <a:rPr lang="es-MX" altLang="es-MX" sz="2600" b="0" dirty="0"/>
              <a:t>Buena visibilidad</a:t>
            </a:r>
          </a:p>
          <a:p>
            <a:pPr eaLnBrk="1" hangingPunct="1"/>
            <a:r>
              <a:rPr lang="es-MX" altLang="es-MX" sz="2600" b="0" dirty="0"/>
              <a:t>Fuertes vientos y remolinos de polvo</a:t>
            </a:r>
          </a:p>
          <a:p>
            <a:pPr eaLnBrk="1" hangingPunct="1"/>
            <a:r>
              <a:rPr lang="es-MX" altLang="es-MX" sz="2600" b="0" dirty="0"/>
              <a:t>Nubes Cumulus</a:t>
            </a:r>
          </a:p>
          <a:p>
            <a:pPr eaLnBrk="1" hangingPunct="1"/>
            <a:r>
              <a:rPr lang="es-MX" altLang="es-MX" sz="2600" b="0" dirty="0"/>
              <a:t>Nubes Castellanus por la mañana</a:t>
            </a:r>
          </a:p>
          <a:p>
            <a:pPr eaLnBrk="1" hangingPunct="1"/>
            <a:r>
              <a:rPr lang="es-MX" altLang="es-MX" sz="2600" b="0" dirty="0"/>
              <a:t>Humo ascendente en línea recta</a:t>
            </a:r>
          </a:p>
          <a:p>
            <a:pPr eaLnBrk="1" hangingPunct="1"/>
            <a:r>
              <a:rPr lang="es-MX" altLang="es-MX" sz="2600" b="0" dirty="0"/>
              <a:t>La inversión empieza a ascender</a:t>
            </a:r>
            <a:endParaRPr lang="en-US" altLang="es-MX" sz="2600" b="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6700"/>
            <a:ext cx="7772400" cy="914400"/>
          </a:xfrm>
        </p:spPr>
        <p:txBody>
          <a:bodyPr/>
          <a:lstStyle/>
          <a:p>
            <a:pPr eaLnBrk="1" hangingPunct="1"/>
            <a:r>
              <a:rPr lang="es-MX" altLang="es-MX" sz="3600" dirty="0"/>
              <a:t>Combinando influencias</a:t>
            </a:r>
          </a:p>
        </p:txBody>
      </p:sp>
      <p:pic>
        <p:nvPicPr>
          <p:cNvPr id="26628" name="Picture 4" descr="Unconcerned cat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10515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4587"/>
            <a:ext cx="8229600" cy="4568825"/>
          </a:xfrm>
        </p:spPr>
        <p:txBody>
          <a:bodyPr/>
          <a:lstStyle/>
          <a:p>
            <a:pPr eaLnBrk="1" hangingPunct="1">
              <a:spcAft>
                <a:spcPct val="20000"/>
              </a:spcAft>
            </a:pPr>
            <a:r>
              <a:rPr lang="es-MX" altLang="es-MX" sz="2800" b="0" dirty="0"/>
              <a:t>Los combustibles están secos y son abundantes (sequedad).</a:t>
            </a:r>
          </a:p>
          <a:p>
            <a:pPr eaLnBrk="1" hangingPunct="1">
              <a:spcAft>
                <a:spcPct val="20000"/>
              </a:spcAft>
            </a:pPr>
            <a:r>
              <a:rPr lang="es-MX" altLang="es-MX" sz="2800" b="0" dirty="0"/>
              <a:t>La atmósfera es o fue inestable durante algunas horas, posiblemente días antes del incendio.</a:t>
            </a:r>
          </a:p>
          <a:p>
            <a:pPr eaLnBrk="1" hangingPunct="1">
              <a:spcAft>
                <a:spcPct val="20000"/>
              </a:spcAft>
            </a:pPr>
            <a:r>
              <a:rPr lang="es-MX" altLang="es-MX" sz="2800" b="0" dirty="0"/>
              <a:t>Las velocidades del                                       viento al aire libre a la                                   altura del fuego o                                                  ligeramente por encima                                           de ella es de 29 kph o                                      mayor.</a:t>
            </a:r>
            <a:endParaRPr lang="en-US" altLang="es-MX" sz="2800" b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eaLnBrk="1" hangingPunct="1"/>
            <a:r>
              <a:rPr lang="es-MX" altLang="es-MX" dirty="0"/>
              <a:t>Objetivos de la unidad 11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7772400" cy="487680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spcAft>
                <a:spcPct val="50000"/>
              </a:spcAft>
              <a:buFontTx/>
              <a:buAutoNum type="arabicPeriod"/>
            </a:pPr>
            <a:r>
              <a:rPr lang="es-MX" altLang="es-MX" dirty="0"/>
              <a:t>Describir los cuatro denominadores comunes del comportamiento del fuego en incendios forestales trágicos.</a:t>
            </a:r>
          </a:p>
          <a:p>
            <a:pPr marL="609600" indent="-609600" algn="just" eaLnBrk="1" hangingPunct="1">
              <a:lnSpc>
                <a:spcPct val="90000"/>
              </a:lnSpc>
              <a:spcAft>
                <a:spcPct val="50000"/>
              </a:spcAft>
              <a:buFontTx/>
              <a:buAutoNum type="arabicPeriod"/>
            </a:pPr>
            <a:r>
              <a:rPr lang="es-MX" altLang="es-MX" dirty="0"/>
              <a:t>Describir las características de comportamiento extremo del fuego y reconocer las influencias del ambiente del fuego que contribuyen al comportamiento extremo del fuego</a:t>
            </a:r>
            <a:r>
              <a:rPr lang="en-US" altLang="es-MX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14500"/>
            <a:ext cx="7848600" cy="35433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MX" altLang="es-MX" sz="4000" dirty="0"/>
              <a:t>Las tres etapas del desarrollo de los fuegos de copa e identificación de los factores e indicadores clave que conducen al desarrollo de fuegos de copa</a:t>
            </a:r>
            <a:endParaRPr lang="en-US" altLang="es-MX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pic>
        <p:nvPicPr>
          <p:cNvPr id="28675" name="Picture 5" descr="crownfire2"/>
          <p:cNvPicPr>
            <a:picLocks noChangeAspect="1" noChangeArrowheads="1"/>
          </p:cNvPicPr>
          <p:nvPr/>
        </p:nvPicPr>
        <p:blipFill>
          <a:blip r:embed="rId3" cstate="print"/>
          <a:srcRect t="12140" b="14810"/>
          <a:stretch>
            <a:fillRect/>
          </a:stretch>
        </p:blipFill>
        <p:spPr bwMode="auto">
          <a:xfrm>
            <a:off x="0" y="1500188"/>
            <a:ext cx="9144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3600" dirty="0"/>
              <a:t>Tipos de fuegos de copa (conducidos por el viento)</a:t>
            </a:r>
            <a:endParaRPr lang="en-US" altLang="es-MX" sz="3600" dirty="0"/>
          </a:p>
        </p:txBody>
      </p:sp>
      <p:sp>
        <p:nvSpPr>
          <p:cNvPr id="2867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>
                <a:latin typeface="Arial" charset="0"/>
              </a:rPr>
              <a:t>11-</a:t>
            </a:r>
            <a:fld id="{3E79650A-C32E-4E2E-B1CE-7560FD671EBE}" type="slidenum">
              <a:rPr lang="en-US" altLang="es-MX" sz="1400">
                <a:latin typeface="Arial" charset="0"/>
              </a:rPr>
              <a:pPr algn="r" eaLnBrk="1" hangingPunct="1"/>
              <a:t>21</a:t>
            </a:fld>
            <a:r>
              <a:rPr lang="en-US" altLang="es-MX" sz="1400">
                <a:latin typeface="Arial" charset="0"/>
              </a:rPr>
              <a:t>-S290-EP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71488" y="1752600"/>
            <a:ext cx="2100262" cy="95408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800" dirty="0">
                <a:latin typeface="+mj-lt"/>
              </a:rPr>
              <a:t>Pasivos</a:t>
            </a:r>
          </a:p>
          <a:p>
            <a:pPr algn="ctr" eaLnBrk="1" hangingPunct="1">
              <a:defRPr/>
            </a:pPr>
            <a:r>
              <a:rPr lang="es-MX" sz="2800" dirty="0">
                <a:latin typeface="+mj-lt"/>
              </a:rPr>
              <a:t>(antorcha)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743200" y="1752600"/>
            <a:ext cx="2919389" cy="95410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800" dirty="0">
                <a:latin typeface="+mj-lt"/>
              </a:rPr>
              <a:t>Activos</a:t>
            </a:r>
          </a:p>
          <a:p>
            <a:pPr algn="ctr" eaLnBrk="1" hangingPunct="1">
              <a:defRPr/>
            </a:pPr>
            <a:r>
              <a:rPr lang="es-MX" sz="2800" dirty="0">
                <a:latin typeface="+mj-lt"/>
              </a:rPr>
              <a:t>(dependientes)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581414" y="1789113"/>
            <a:ext cx="2970685" cy="95410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800" dirty="0">
                <a:latin typeface="+mj-lt"/>
              </a:rPr>
              <a:t>Independientes</a:t>
            </a:r>
          </a:p>
          <a:p>
            <a:pPr algn="ctr" eaLnBrk="1" hangingPunct="1">
              <a:defRPr/>
            </a:pPr>
            <a:r>
              <a:rPr lang="es-MX" sz="2800" dirty="0">
                <a:latin typeface="+mj-lt"/>
              </a:rPr>
              <a:t>(muy raros)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s-MX">
                <a:solidFill>
                  <a:srgbClr val="FFCC00"/>
                </a:solidFill>
              </a:rPr>
              <a:t>Pasivo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848600" cy="167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b="0" dirty="0">
                <a:solidFill>
                  <a:schemeClr val="bg1"/>
                </a:solidFill>
              </a:rPr>
              <a:t>Uno a algunos árboles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b="0" dirty="0">
                <a:solidFill>
                  <a:schemeClr val="bg1"/>
                </a:solidFill>
              </a:rPr>
              <a:t>Comúnmente llamado “antorchamiento“.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b="0" dirty="0">
                <a:solidFill>
                  <a:schemeClr val="bg1"/>
                </a:solidFill>
              </a:rPr>
              <a:t>Depende del fuego superficial.</a:t>
            </a:r>
            <a:endParaRPr lang="en-US" altLang="es-MX" b="0" dirty="0">
              <a:solidFill>
                <a:schemeClr val="bg1"/>
              </a:solidFill>
            </a:endParaRPr>
          </a:p>
        </p:txBody>
      </p:sp>
      <p:pic>
        <p:nvPicPr>
          <p:cNvPr id="30725" name="Picture 6" descr="Torch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575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E9B38B80-5F79-4D3B-BE50-942F3571E517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22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31747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eaLnBrk="1" hangingPunct="1"/>
            <a:r>
              <a:rPr lang="es-MX" altLang="es-MX" dirty="0">
                <a:solidFill>
                  <a:srgbClr val="FFCC00"/>
                </a:solidFill>
              </a:rPr>
              <a:t>Activos</a:t>
            </a:r>
          </a:p>
        </p:txBody>
      </p:sp>
      <p:sp>
        <p:nvSpPr>
          <p:cNvPr id="3174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43000" y="838200"/>
            <a:ext cx="7391400" cy="2590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s-MX" altLang="es-MX" sz="2800" b="0" dirty="0">
                <a:solidFill>
                  <a:schemeClr val="bg1"/>
                </a:solidFill>
              </a:rPr>
              <a:t>Se propagan a través de combustibles aéreos</a:t>
            </a:r>
          </a:p>
          <a:p>
            <a:pPr>
              <a:spcBef>
                <a:spcPct val="0"/>
              </a:spcBef>
            </a:pPr>
            <a:r>
              <a:rPr lang="es-MX" altLang="es-MX" sz="2800" b="0" dirty="0">
                <a:solidFill>
                  <a:schemeClr val="bg1"/>
                </a:solidFill>
              </a:rPr>
              <a:t>Dependen del fuego superficial</a:t>
            </a:r>
          </a:p>
          <a:p>
            <a:pPr>
              <a:spcBef>
                <a:spcPct val="0"/>
              </a:spcBef>
            </a:pPr>
            <a:r>
              <a:rPr lang="es-MX" altLang="es-MX" sz="2800" b="0" dirty="0">
                <a:solidFill>
                  <a:schemeClr val="bg1"/>
                </a:solidFill>
              </a:rPr>
              <a:t>El fuego superficial puede preceder y viceversa</a:t>
            </a:r>
          </a:p>
          <a:p>
            <a:pPr>
              <a:spcBef>
                <a:spcPct val="0"/>
              </a:spcBef>
            </a:pPr>
            <a:r>
              <a:rPr lang="es-MX" altLang="es-MX" sz="2800" b="0" dirty="0">
                <a:solidFill>
                  <a:schemeClr val="bg1"/>
                </a:solidFill>
              </a:rPr>
              <a:t>Velocidad de propagación intermitente</a:t>
            </a:r>
            <a:endParaRPr lang="en-US" altLang="es-MX" sz="2800" b="0" dirty="0">
              <a:solidFill>
                <a:schemeClr val="bg1"/>
              </a:solidFill>
            </a:endParaRPr>
          </a:p>
        </p:txBody>
      </p:sp>
      <p:sp>
        <p:nvSpPr>
          <p:cNvPr id="31750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AC46C5AD-1BD8-47C4-98EB-891A267DDDDF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23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pic>
        <p:nvPicPr>
          <p:cNvPr id="10" name="Crownfire_front_1050h__KClose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905000" y="3574473"/>
            <a:ext cx="4648200" cy="3169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s-MX">
                <a:solidFill>
                  <a:srgbClr val="FFCC00"/>
                </a:solidFill>
              </a:rPr>
              <a:t>Independientes</a:t>
            </a:r>
          </a:p>
        </p:txBody>
      </p:sp>
      <p:sp>
        <p:nvSpPr>
          <p:cNvPr id="337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001000" cy="2819400"/>
          </a:xfrm>
        </p:spPr>
        <p:txBody>
          <a:bodyPr/>
          <a:lstStyle/>
          <a:p>
            <a:pPr algn="just" eaLnBrk="1" hangingPunct="1"/>
            <a:r>
              <a:rPr lang="es-MX" altLang="es-MX" sz="2800" b="0" dirty="0">
                <a:solidFill>
                  <a:schemeClr val="bg1"/>
                </a:solidFill>
              </a:rPr>
              <a:t>Superará al fuego superficial que los fortalece.</a:t>
            </a:r>
          </a:p>
          <a:p>
            <a:pPr algn="just" eaLnBrk="1" hangingPunct="1"/>
            <a:r>
              <a:rPr lang="es-MX" altLang="es-MX" sz="2800" b="0" dirty="0">
                <a:solidFill>
                  <a:schemeClr val="bg1"/>
                </a:solidFill>
              </a:rPr>
              <a:t>El proceso de combustión y los mecanismos de transferencia de calor tienen lugar en los combustibles aéreos.</a:t>
            </a:r>
          </a:p>
          <a:p>
            <a:pPr algn="just" eaLnBrk="1" hangingPunct="1"/>
            <a:r>
              <a:rPr lang="es-MX" altLang="es-MX" sz="2800" b="0" dirty="0">
                <a:solidFill>
                  <a:schemeClr val="bg1"/>
                </a:solidFill>
              </a:rPr>
              <a:t>La propagación del fuego superficial resulta de la propagación del fuego de copa</a:t>
            </a:r>
            <a:r>
              <a:rPr lang="en-GB" altLang="es-MX" sz="2800" b="0" dirty="0">
                <a:solidFill>
                  <a:schemeClr val="bg1"/>
                </a:solidFill>
              </a:rPr>
              <a:t>.</a:t>
            </a:r>
            <a:endParaRPr lang="en-US" altLang="es-MX" sz="2800" b="0" dirty="0">
              <a:solidFill>
                <a:schemeClr val="bg1"/>
              </a:solidFill>
            </a:endParaRPr>
          </a:p>
        </p:txBody>
      </p:sp>
      <p:sp>
        <p:nvSpPr>
          <p:cNvPr id="33798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9B1C6876-1CF2-4B6C-AD89-65A0B4EC1250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24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pic>
        <p:nvPicPr>
          <p:cNvPr id="9" name="bigelk-bigcrownfire_1030h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590800" y="3886200"/>
            <a:ext cx="424688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3600" dirty="0"/>
              <a:t>Condiciones que contribuyen a fuegos de copa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3962400" cy="3352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es-MX" altLang="es-MX" sz="2800" b="0" dirty="0"/>
              <a:t>Inflamabilidad de la copa.</a:t>
            </a:r>
          </a:p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es-MX" altLang="es-MX" sz="2800" b="0" dirty="0"/>
              <a:t>Transferencia de calor de la superficie a la copa.</a:t>
            </a:r>
          </a:p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es-MX" altLang="es-MX" sz="2800" b="0" dirty="0"/>
              <a:t>Transferencia de calor de copa a copa. </a:t>
            </a:r>
          </a:p>
        </p:txBody>
      </p:sp>
      <p:pic>
        <p:nvPicPr>
          <p:cNvPr id="35844" name="Picture 4" descr="crow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438400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red sk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533400"/>
          </a:xfrm>
        </p:spPr>
        <p:txBody>
          <a:bodyPr/>
          <a:lstStyle/>
          <a:p>
            <a:pPr eaLnBrk="1" hangingPunct="1"/>
            <a:r>
              <a:rPr lang="en-US" altLang="es-MX">
                <a:solidFill>
                  <a:schemeClr val="bg1"/>
                </a:solidFill>
              </a:rPr>
              <a:t>Flamabilidad de la copa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254" y="1295400"/>
            <a:ext cx="8811491" cy="5105400"/>
          </a:xfrm>
          <a:effectLst>
            <a:outerShdw dist="35921" dir="2700000" algn="ctr" rotWithShape="0">
              <a:srgbClr val="993300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s-MX" altLang="es-MX" b="0" dirty="0">
                <a:solidFill>
                  <a:schemeClr val="bg1"/>
                </a:solidFill>
              </a:rPr>
              <a:t>La humedad del combustible fino muerto</a:t>
            </a:r>
          </a:p>
          <a:p>
            <a:pPr eaLnBrk="1" hangingPunct="1">
              <a:defRPr/>
            </a:pPr>
            <a:r>
              <a:rPr lang="es-MX" altLang="es-MX" b="0" dirty="0">
                <a:solidFill>
                  <a:schemeClr val="bg1"/>
                </a:solidFill>
              </a:rPr>
              <a:t>La humedad del follaje vivo</a:t>
            </a:r>
          </a:p>
          <a:p>
            <a:pPr eaLnBrk="1" hangingPunct="1">
              <a:defRPr/>
            </a:pPr>
            <a:r>
              <a:rPr lang="es-MX" altLang="es-MX" b="0" dirty="0">
                <a:solidFill>
                  <a:schemeClr val="bg1"/>
                </a:solidFill>
              </a:rPr>
              <a:t>Flamabilidad del follaje</a:t>
            </a:r>
          </a:p>
          <a:p>
            <a:pPr eaLnBrk="1" hangingPunct="1">
              <a:defRPr/>
            </a:pPr>
            <a:r>
              <a:rPr lang="es-MX" altLang="es-MX" b="0" dirty="0">
                <a:solidFill>
                  <a:schemeClr val="bg1"/>
                </a:solidFill>
              </a:rPr>
              <a:t>Densidad de copa ("compactación")</a:t>
            </a:r>
          </a:p>
          <a:p>
            <a:pPr marL="900113" indent="-546100" eaLnBrk="1" hangingPunct="1">
              <a:buFontTx/>
              <a:buNone/>
              <a:defRPr/>
            </a:pPr>
            <a:r>
              <a:rPr lang="es-MX" altLang="es-MX" sz="2800" b="0" dirty="0">
                <a:solidFill>
                  <a:schemeClr val="bg1"/>
                </a:solidFill>
              </a:rPr>
              <a:t>- &gt; 75% favorecerá los mecanismos de transferencia de calor de convección y radiación</a:t>
            </a:r>
          </a:p>
          <a:p>
            <a:pPr marL="900113" indent="-546100" eaLnBrk="1" hangingPunct="1">
              <a:buFontTx/>
              <a:buNone/>
              <a:defRPr/>
            </a:pPr>
            <a:r>
              <a:rPr lang="es-MX" altLang="es-MX" sz="2800" b="0" dirty="0">
                <a:solidFill>
                  <a:schemeClr val="bg1"/>
                </a:solidFill>
              </a:rPr>
              <a:t>- Una menor densidad permite que el calor se pierda</a:t>
            </a:r>
          </a:p>
        </p:txBody>
      </p:sp>
      <p:sp>
        <p:nvSpPr>
          <p:cNvPr id="3686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13480C0C-6D9D-436E-87A0-A67396E5E0F3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26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dirty="0">
                <a:solidFill>
                  <a:srgbClr val="FFCC00"/>
                </a:solidFill>
              </a:rPr>
              <a:t>Transferencia de calor de la superficie a la copa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533650"/>
            <a:ext cx="3657600" cy="3581400"/>
          </a:xfrm>
        </p:spPr>
        <p:txBody>
          <a:bodyPr/>
          <a:lstStyle/>
          <a:p>
            <a:pPr eaLnBrk="1" hangingPunct="1">
              <a:spcAft>
                <a:spcPct val="25000"/>
              </a:spcAft>
            </a:pPr>
            <a:r>
              <a:rPr lang="es-MX" altLang="es-MX" b="0" dirty="0">
                <a:solidFill>
                  <a:schemeClr val="bg1"/>
                </a:solidFill>
              </a:rPr>
              <a:t>Intensidad del fuego superficial</a:t>
            </a:r>
          </a:p>
          <a:p>
            <a:pPr eaLnBrk="1" hangingPunct="1">
              <a:spcAft>
                <a:spcPct val="25000"/>
              </a:spcAft>
            </a:pPr>
            <a:r>
              <a:rPr lang="es-MX" altLang="es-MX" b="0" dirty="0">
                <a:solidFill>
                  <a:schemeClr val="bg1"/>
                </a:solidFill>
              </a:rPr>
              <a:t>Arreglo vertical</a:t>
            </a:r>
          </a:p>
          <a:p>
            <a:pPr eaLnBrk="1" hangingPunct="1">
              <a:spcAft>
                <a:spcPct val="25000"/>
              </a:spcAft>
            </a:pPr>
            <a:r>
              <a:rPr lang="es-MX" altLang="es-MX" b="0" dirty="0">
                <a:solidFill>
                  <a:schemeClr val="bg1"/>
                </a:solidFill>
              </a:rPr>
              <a:t>Inclinación de la pendiente</a:t>
            </a:r>
            <a:endParaRPr lang="en-US" altLang="es-MX" b="0" dirty="0">
              <a:solidFill>
                <a:schemeClr val="bg1"/>
              </a:solidFill>
            </a:endParaRPr>
          </a:p>
        </p:txBody>
      </p:sp>
      <p:pic>
        <p:nvPicPr>
          <p:cNvPr id="37893" name="Picture 4" descr="ground fir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533650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B9781911-C856-43B9-B744-A500F11CA234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27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3891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dirty="0">
                <a:solidFill>
                  <a:srgbClr val="FFCC00"/>
                </a:solidFill>
              </a:rPr>
              <a:t>Transferencia de calor de copa a copa </a:t>
            </a:r>
            <a:endParaRPr lang="en-US" altLang="es-MX" dirty="0">
              <a:solidFill>
                <a:srgbClr val="FFCC00"/>
              </a:solidFill>
            </a:endParaRPr>
          </a:p>
        </p:txBody>
      </p:sp>
      <p:sp>
        <p:nvSpPr>
          <p:cNvPr id="3891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4800600" cy="5181600"/>
          </a:xfrm>
        </p:spPr>
        <p:txBody>
          <a:bodyPr/>
          <a:lstStyle/>
          <a:p>
            <a:pPr eaLnBrk="1" hangingPunct="1">
              <a:spcAft>
                <a:spcPct val="20000"/>
              </a:spcAft>
            </a:pPr>
            <a:r>
              <a:rPr lang="es-MX" altLang="es-MX" sz="2800" b="0" dirty="0">
                <a:solidFill>
                  <a:schemeClr val="bg1"/>
                </a:solidFill>
              </a:rPr>
              <a:t>Distancia de las copas (6 m o menos)</a:t>
            </a:r>
          </a:p>
          <a:p>
            <a:pPr eaLnBrk="1" hangingPunct="1">
              <a:spcAft>
                <a:spcPct val="20000"/>
              </a:spcAft>
            </a:pPr>
            <a:r>
              <a:rPr lang="es-MX" altLang="es-MX" sz="2800" b="0" dirty="0">
                <a:solidFill>
                  <a:schemeClr val="bg1"/>
                </a:solidFill>
              </a:rPr>
              <a:t>Vientos a nivel de la copa (32 kph o más a 6 m por encima de la vegetación al rededor.</a:t>
            </a:r>
          </a:p>
          <a:p>
            <a:pPr eaLnBrk="1" hangingPunct="1">
              <a:spcAft>
                <a:spcPct val="20000"/>
              </a:spcAft>
            </a:pPr>
            <a:r>
              <a:rPr lang="es-MX" altLang="es-MX" sz="2800" b="0" dirty="0">
                <a:solidFill>
                  <a:schemeClr val="bg1"/>
                </a:solidFill>
              </a:rPr>
              <a:t>Inclinación de la pendiente (efecto similar en los combustibles de copa que en los combustibles superficiales)</a:t>
            </a:r>
          </a:p>
        </p:txBody>
      </p:sp>
      <p:pic>
        <p:nvPicPr>
          <p:cNvPr id="38917" name="Picture 7" descr="GetImageServlet?ObjectID=NI001535&amp;TierName=Full+Size+%28Proxy%29"/>
          <p:cNvPicPr>
            <a:picLocks noChangeAspect="1" noChangeArrowheads="1"/>
          </p:cNvPicPr>
          <p:nvPr/>
        </p:nvPicPr>
        <p:blipFill>
          <a:blip r:embed="rId2" cstate="print"/>
          <a:srcRect l="3125" t="1906" r="9174"/>
          <a:stretch>
            <a:fillRect/>
          </a:stretch>
        </p:blipFill>
        <p:spPr bwMode="auto">
          <a:xfrm>
            <a:off x="5002213" y="2543175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49DFAA51-0AE1-4A41-9E85-5A3D2058C5BA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28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rownfire_DIV-VW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09600" y="381000"/>
            <a:ext cx="8153400" cy="611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87680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spcAft>
                <a:spcPct val="50000"/>
              </a:spcAft>
              <a:buClr>
                <a:schemeClr val="tx1"/>
              </a:buClr>
              <a:buFontTx/>
              <a:buAutoNum type="arabicPeriod" startAt="3"/>
            </a:pPr>
            <a:r>
              <a:rPr lang="es-MX" altLang="es-MX" dirty="0"/>
              <a:t>Describir las tres etapas del desarrollo de incendio de copa e identificar los factores e indicadores clave que conducen al desarrollo de incendio de copa.</a:t>
            </a:r>
          </a:p>
          <a:p>
            <a:pPr marL="609600" indent="-609600" algn="just" eaLnBrk="1" hangingPunct="1">
              <a:lnSpc>
                <a:spcPct val="90000"/>
              </a:lnSpc>
              <a:spcAft>
                <a:spcPct val="50000"/>
              </a:spcAft>
              <a:buClr>
                <a:schemeClr val="tx1"/>
              </a:buClr>
              <a:buFontTx/>
              <a:buAutoNum type="arabicPeriod" startAt="3"/>
            </a:pPr>
            <a:r>
              <a:rPr lang="es-MX" altLang="es-MX" dirty="0"/>
              <a:t>Identificar los tres factores que contribuyen al problema de focos secundarios y describir las condiciones asociadas con cada factor</a:t>
            </a:r>
            <a:r>
              <a:rPr lang="en-US" altLang="es-MX" dirty="0"/>
              <a:t>.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1CC991D-AF19-4F00-990B-46CEBA9326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eaLnBrk="1" hangingPunct="1"/>
            <a:r>
              <a:rPr lang="es-MX" altLang="es-MX" dirty="0"/>
              <a:t>Objetivos de la unidad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 descr="aerial 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574675"/>
            <a:ext cx="7620000" cy="570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153400" cy="15240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dirty="0">
                <a:solidFill>
                  <a:schemeClr val="bg1"/>
                </a:solidFill>
              </a:rPr>
              <a:t>¿Este sitio tiene el potencial de coronamiento?</a:t>
            </a:r>
            <a:endParaRPr lang="en-US" alt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086600" cy="2819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MX" altLang="es-MX" sz="4000" dirty="0"/>
              <a:t>Los factores que contribuyen al problema de focos secundarios y las condiciones asociadas a cada factor</a:t>
            </a:r>
            <a:endParaRPr lang="en-US" altLang="es-MX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smoke ghost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7163" y="2590800"/>
            <a:ext cx="517683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9154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3600" dirty="0">
                <a:solidFill>
                  <a:schemeClr val="tx1"/>
                </a:solidFill>
              </a:rPr>
              <a:t>Los ocho factores que contribuyen, se dividen en las tres áreas siguientes:</a:t>
            </a:r>
            <a:endParaRPr lang="en-US" altLang="es-MX" sz="3600" dirty="0">
              <a:solidFill>
                <a:schemeClr val="tx1"/>
              </a:solidFill>
            </a:endParaRP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514600"/>
            <a:ext cx="3657600" cy="3505200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s-MX" altLang="es-MX" sz="2800" b="0" dirty="0"/>
              <a:t>Fuente de pavesas.</a:t>
            </a:r>
          </a:p>
          <a:p>
            <a:pPr eaLnBrk="1" hangingPunct="1">
              <a:lnSpc>
                <a:spcPct val="130000"/>
              </a:lnSpc>
            </a:pPr>
            <a:r>
              <a:rPr lang="es-MX" altLang="es-MX" sz="2800" b="0" dirty="0"/>
              <a:t>Transportación.</a:t>
            </a:r>
          </a:p>
          <a:p>
            <a:pPr eaLnBrk="1" hangingPunct="1">
              <a:lnSpc>
                <a:spcPct val="130000"/>
              </a:lnSpc>
            </a:pPr>
            <a:r>
              <a:rPr lang="es-MX" altLang="es-MX" sz="2800" b="0" dirty="0"/>
              <a:t>Combustibles receptores y el ambiente.</a:t>
            </a:r>
            <a:endParaRPr lang="en-US" altLang="es-MX" sz="2800" b="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pPr eaLnBrk="1" hangingPunct="1"/>
            <a:r>
              <a:rPr lang="en-US" altLang="es-MX">
                <a:solidFill>
                  <a:srgbClr val="FFCC00"/>
                </a:solidFill>
              </a:rPr>
              <a:t>Fuente de pavesas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295400"/>
            <a:ext cx="5715000" cy="1905000"/>
          </a:xfrm>
        </p:spPr>
        <p:txBody>
          <a:bodyPr/>
          <a:lstStyle/>
          <a:p>
            <a:pPr eaLnBrk="1" hangingPunct="1"/>
            <a:r>
              <a:rPr lang="es-MX" altLang="es-MX" b="0" dirty="0">
                <a:solidFill>
                  <a:schemeClr val="bg1"/>
                </a:solidFill>
              </a:rPr>
              <a:t>Probabilidad de producción</a:t>
            </a:r>
          </a:p>
          <a:p>
            <a:pPr eaLnBrk="1" hangingPunct="1"/>
            <a:r>
              <a:rPr lang="es-MX" altLang="es-MX" b="0" dirty="0">
                <a:solidFill>
                  <a:schemeClr val="bg1"/>
                </a:solidFill>
              </a:rPr>
              <a:t>Cantidad de pavesas</a:t>
            </a:r>
          </a:p>
          <a:p>
            <a:pPr eaLnBrk="1" hangingPunct="1"/>
            <a:r>
              <a:rPr lang="es-MX" altLang="es-MX" b="0" dirty="0">
                <a:solidFill>
                  <a:schemeClr val="bg1"/>
                </a:solidFill>
              </a:rPr>
              <a:t>Tipo de pavesas</a:t>
            </a:r>
            <a:endParaRPr lang="en-US" altLang="es-MX" b="0" dirty="0">
              <a:solidFill>
                <a:schemeClr val="bg1"/>
              </a:solidFill>
            </a:endParaRPr>
          </a:p>
        </p:txBody>
      </p:sp>
      <p:pic>
        <p:nvPicPr>
          <p:cNvPr id="45061" name="Picture 4" descr="GetImageServlet?ObjectID=NI001533&amp;TierName=Full+Size+%28Proxy%29"/>
          <p:cNvPicPr>
            <a:picLocks noChangeAspect="1" noChangeArrowheads="1"/>
          </p:cNvPicPr>
          <p:nvPr/>
        </p:nvPicPr>
        <p:blipFill>
          <a:blip r:embed="rId2" cstate="print"/>
          <a:srcRect t="4399" r="2930"/>
          <a:stretch>
            <a:fillRect/>
          </a:stretch>
        </p:blipFill>
        <p:spPr bwMode="auto">
          <a:xfrm>
            <a:off x="2286000" y="3352800"/>
            <a:ext cx="4586288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255BFCD5-0612-4109-BCEF-9EB72A17ACF8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33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pic>
        <p:nvPicPr>
          <p:cNvPr id="46083" name="Picture 7" descr="Cerro_Grande-S-0510---L_McCoy-12"/>
          <p:cNvPicPr>
            <a:picLocks noChangeAspect="1" noChangeArrowheads="1"/>
          </p:cNvPicPr>
          <p:nvPr/>
        </p:nvPicPr>
        <p:blipFill>
          <a:blip r:embed="rId2" cstate="print"/>
          <a:srcRect b="6250"/>
          <a:stretch>
            <a:fillRect/>
          </a:stretch>
        </p:blipFill>
        <p:spPr bwMode="auto">
          <a:xfrm>
            <a:off x="1295400" y="2000250"/>
            <a:ext cx="6477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es-MX" altLang="es-MX">
                <a:solidFill>
                  <a:srgbClr val="FFCC00"/>
                </a:solidFill>
              </a:rPr>
              <a:t>Transporte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14500" y="914400"/>
            <a:ext cx="5715000" cy="1447800"/>
          </a:xfrm>
        </p:spPr>
        <p:txBody>
          <a:bodyPr/>
          <a:lstStyle/>
          <a:p>
            <a:pPr eaLnBrk="1" hangingPunct="1"/>
            <a:r>
              <a:rPr lang="es-MX" altLang="es-MX" b="0" dirty="0">
                <a:solidFill>
                  <a:schemeClr val="bg1"/>
                </a:solidFill>
              </a:rPr>
              <a:t>Ascenso convectivo</a:t>
            </a:r>
          </a:p>
          <a:p>
            <a:pPr eaLnBrk="1" hangingPunct="1"/>
            <a:r>
              <a:rPr lang="es-MX" altLang="es-MX" b="0" dirty="0">
                <a:solidFill>
                  <a:schemeClr val="bg1"/>
                </a:solidFill>
              </a:rPr>
              <a:t>Campo de viento</a:t>
            </a:r>
          </a:p>
        </p:txBody>
      </p:sp>
      <p:sp>
        <p:nvSpPr>
          <p:cNvPr id="4608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9C1CBC1A-4658-4DB9-998A-044C9DEC007E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34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dirty="0">
                <a:solidFill>
                  <a:srgbClr val="FFCC00"/>
                </a:solidFill>
              </a:rPr>
              <a:t>Combustibles receptores y ambiente</a:t>
            </a:r>
            <a:endParaRPr lang="en-US" altLang="es-MX" dirty="0">
              <a:solidFill>
                <a:srgbClr val="FFCC00"/>
              </a:solidFill>
            </a:endParaRP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133600" y="1447800"/>
            <a:ext cx="5638800" cy="182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b="0" dirty="0">
                <a:solidFill>
                  <a:schemeClr val="bg1"/>
                </a:solidFill>
              </a:rPr>
              <a:t>Combustible receptor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b="0" dirty="0">
                <a:solidFill>
                  <a:schemeClr val="bg1"/>
                </a:solidFill>
              </a:rPr>
              <a:t>Probabilidad de ignición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b="0" dirty="0">
                <a:solidFill>
                  <a:schemeClr val="bg1"/>
                </a:solidFill>
              </a:rPr>
              <a:t>Condiciones ambientales</a:t>
            </a:r>
            <a:endParaRPr lang="en-US" altLang="es-MX" b="0" dirty="0">
              <a:solidFill>
                <a:schemeClr val="bg1"/>
              </a:solidFill>
            </a:endParaRPr>
          </a:p>
        </p:txBody>
      </p:sp>
      <p:pic>
        <p:nvPicPr>
          <p:cNvPr id="47109" name="Picture 7" descr="Eldorado-917-1807h---R_Moraga_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276600"/>
            <a:ext cx="4724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5AEA96ED-7D7C-4A7B-BF67-5FA4B4AA7BCD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35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dirty="0"/>
              <a:t>Focos secundarios de corto alcance vs. largo alcance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981200"/>
            <a:ext cx="7848600" cy="4114800"/>
          </a:xfrm>
        </p:spPr>
        <p:txBody>
          <a:bodyPr/>
          <a:lstStyle/>
          <a:p>
            <a:pPr marL="179388" indent="-179388" eaLnBrk="1" hangingPunct="1">
              <a:lnSpc>
                <a:spcPct val="90000"/>
              </a:lnSpc>
            </a:pPr>
            <a:r>
              <a:rPr lang="es-MX" altLang="es-MX" sz="2800" b="0" dirty="0"/>
              <a:t>El campo de viento y el ascenso convectivo determinan la distancia máxima de los focos secundarios.</a:t>
            </a:r>
          </a:p>
          <a:p>
            <a:pPr marL="179388" indent="-179388" eaLnBrk="1" hangingPunct="1">
              <a:lnSpc>
                <a:spcPct val="50000"/>
              </a:lnSpc>
            </a:pPr>
            <a:endParaRPr lang="es-MX" altLang="es-MX" sz="2800" b="0" dirty="0"/>
          </a:p>
          <a:p>
            <a:pPr marL="179388" indent="-179388" eaLnBrk="1" hangingPunct="1">
              <a:lnSpc>
                <a:spcPct val="50000"/>
              </a:lnSpc>
            </a:pPr>
            <a:endParaRPr lang="es-MX" altLang="es-MX" sz="2800" b="0" dirty="0"/>
          </a:p>
          <a:p>
            <a:pPr marL="179388" indent="-179388" eaLnBrk="1" hangingPunct="1">
              <a:lnSpc>
                <a:spcPct val="90000"/>
              </a:lnSpc>
            </a:pPr>
            <a:r>
              <a:rPr lang="es-MX" altLang="es-MX" sz="2800" b="0" dirty="0"/>
              <a:t>Se han registrado                                           distancias de focos                                        secundarios a más                                                de 24 km.</a:t>
            </a:r>
          </a:p>
        </p:txBody>
      </p:sp>
      <p:pic>
        <p:nvPicPr>
          <p:cNvPr id="49156" name="Picture 4" descr="road to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971800"/>
            <a:ext cx="5410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dirty="0">
                <a:solidFill>
                  <a:srgbClr val="FFCC00"/>
                </a:solidFill>
              </a:rPr>
              <a:t>Focos secundarios de corto alcance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153400" cy="1066800"/>
          </a:xfrm>
        </p:spPr>
        <p:txBody>
          <a:bodyPr/>
          <a:lstStyle/>
          <a:p>
            <a:pPr marL="0" indent="19050" eaLnBrk="1" hangingPunct="1">
              <a:lnSpc>
                <a:spcPct val="90000"/>
              </a:lnSpc>
              <a:buFontTx/>
              <a:buNone/>
            </a:pPr>
            <a:r>
              <a:rPr lang="es-MX" altLang="es-MX" b="0" dirty="0">
                <a:solidFill>
                  <a:schemeClr val="bg1"/>
                </a:solidFill>
              </a:rPr>
              <a:t>Fuertes vientos superficiales y ascenso convectivo limitado.</a:t>
            </a:r>
            <a:endParaRPr lang="en-US" altLang="es-MX" b="0" dirty="0">
              <a:solidFill>
                <a:schemeClr val="bg1"/>
              </a:solidFill>
            </a:endParaRPr>
          </a:p>
        </p:txBody>
      </p:sp>
      <p:pic>
        <p:nvPicPr>
          <p:cNvPr id="50181" name="Picture 4" descr="cherrym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0"/>
            <a:ext cx="5943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60035F94-BD96-4F1E-AC30-CB20AD62B363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37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51203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sz="3600" dirty="0">
                <a:solidFill>
                  <a:srgbClr val="FFCC00"/>
                </a:solidFill>
              </a:rPr>
              <a:t>Focos secundarios de largo alcance</a:t>
            </a:r>
          </a:p>
        </p:txBody>
      </p:sp>
      <p:sp>
        <p:nvSpPr>
          <p:cNvPr id="5120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69342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10000"/>
              </a:spcAft>
            </a:pPr>
            <a:r>
              <a:rPr lang="es-MX" altLang="es-MX" b="0" dirty="0">
                <a:solidFill>
                  <a:schemeClr val="bg1"/>
                </a:solidFill>
              </a:rPr>
              <a:t>Pavesas grandes y aerodinámicas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</a:pPr>
            <a:r>
              <a:rPr lang="es-MX" altLang="es-MX" b="0" dirty="0">
                <a:solidFill>
                  <a:schemeClr val="bg1"/>
                </a:solidFill>
              </a:rPr>
              <a:t>Fuerte ascenso convectivo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</a:pPr>
            <a:r>
              <a:rPr lang="es-MX" altLang="es-MX" b="0" dirty="0">
                <a:solidFill>
                  <a:schemeClr val="bg1"/>
                </a:solidFill>
              </a:rPr>
              <a:t>Campo de viento                       favorable que permite                                 altura máxima y                          transporte (incendios                        que se propagan por                              la copa, grandes                               remolinos de fuego).</a:t>
            </a:r>
            <a:endParaRPr lang="en-US" altLang="es-MX" b="0" dirty="0">
              <a:solidFill>
                <a:schemeClr val="bg1"/>
              </a:solidFill>
            </a:endParaRPr>
          </a:p>
        </p:txBody>
      </p:sp>
      <p:graphicFrame>
        <p:nvGraphicFramePr>
          <p:cNvPr id="51205" name="Object 7"/>
          <p:cNvGraphicFramePr>
            <a:graphicFrameLocks/>
          </p:cNvGraphicFramePr>
          <p:nvPr/>
        </p:nvGraphicFramePr>
        <p:xfrm>
          <a:off x="4953000" y="2895600"/>
          <a:ext cx="4038600" cy="326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6811326" imgH="4285714" progId="">
                  <p:embed/>
                </p:oleObj>
              </mc:Choice>
              <mc:Fallback>
                <p:oleObj name="Photo Editor Photo" r:id="rId2" imgW="6811326" imgH="4285714" progId="">
                  <p:embed/>
                  <p:pic>
                    <p:nvPicPr>
                      <p:cNvPr id="51205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2017"/>
                      <a:stretch>
                        <a:fillRect/>
                      </a:stretch>
                    </p:blipFill>
                    <p:spPr bwMode="auto">
                      <a:xfrm>
                        <a:off x="4953000" y="2895600"/>
                        <a:ext cx="4038600" cy="326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C253F9CE-C80C-4E37-897A-9E13431055DC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38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 descr="Picture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295400"/>
          </a:xfrm>
        </p:spPr>
        <p:txBody>
          <a:bodyPr/>
          <a:lstStyle/>
          <a:p>
            <a:pPr eaLnBrk="1" hangingPunct="1"/>
            <a:r>
              <a:rPr lang="es-MX" altLang="es-MX" dirty="0">
                <a:solidFill>
                  <a:schemeClr val="bg1"/>
                </a:solidFill>
              </a:rPr>
              <a:t>Determinando ubicaciones potenciales de focos secundarios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b="0" dirty="0">
                <a:solidFill>
                  <a:schemeClr val="bg1"/>
                </a:solidFill>
              </a:rPr>
              <a:t>Observar la columna convectiva o una "lluvia" de cenizas</a:t>
            </a:r>
          </a:p>
          <a:p>
            <a:pPr eaLnBrk="1" hangingPunct="1">
              <a:lnSpc>
                <a:spcPct val="90000"/>
              </a:lnSpc>
            </a:pPr>
            <a:endParaRPr lang="es-MX" altLang="es-MX" b="0" dirty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MX" altLang="es-MX" b="0" dirty="0">
              <a:solidFill>
                <a:schemeClr val="bg1"/>
              </a:solidFill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704850" y="3429000"/>
            <a:ext cx="7734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 altLang="es-MX" sz="3200" dirty="0">
                <a:solidFill>
                  <a:schemeClr val="bg1"/>
                </a:solidFill>
                <a:latin typeface="Arial" charset="0"/>
              </a:rPr>
              <a:t>"Donde hay uno, probablemente hay más."</a:t>
            </a:r>
            <a:endParaRPr lang="en-US" altLang="es-MX" sz="32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2230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61CA52C1-3F12-420E-9B95-5A9571FD155A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39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458200" cy="533400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r>
              <a:rPr lang="es-MX" altLang="es-MX" sz="2900" dirty="0"/>
              <a:t>Definir la probabilidad de Ignición, describir su uso y determinarla usando tablas.</a:t>
            </a:r>
          </a:p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endParaRPr lang="es-MX" altLang="es-MX" sz="1050" dirty="0"/>
          </a:p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r>
              <a:rPr lang="es-MX" altLang="es-MX" sz="2900" dirty="0"/>
              <a:t>Definir remolinos de fuego (vórtices), las condiciones bajo las cuales se pueden desarrollar y sus implicaciones en el comportamiento de los incendios forestales.</a:t>
            </a:r>
          </a:p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endParaRPr lang="es-MX" altLang="es-MX" sz="1400" dirty="0"/>
          </a:p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r>
              <a:rPr lang="es-MX" altLang="es-MX" sz="2900" dirty="0"/>
              <a:t>Explicar la diferencia entre incendios conducidos por el viento y los incendios dominados por columna convectiva</a:t>
            </a:r>
            <a:r>
              <a:rPr lang="en-US" altLang="es-MX" sz="2900" dirty="0"/>
              <a:t>.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C742F71-C841-4194-96CD-AAC726232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pPr eaLnBrk="1" hangingPunct="1"/>
            <a:r>
              <a:rPr lang="es-MX" altLang="es-MX" dirty="0"/>
              <a:t>Objetivos de la unidad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763000" cy="762000"/>
          </a:xfrm>
        </p:spPr>
        <p:txBody>
          <a:bodyPr/>
          <a:lstStyle/>
          <a:p>
            <a:pPr eaLnBrk="1" hangingPunct="1"/>
            <a:r>
              <a:rPr lang="es-MX" altLang="es-MX" dirty="0"/>
              <a:t>Numerosos focos secundarios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2286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b="0" dirty="0"/>
              <a:t>Tener frecuentes focos secundarios en la línea es una de las 18 situaciones de cuidado.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b="0" dirty="0"/>
              <a:t>¿Qué es "frecuente"?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z="2800" b="0" dirty="0"/>
              <a:t>Generalmente más rápido de los que se pueden sofocar.</a:t>
            </a:r>
            <a:endParaRPr lang="en-US" altLang="es-MX" sz="2800" b="0" dirty="0"/>
          </a:p>
        </p:txBody>
      </p:sp>
      <p:pic>
        <p:nvPicPr>
          <p:cNvPr id="53252" name="Picture 4" descr="GetImageServlet?ObjectID=NI009696&amp;TierName=Full+Size+%28Proxy%29"/>
          <p:cNvPicPr>
            <a:picLocks noChangeAspect="1" noChangeArrowheads="1"/>
          </p:cNvPicPr>
          <p:nvPr/>
        </p:nvPicPr>
        <p:blipFill>
          <a:blip r:embed="rId2" cstate="print"/>
          <a:srcRect t="1222" r="13461" b="1050"/>
          <a:stretch>
            <a:fillRect/>
          </a:stretch>
        </p:blipFill>
        <p:spPr bwMode="auto">
          <a:xfrm>
            <a:off x="2438400" y="3276600"/>
            <a:ext cx="4267200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4572000" cy="1600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MX" altLang="es-MX">
                <a:solidFill>
                  <a:srgbClr val="000066"/>
                </a:solidFill>
                <a:latin typeface="Verdana" pitchFamily="34" charset="0"/>
              </a:rPr>
              <a:t>La probabilidad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MX" altLang="es-MX">
                <a:solidFill>
                  <a:srgbClr val="000066"/>
                </a:solidFill>
                <a:latin typeface="Verdana" pitchFamily="34" charset="0"/>
              </a:rPr>
              <a:t>de ignición(PIG)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001000" cy="1143000"/>
          </a:xfrm>
        </p:spPr>
        <p:txBody>
          <a:bodyPr/>
          <a:lstStyle/>
          <a:p>
            <a:pPr eaLnBrk="1" hangingPunct="1"/>
            <a:r>
              <a:rPr lang="es-MX" altLang="es-MX" sz="4200"/>
              <a:t>Probabilidad de ignición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077200" cy="1600200"/>
          </a:xfrm>
        </p:spPr>
        <p:txBody>
          <a:bodyPr/>
          <a:lstStyle/>
          <a:p>
            <a:pPr marL="88900" indent="-889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s-MX" b="0" dirty="0"/>
              <a:t> </a:t>
            </a:r>
            <a:r>
              <a:rPr lang="es-MX" altLang="es-MX" b="0" dirty="0"/>
              <a:t>Clasificación de la probabilidad de que una </a:t>
            </a:r>
            <a:r>
              <a:rPr lang="es-MX" altLang="es-MX" b="0" i="1" u="sng" dirty="0"/>
              <a:t>pavesa ardiente</a:t>
            </a:r>
            <a:r>
              <a:rPr lang="es-MX" altLang="es-MX" b="0" dirty="0"/>
              <a:t> provoque un incendio, aterrizando en </a:t>
            </a:r>
            <a:r>
              <a:rPr lang="es-MX" altLang="es-MX" b="0" i="1" u="sng" dirty="0"/>
              <a:t>combustibles disponibles</a:t>
            </a:r>
            <a:r>
              <a:rPr lang="es-MX" altLang="es-MX" b="0" dirty="0"/>
              <a:t>.</a:t>
            </a:r>
            <a:endParaRPr lang="en-US" altLang="es-MX" b="0" dirty="0"/>
          </a:p>
        </p:txBody>
      </p:sp>
      <p:pic>
        <p:nvPicPr>
          <p:cNvPr id="56324" name="Picture 4" descr="pointing to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887663"/>
            <a:ext cx="6172200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ChangeArrowheads="1"/>
          </p:cNvSpPr>
          <p:nvPr/>
        </p:nvSpPr>
        <p:spPr bwMode="auto">
          <a:xfrm>
            <a:off x="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MX" altLang="es-MX" sz="2800" b="1">
                <a:solidFill>
                  <a:srgbClr val="000066"/>
                </a:solidFill>
                <a:latin typeface="Verdana" pitchFamily="34" charset="0"/>
              </a:rPr>
              <a:t>Tabla de probabilidad de ignición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54" y="1110018"/>
            <a:ext cx="7611492" cy="5185196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sp>
        <p:nvSpPr>
          <p:cNvPr id="59399" name="Text Box 10"/>
          <p:cNvSpPr txBox="1">
            <a:spLocks noChangeArrowheads="1"/>
          </p:cNvSpPr>
          <p:nvPr/>
        </p:nvSpPr>
        <p:spPr bwMode="auto">
          <a:xfrm>
            <a:off x="533400" y="0"/>
            <a:ext cx="7924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4800">
                <a:solidFill>
                  <a:schemeClr val="bg1"/>
                </a:solidFill>
                <a:latin typeface="Arial" charset="0"/>
              </a:rPr>
              <a:t>Ejercicio #1</a:t>
            </a:r>
            <a:r>
              <a:rPr lang="es-MX" altLang="es-MX" sz="4000"/>
              <a:t> </a:t>
            </a: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0FE00E1C-9D56-4FAB-9590-B34F5D8D9EEB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44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6800"/>
            <a:ext cx="8229087" cy="5029200"/>
          </a:xfrm>
          <a:prstGeom prst="rect">
            <a:avLst/>
          </a:prstGeom>
        </p:spPr>
      </p:pic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457199" y="1600200"/>
            <a:ext cx="8229087" cy="2209800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3505200" y="1638300"/>
            <a:ext cx="457200" cy="2171700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7" name="Rectangle 6"/>
          <p:cNvSpPr>
            <a:spLocks noChangeArrowheads="1"/>
          </p:cNvSpPr>
          <p:nvPr/>
        </p:nvSpPr>
        <p:spPr bwMode="auto">
          <a:xfrm>
            <a:off x="1371600" y="2514600"/>
            <a:ext cx="7239000" cy="228600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8" name="Oval 7"/>
          <p:cNvSpPr>
            <a:spLocks noChangeArrowheads="1"/>
          </p:cNvSpPr>
          <p:nvPr/>
        </p:nvSpPr>
        <p:spPr bwMode="auto">
          <a:xfrm>
            <a:off x="3429000" y="2438400"/>
            <a:ext cx="609600" cy="381000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60422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6E025956-A8A6-4A73-8360-5AB72AE961A0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45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533400" y="0"/>
            <a:ext cx="7924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4800">
                <a:solidFill>
                  <a:schemeClr val="bg1"/>
                </a:solidFill>
                <a:latin typeface="Arial" charset="0"/>
              </a:rPr>
              <a:t>Ejercicio #2</a:t>
            </a:r>
            <a:r>
              <a:rPr lang="es-MX" altLang="es-MX" sz="4000"/>
              <a:t> </a:t>
            </a:r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848252"/>
            <a:ext cx="8068692" cy="5185196"/>
          </a:xfrm>
          <a:prstGeom prst="rect">
            <a:avLst/>
          </a:prstGeom>
        </p:spPr>
      </p:pic>
      <p:sp>
        <p:nvSpPr>
          <p:cNvPr id="38" name="Rectangle 11"/>
          <p:cNvSpPr>
            <a:spLocks noChangeArrowheads="1"/>
          </p:cNvSpPr>
          <p:nvPr/>
        </p:nvSpPr>
        <p:spPr bwMode="auto">
          <a:xfrm>
            <a:off x="3886200" y="1371600"/>
            <a:ext cx="425450" cy="4648200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0" name="Rectangle 12"/>
          <p:cNvSpPr>
            <a:spLocks noChangeArrowheads="1"/>
          </p:cNvSpPr>
          <p:nvPr/>
        </p:nvSpPr>
        <p:spPr bwMode="auto">
          <a:xfrm>
            <a:off x="1447800" y="4876800"/>
            <a:ext cx="7154292" cy="228600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533400" y="3733800"/>
            <a:ext cx="8068692" cy="2286000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2" name="Oval 13"/>
          <p:cNvSpPr>
            <a:spLocks noChangeArrowheads="1"/>
          </p:cNvSpPr>
          <p:nvPr/>
        </p:nvSpPr>
        <p:spPr bwMode="auto">
          <a:xfrm>
            <a:off x="3810000" y="4800600"/>
            <a:ext cx="609600" cy="304800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41" grpId="0" animBg="1"/>
      <p:bldP spid="4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8700" y="1371600"/>
            <a:ext cx="7086600" cy="4114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es-MX" altLang="es-MX" sz="4000" dirty="0"/>
              <a:t>Remolinos de fuego (vórtices), las condiciones bajo las cuales posiblemente se desarrollen y sus implicaciones para el comportamiento de los incendios forestales</a:t>
            </a:r>
            <a:endParaRPr lang="en-US" altLang="es-MX" sz="4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5181600" cy="1143000"/>
          </a:xfrm>
        </p:spPr>
        <p:txBody>
          <a:bodyPr/>
          <a:lstStyle/>
          <a:p>
            <a:pPr algn="l" eaLnBrk="1" hangingPunct="1"/>
            <a:r>
              <a:rPr lang="es-MX" altLang="es-MX" dirty="0"/>
              <a:t>Vórtices de fuego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1524000"/>
            <a:ext cx="5410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s-MX" sz="2800" dirty="0"/>
              <a:t>    </a:t>
            </a:r>
            <a:r>
              <a:rPr lang="es-MX" altLang="es-MX" b="0" dirty="0"/>
              <a:t>Un remolino/vórtice de fuego se define como una columna de aire ascendente que gira y se mueve, elevándose desde un vórtice y que transporta humo, cenizas y fuego.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b="0" dirty="0"/>
              <a:t>   Los remolinos de fuego pertenecen a la misma familia que los tornados y remolinos de polvo.</a:t>
            </a:r>
            <a:endParaRPr lang="en-US" altLang="es-MX" b="0" dirty="0"/>
          </a:p>
        </p:txBody>
      </p:sp>
      <p:pic>
        <p:nvPicPr>
          <p:cNvPr id="62468" name="Picture 5" descr="Scan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3538" y="2895600"/>
            <a:ext cx="250666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4" descr="01-19-S290-S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57200"/>
            <a:ext cx="25034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 eaLnBrk="1" hangingPunct="1"/>
            <a:r>
              <a:rPr lang="es-MX" altLang="es-MX">
                <a:solidFill>
                  <a:srgbClr val="FFCC00"/>
                </a:solidFill>
              </a:rPr>
              <a:t>Dos tipos de vórtices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4572000" y="4953000"/>
            <a:ext cx="411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/>
            <a:r>
              <a:rPr lang="es-MX" altLang="es-MX" sz="3200" b="1" dirty="0">
                <a:solidFill>
                  <a:schemeClr val="bg1"/>
                </a:solidFill>
                <a:latin typeface="Arial" charset="0"/>
              </a:rPr>
              <a:t>Vórtices verticales</a:t>
            </a:r>
          </a:p>
          <a:p>
            <a:pPr marL="342900" indent="-342900" eaLnBrk="1" hangingPunct="1"/>
            <a:r>
              <a:rPr lang="es-MX" altLang="es-MX" sz="3200" b="1" dirty="0">
                <a:solidFill>
                  <a:schemeClr val="bg1"/>
                </a:solidFill>
                <a:latin typeface="Arial" charset="0"/>
              </a:rPr>
              <a:t>o remolinos de fuego</a:t>
            </a:r>
            <a:endParaRPr lang="en-US" altLang="es-MX" sz="32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990600" y="1219200"/>
            <a:ext cx="3276600" cy="15696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hangingPunct="1"/>
            <a:r>
              <a:rPr lang="es-MX" altLang="es-MX" sz="3200" b="1" dirty="0">
                <a:solidFill>
                  <a:schemeClr val="bg1"/>
                </a:solidFill>
                <a:latin typeface="Arial" charset="0"/>
              </a:rPr>
              <a:t>Vórtices horizontales o de rollo</a:t>
            </a:r>
          </a:p>
        </p:txBody>
      </p:sp>
      <p:pic>
        <p:nvPicPr>
          <p:cNvPr id="49158" name="Distance_crownfirefront2-1.mpg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1066800"/>
            <a:ext cx="4572000" cy="326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11-</a:t>
            </a:r>
            <a:fld id="{682DEF19-6446-47FD-9454-1FD31C892BC4}" type="slidenum">
              <a:rPr lang="en-US" altLang="es-MX" sz="14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48</a:t>
            </a:fld>
            <a:r>
              <a:rPr lang="en-US" altLang="es-MX" sz="14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pic>
        <p:nvPicPr>
          <p:cNvPr id="9" name="Firewhorl.mpg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0" y="3792682"/>
            <a:ext cx="4495800" cy="3065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9158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838200"/>
          </a:xfrm>
        </p:spPr>
        <p:txBody>
          <a:bodyPr/>
          <a:lstStyle/>
          <a:p>
            <a:pPr eaLnBrk="1" hangingPunct="1"/>
            <a:r>
              <a:rPr lang="es-MX" altLang="es-MX" sz="3600"/>
              <a:t>Vórtices horizontales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4038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b="0" dirty="0"/>
              <a:t>Raro, ejemplifica el comportamiento extremo del fuego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b="0" dirty="0"/>
              <a:t>Observe el "dedo" que se mueve 100 metros a 160 km/hr y se regresa en 3 segundos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b="0" dirty="0"/>
              <a:t>No son bien entendidos</a:t>
            </a:r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28258" y="1524000"/>
            <a:ext cx="4088034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Text Box 7"/>
          <p:cNvSpPr txBox="1">
            <a:spLocks noChangeArrowheads="1"/>
          </p:cNvSpPr>
          <p:nvPr/>
        </p:nvSpPr>
        <p:spPr bwMode="auto">
          <a:xfrm>
            <a:off x="5943600" y="1143000"/>
            <a:ext cx="2389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000"/>
              <a:t>*mirando hacia abajo</a:t>
            </a:r>
          </a:p>
        </p:txBody>
      </p:sp>
      <p:sp>
        <p:nvSpPr>
          <p:cNvPr id="65542" name="CuadroTexto 1"/>
          <p:cNvSpPr txBox="1">
            <a:spLocks noChangeArrowheads="1"/>
          </p:cNvSpPr>
          <p:nvPr/>
        </p:nvSpPr>
        <p:spPr bwMode="auto">
          <a:xfrm>
            <a:off x="5848350" y="1566863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b="1" dirty="0"/>
              <a:t>Dedo</a:t>
            </a:r>
          </a:p>
        </p:txBody>
      </p:sp>
      <p:sp>
        <p:nvSpPr>
          <p:cNvPr id="65543" name="CuadroTexto 6"/>
          <p:cNvSpPr txBox="1">
            <a:spLocks noChangeArrowheads="1"/>
          </p:cNvSpPr>
          <p:nvPr/>
        </p:nvSpPr>
        <p:spPr bwMode="auto">
          <a:xfrm>
            <a:off x="7966365" y="1524000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b="1" dirty="0"/>
              <a:t>Dedo</a:t>
            </a:r>
          </a:p>
        </p:txBody>
      </p:sp>
      <p:sp>
        <p:nvSpPr>
          <p:cNvPr id="65544" name="CuadroTexto 7"/>
          <p:cNvSpPr txBox="1">
            <a:spLocks noChangeArrowheads="1"/>
          </p:cNvSpPr>
          <p:nvPr/>
        </p:nvSpPr>
        <p:spPr bwMode="auto">
          <a:xfrm>
            <a:off x="5943600" y="3121472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b="1" dirty="0"/>
              <a:t>Dedo</a:t>
            </a:r>
          </a:p>
        </p:txBody>
      </p:sp>
      <p:sp>
        <p:nvSpPr>
          <p:cNvPr id="65545" name="CuadroTexto 8"/>
          <p:cNvSpPr txBox="1">
            <a:spLocks noChangeArrowheads="1"/>
          </p:cNvSpPr>
          <p:nvPr/>
        </p:nvSpPr>
        <p:spPr bwMode="auto">
          <a:xfrm>
            <a:off x="8001000" y="3118350"/>
            <a:ext cx="6912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b="1" dirty="0"/>
              <a:t>Dedo </a:t>
            </a:r>
          </a:p>
        </p:txBody>
      </p:sp>
      <p:sp>
        <p:nvSpPr>
          <p:cNvPr id="65546" name="CuadroTexto 9"/>
          <p:cNvSpPr txBox="1">
            <a:spLocks noChangeArrowheads="1"/>
          </p:cNvSpPr>
          <p:nvPr/>
        </p:nvSpPr>
        <p:spPr bwMode="auto">
          <a:xfrm>
            <a:off x="5872163" y="5245100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b="1" dirty="0"/>
              <a:t>Dedo</a:t>
            </a:r>
          </a:p>
        </p:txBody>
      </p:sp>
      <p:sp>
        <p:nvSpPr>
          <p:cNvPr id="65547" name="CuadroTexto 10"/>
          <p:cNvSpPr txBox="1">
            <a:spLocks noChangeArrowheads="1"/>
          </p:cNvSpPr>
          <p:nvPr/>
        </p:nvSpPr>
        <p:spPr bwMode="auto">
          <a:xfrm>
            <a:off x="7929563" y="5202238"/>
            <a:ext cx="6912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b="1" dirty="0"/>
              <a:t>Dedo </a:t>
            </a:r>
          </a:p>
        </p:txBody>
      </p:sp>
      <p:sp>
        <p:nvSpPr>
          <p:cNvPr id="65548" name="CuadroTexto 2"/>
          <p:cNvSpPr txBox="1">
            <a:spLocks noChangeArrowheads="1"/>
          </p:cNvSpPr>
          <p:nvPr/>
        </p:nvSpPr>
        <p:spPr bwMode="auto">
          <a:xfrm>
            <a:off x="5832475" y="4002088"/>
            <a:ext cx="949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altLang="es-MX" sz="1200" b="1" dirty="0"/>
              <a:t>Vórtices finalizado</a:t>
            </a:r>
          </a:p>
        </p:txBody>
      </p:sp>
      <p:sp>
        <p:nvSpPr>
          <p:cNvPr id="65549" name="CuadroTexto 3"/>
          <p:cNvSpPr txBox="1">
            <a:spLocks noChangeArrowheads="1"/>
          </p:cNvSpPr>
          <p:nvPr/>
        </p:nvSpPr>
        <p:spPr bwMode="auto">
          <a:xfrm>
            <a:off x="4800600" y="3352800"/>
            <a:ext cx="5934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000" b="1" dirty="0"/>
              <a:t>Vórtice</a:t>
            </a:r>
          </a:p>
        </p:txBody>
      </p:sp>
      <p:sp>
        <p:nvSpPr>
          <p:cNvPr id="14" name="CuadroTexto 3">
            <a:extLst>
              <a:ext uri="{FF2B5EF4-FFF2-40B4-BE49-F238E27FC236}">
                <a16:creationId xmlns:a16="http://schemas.microsoft.com/office/drawing/2014/main" id="{64F5E14E-5A2B-42AF-BA9A-FCB06207B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3305889"/>
            <a:ext cx="5934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000" b="1" dirty="0"/>
              <a:t>Vórtice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752600"/>
            <a:ext cx="8305800" cy="2667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60000"/>
              </a:spcBef>
              <a:buFontTx/>
              <a:buNone/>
            </a:pPr>
            <a:r>
              <a:rPr lang="es-MX" altLang="es-MX" sz="4000" dirty="0"/>
              <a:t>Los cuatro denominadores comunes del comportamiento del fuego en incendios trágicos</a:t>
            </a:r>
            <a:endParaRPr lang="en-US" altLang="es-MX" sz="40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s-MX" altLang="es-MX" sz="3600"/>
              <a:t>3 Tipos de vórtices verticales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9248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sz="3600" dirty="0"/>
              <a:t>Vórtices conducidos por el calor  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s-MX" altLang="es-MX" b="0" dirty="0"/>
              <a:t>Similar al remolino de polvo que resulta de alguna forma de cizalladura horizontal del viento horizontal asociada con la actividad convectiva en una atmósfera inestable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sz="3600" dirty="0"/>
              <a:t>Columna convectiva</a:t>
            </a:r>
          </a:p>
          <a:p>
            <a:pPr marL="804863" indent="-354013" eaLnBrk="1" hangingPunct="1">
              <a:lnSpc>
                <a:spcPct val="90000"/>
              </a:lnSpc>
              <a:buFontTx/>
              <a:buNone/>
            </a:pPr>
            <a:r>
              <a:rPr lang="es-MX" altLang="es-MX" sz="2800" b="0" dirty="0"/>
              <a:t>- Esta forma de remolino de fuego se origina en lo alto de la columna convectiva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sz="3600" dirty="0"/>
              <a:t>Tipo onda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Ocurre en el lado de sotavento de barreras físicas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38200"/>
            <a:ext cx="8229600" cy="914400"/>
          </a:xfrm>
        </p:spPr>
        <p:txBody>
          <a:bodyPr/>
          <a:lstStyle/>
          <a:p>
            <a:pPr eaLnBrk="1" hangingPunct="1"/>
            <a:r>
              <a:rPr lang="es-MX" altLang="es-MX" sz="3600"/>
              <a:t>¿Cuándo y dónde esperar remolinos de fuego?</a:t>
            </a:r>
            <a:endParaRPr lang="en-US" altLang="es-MX" sz="360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981200"/>
            <a:ext cx="7772400" cy="4800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MX" altLang="es-MX" b="0" dirty="0"/>
              <a:t>Son el resultado de eventos o procesos locales.</a:t>
            </a:r>
          </a:p>
          <a:p>
            <a:pPr algn="just" eaLnBrk="1" hangingPunct="1">
              <a:lnSpc>
                <a:spcPct val="90000"/>
              </a:lnSpc>
            </a:pPr>
            <a:r>
              <a:rPr lang="es-MX" altLang="es-MX" b="0" dirty="0"/>
              <a:t>Ocurren con mayor frecuencia cuando la masa de aire es inestable a una altura considerable.</a:t>
            </a:r>
          </a:p>
          <a:p>
            <a:pPr algn="just" eaLnBrk="1" hangingPunct="1">
              <a:lnSpc>
                <a:spcPct val="90000"/>
              </a:lnSpc>
            </a:pPr>
            <a:r>
              <a:rPr lang="es-MX" altLang="es-MX" b="0" dirty="0"/>
              <a:t>Evalúe la posibilidad de remolinos de fuego observando evidencias de remolinos de polvo y vientos ligueros.</a:t>
            </a:r>
            <a:endParaRPr lang="en-US" altLang="es-MX" b="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MX" sz="3200" dirty="0"/>
              <a:t>Factores que contribuyen a la formación de remolinos de fuego</a:t>
            </a:r>
            <a:endParaRPr lang="en-US" altLang="es-MX" sz="3200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4876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s-MX" altLang="es-MX" sz="2400" b="0" dirty="0"/>
              <a:t>Rayos del sol perpendiculares a la ladera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s-MX" altLang="es-MX" sz="2400" b="0" dirty="0"/>
              <a:t>Nubosidad mínima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s-MX" altLang="es-MX" sz="2400" b="0" dirty="0"/>
              <a:t>Humedad relativa baja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s-MX" altLang="es-MX" sz="2400" b="0" dirty="0"/>
              <a:t>Suelo expuesto seco o área quemada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s-MX" altLang="es-MX" sz="2400" b="0" dirty="0"/>
              <a:t>Vientos ligeros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s-MX" altLang="es-MX" sz="2400" b="0" dirty="0"/>
              <a:t>Atmósfera inestable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s-MX" altLang="es-MX" sz="2400" b="0" dirty="0"/>
              <a:t>Humo que asciende a grandes alturas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s-MX" altLang="es-MX" sz="2400" b="0" dirty="0"/>
              <a:t>Nubes que crecen verticalmente</a:t>
            </a:r>
            <a:endParaRPr lang="en-US" altLang="es-MX" sz="2400" b="0" dirty="0"/>
          </a:p>
        </p:txBody>
      </p:sp>
      <p:pic>
        <p:nvPicPr>
          <p:cNvPr id="68612" name="Picture 4" descr="good column cranking 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905000"/>
            <a:ext cx="37099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pPr eaLnBrk="1" hangingPunct="1"/>
            <a:r>
              <a:rPr lang="es-MX" altLang="es-MX" dirty="0"/>
              <a:t>Otras consideraciones</a:t>
            </a:r>
          </a:p>
        </p:txBody>
      </p:sp>
      <p:pic>
        <p:nvPicPr>
          <p:cNvPr id="69636" name="Picture 6" descr="dust stor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1225" y="1981200"/>
            <a:ext cx="43307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7543800" cy="5181600"/>
          </a:xfrm>
        </p:spPr>
        <p:txBody>
          <a:bodyPr/>
          <a:lstStyle/>
          <a:p>
            <a:pPr marL="88900" indent="-88900"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s-MX" sz="2600" dirty="0"/>
              <a:t> </a:t>
            </a:r>
            <a:r>
              <a:rPr lang="es-MX" altLang="es-MX" dirty="0"/>
              <a:t>Estas condiciones pueden aumentar la posibilidad de remolinos de fuego</a:t>
            </a:r>
            <a:r>
              <a:rPr lang="en-US" altLang="es-MX" dirty="0"/>
              <a:t>:</a:t>
            </a:r>
          </a:p>
          <a:p>
            <a:pPr eaLnBrk="1" hangingPunct="1">
              <a:lnSpc>
                <a:spcPct val="20000"/>
              </a:lnSpc>
              <a:buFontTx/>
              <a:buNone/>
              <a:defRPr/>
            </a:pPr>
            <a:endParaRPr lang="en-US" altLang="es-MX" sz="2600" dirty="0"/>
          </a:p>
          <a:p>
            <a:pPr eaLnBrk="1" hangingPunct="1">
              <a:lnSpc>
                <a:spcPct val="20000"/>
              </a:lnSpc>
              <a:buFontTx/>
              <a:buNone/>
              <a:defRPr/>
            </a:pPr>
            <a:endParaRPr lang="en-US" altLang="es-MX" sz="26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b="0" dirty="0"/>
              <a:t>El inicio de vientos                                 ascendentes de  ladera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b="0" dirty="0"/>
              <a:t>El viento que sopla a                                                través de las crestas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b="0" dirty="0"/>
              <a:t>Vientos ascendentes y                              descendentes de cañón                                                     en esquinas y espolones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b="0" dirty="0"/>
              <a:t>Puntos calientes en el                                                área del fuego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b="0" dirty="0"/>
              <a:t>Masas de aire                                                cambiantes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6868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3600" dirty="0"/>
              <a:t>Implicaciones para el comportamiento de los incendios forestal</a:t>
            </a:r>
            <a:endParaRPr lang="en-US" altLang="es-MX" sz="3600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905000"/>
            <a:ext cx="8610600" cy="45720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s-MX" altLang="es-MX" sz="3000" b="0" dirty="0"/>
              <a:t>Pueden aumentar o alterar los flujos de viento.</a:t>
            </a:r>
          </a:p>
          <a:p>
            <a:pPr eaLnBrk="1" hangingPunct="1">
              <a:spcAft>
                <a:spcPts val="600"/>
              </a:spcAft>
            </a:pPr>
            <a:r>
              <a:rPr lang="es-MX" altLang="es-MX" sz="3000" b="0" dirty="0"/>
              <a:t>Lleva pavesas en los vientos de transporte (focos secundarios de largo alcance).</a:t>
            </a:r>
          </a:p>
          <a:p>
            <a:pPr eaLnBrk="1" hangingPunct="1">
              <a:spcAft>
                <a:spcPts val="600"/>
              </a:spcAft>
            </a:pPr>
            <a:r>
              <a:rPr lang="es-MX" altLang="es-MX" sz="3000" b="0" dirty="0"/>
              <a:t>Puede pasar a través de líneas de fuego y colapsarlas (focos secundarios de corto alcance).</a:t>
            </a:r>
          </a:p>
          <a:p>
            <a:pPr eaLnBrk="1" hangingPunct="1">
              <a:spcAft>
                <a:spcPts val="600"/>
              </a:spcAft>
            </a:pPr>
            <a:r>
              <a:rPr lang="es-MX" altLang="es-MX" sz="3000" b="0" dirty="0"/>
              <a:t>Puede causar daño grave y poner en peligro la vida y la propiedad.</a:t>
            </a:r>
            <a:endParaRPr lang="en-US" altLang="es-MX" sz="3000" b="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828800"/>
            <a:ext cx="6629400" cy="3352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MX" altLang="es-MX" sz="4000" dirty="0"/>
              <a:t>Diferencia entre los fuegos conducidos por el viento e los fuegos dominados por la columna convectiva</a:t>
            </a:r>
            <a:endParaRPr lang="en-US" altLang="es-MX" sz="40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11-74-S290-S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38200"/>
            <a:ext cx="8229600" cy="5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457200"/>
          </a:xfrm>
        </p:spPr>
        <p:txBody>
          <a:bodyPr/>
          <a:lstStyle/>
          <a:p>
            <a:pPr eaLnBrk="1" hangingPunct="1"/>
            <a:r>
              <a:rPr lang="es-MX" altLang="es-MX" sz="3200" dirty="0"/>
              <a:t>Fuego conducido por el viento</a:t>
            </a:r>
            <a:endParaRPr lang="en-US" altLang="es-MX" sz="3200" dirty="0"/>
          </a:p>
        </p:txBody>
      </p:sp>
      <p:sp>
        <p:nvSpPr>
          <p:cNvPr id="72708" name="Text Box 5"/>
          <p:cNvSpPr txBox="1">
            <a:spLocks noChangeArrowheads="1"/>
          </p:cNvSpPr>
          <p:nvPr/>
        </p:nvSpPr>
        <p:spPr bwMode="auto">
          <a:xfrm>
            <a:off x="3810000" y="1828800"/>
            <a:ext cx="5030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altLang="es-MX" dirty="0">
                <a:solidFill>
                  <a:schemeClr val="bg1"/>
                </a:solidFill>
                <a:latin typeface="Arial" charset="0"/>
              </a:rPr>
              <a:t>Poder del viento &gt; Poder del fuego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828800"/>
            <a:ext cx="32766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3600" dirty="0"/>
              <a:t>Fuego dominado por la columna convectiva</a:t>
            </a:r>
          </a:p>
        </p:txBody>
      </p:sp>
      <p:pic>
        <p:nvPicPr>
          <p:cNvPr id="73731" name="Picture 3" descr="11-77-S290-S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57200"/>
            <a:ext cx="434816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3657600" y="4343400"/>
            <a:ext cx="35445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3200">
                <a:latin typeface="Arial" charset="0"/>
              </a:rPr>
              <a:t>Poder del fuego &gt; </a:t>
            </a:r>
            <a:br>
              <a:rPr lang="es-MX" altLang="es-MX" sz="3200">
                <a:latin typeface="Arial" charset="0"/>
              </a:rPr>
            </a:br>
            <a:r>
              <a:rPr lang="es-MX" altLang="es-MX" sz="3200">
                <a:latin typeface="Arial" charset="0"/>
              </a:rPr>
              <a:t>Poder del viento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pPr eaLnBrk="1" hangingPunct="1"/>
            <a:r>
              <a:rPr lang="es-MX" altLang="es-MX" sz="3900" dirty="0"/>
              <a:t>Fuegos conducidos por el viento</a:t>
            </a:r>
            <a:endParaRPr lang="en-US" altLang="es-MX" sz="3900" dirty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6106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5000"/>
              </a:spcAft>
            </a:pPr>
            <a:r>
              <a:rPr lang="es-MX" altLang="es-MX" b="0" dirty="0"/>
              <a:t>A menudo, los que escapan al ataque inicial y se convierten en los más grandes</a:t>
            </a:r>
          </a:p>
          <a:p>
            <a:pPr eaLnBrk="1" hangingPunct="1">
              <a:lnSpc>
                <a:spcPct val="90000"/>
              </a:lnSpc>
              <a:spcAft>
                <a:spcPct val="5000"/>
              </a:spcAft>
            </a:pPr>
            <a:r>
              <a:rPr lang="es-MX" altLang="es-MX" b="0" dirty="0"/>
              <a:t>Más fácil predecir la dirección de propagación</a:t>
            </a:r>
          </a:p>
          <a:p>
            <a:pPr eaLnBrk="1" hangingPunct="1">
              <a:lnSpc>
                <a:spcPct val="90000"/>
              </a:lnSpc>
              <a:spcAft>
                <a:spcPct val="5000"/>
              </a:spcAft>
            </a:pPr>
            <a:r>
              <a:rPr lang="es-MX" altLang="es-MX" b="0" dirty="0"/>
              <a:t>El cambio del viento plantea un problema</a:t>
            </a:r>
          </a:p>
          <a:p>
            <a:pPr eaLnBrk="1" hangingPunct="1">
              <a:lnSpc>
                <a:spcPct val="90000"/>
              </a:lnSpc>
              <a:spcAft>
                <a:spcPct val="5000"/>
              </a:spcAft>
            </a:pPr>
            <a:r>
              <a:rPr lang="es-MX" altLang="es-MX" b="0" dirty="0"/>
              <a:t>La columna de humo se inclina por el viento</a:t>
            </a:r>
          </a:p>
          <a:p>
            <a:pPr eaLnBrk="1" hangingPunct="1">
              <a:lnSpc>
                <a:spcPct val="90000"/>
              </a:lnSpc>
              <a:spcAft>
                <a:spcPct val="5000"/>
              </a:spcAft>
            </a:pPr>
            <a:r>
              <a:rPr lang="es-MX" altLang="es-MX" b="0" dirty="0"/>
              <a:t>Focos secundarios a favor del viento</a:t>
            </a:r>
          </a:p>
          <a:p>
            <a:pPr eaLnBrk="1" hangingPunct="1">
              <a:lnSpc>
                <a:spcPct val="90000"/>
              </a:lnSpc>
              <a:spcAft>
                <a:spcPct val="5000"/>
              </a:spcAft>
            </a:pPr>
            <a:r>
              <a:rPr lang="es-MX" altLang="es-MX" b="0" dirty="0"/>
              <a:t>Los flancos y la cola generalmente son seguros</a:t>
            </a:r>
            <a:endParaRPr lang="en-US" altLang="es-MX" b="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3" descr="rexcree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dirty="0"/>
              <a:t>Fuego dominado por la columna convectiva</a:t>
            </a:r>
          </a:p>
        </p:txBody>
      </p:sp>
      <p:sp>
        <p:nvSpPr>
          <p:cNvPr id="76804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>
                <a:solidFill>
                  <a:srgbClr val="DDDDDD"/>
                </a:solidFill>
                <a:latin typeface="Arial" charset="0"/>
              </a:rPr>
              <a:t>11-</a:t>
            </a:r>
            <a:fld id="{04D7D5C7-AB4D-42D9-9156-781A845F1792}" type="slidenum">
              <a:rPr lang="en-US" altLang="es-MX" sz="1400">
                <a:solidFill>
                  <a:srgbClr val="DDDDDD"/>
                </a:solidFill>
                <a:latin typeface="Arial" charset="0"/>
              </a:rPr>
              <a:pPr algn="r" eaLnBrk="1" hangingPunct="1"/>
              <a:t>59</a:t>
            </a:fld>
            <a:r>
              <a:rPr lang="en-US" altLang="es-MX" sz="1400">
                <a:solidFill>
                  <a:srgbClr val="DDDDDD"/>
                </a:solidFill>
                <a:latin typeface="Arial" charset="0"/>
              </a:rPr>
              <a:t>-S290-EP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eaLnBrk="1" hangingPunct="1"/>
            <a:r>
              <a:rPr lang="es-MX" altLang="es-MX" sz="3600" dirty="0"/>
              <a:t>Denominadores comunes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077200" cy="5181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MX" altLang="es-MX" b="0" dirty="0"/>
              <a:t>En incendios relativamente pequeños o en áreas aparentemente tranquilas de grandes incendios. </a:t>
            </a:r>
          </a:p>
          <a:p>
            <a:pPr algn="just" eaLnBrk="1" hangingPunct="1">
              <a:lnSpc>
                <a:spcPct val="10000"/>
              </a:lnSpc>
            </a:pPr>
            <a:endParaRPr lang="es-MX" altLang="es-MX" b="0" dirty="0"/>
          </a:p>
          <a:p>
            <a:pPr algn="just" eaLnBrk="1" hangingPunct="1">
              <a:lnSpc>
                <a:spcPct val="90000"/>
              </a:lnSpc>
            </a:pPr>
            <a:r>
              <a:rPr lang="es-MX" altLang="es-MX" b="0" dirty="0"/>
              <a:t>En combustibles relativamente ligeros, como pastos, hierbas y matorrales ligeros.</a:t>
            </a:r>
          </a:p>
          <a:p>
            <a:pPr algn="just" eaLnBrk="1" hangingPunct="1">
              <a:lnSpc>
                <a:spcPct val="10000"/>
              </a:lnSpc>
            </a:pPr>
            <a:endParaRPr lang="es-MX" altLang="es-MX" b="0" dirty="0"/>
          </a:p>
          <a:p>
            <a:pPr algn="just" eaLnBrk="1" hangingPunct="1">
              <a:lnSpc>
                <a:spcPct val="90000"/>
              </a:lnSpc>
            </a:pPr>
            <a:r>
              <a:rPr lang="es-MX" altLang="es-MX" b="0" dirty="0"/>
              <a:t>Cuando hay un cambio inesperado en la dirección o en la velocidad del viento.</a:t>
            </a:r>
          </a:p>
          <a:p>
            <a:pPr algn="just" eaLnBrk="1" hangingPunct="1">
              <a:lnSpc>
                <a:spcPct val="10000"/>
              </a:lnSpc>
            </a:pPr>
            <a:endParaRPr lang="es-MX" altLang="es-MX" b="0" dirty="0"/>
          </a:p>
          <a:p>
            <a:pPr algn="just" eaLnBrk="1" hangingPunct="1">
              <a:lnSpc>
                <a:spcPct val="90000"/>
              </a:lnSpc>
            </a:pPr>
            <a:r>
              <a:rPr lang="es-MX" altLang="es-MX" b="0" dirty="0"/>
              <a:t>Cuando el fuego responde a condiciones topográficas y avanza cuesta arriba</a:t>
            </a:r>
            <a:r>
              <a:rPr lang="en-US" altLang="es-MX" b="0" dirty="0"/>
              <a:t>.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s-MX" altLang="es-MX" b="0" dirty="0"/>
              <a:t>La actividad de fuego es el resultado de la actividad convectiva de la columna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s-MX" altLang="es-MX" b="0" dirty="0"/>
              <a:t>La velocidad y la dirección de propagación son muy impredecibles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s-MX" altLang="es-MX" b="0" dirty="0"/>
              <a:t>Los focos secundarios pueden ir en todas direcciones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s-MX" altLang="es-MX" b="0" dirty="0"/>
              <a:t>Generalmente baja velocidad del viento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s-MX" altLang="es-MX" b="0" dirty="0"/>
              <a:t>Generalmente intermitente - se puede formar, colapsar y volver a formar, etc.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E9C1898E-F665-4443-9D3A-B213AC059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MX" altLang="es-MX" kern="0" dirty="0"/>
              <a:t>Fuego dominado por la columna convectiva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153400" cy="762000"/>
          </a:xfrm>
        </p:spPr>
        <p:txBody>
          <a:bodyPr/>
          <a:lstStyle/>
          <a:p>
            <a:pPr eaLnBrk="1" hangingPunct="1"/>
            <a:r>
              <a:rPr lang="es-MX" altLang="es-MX" sz="3600"/>
              <a:t>Funciona como una tormenta electrica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dirty="0"/>
              <a:t>Corrientes entrantes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Pueden ser en todas las direcciones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Proporcionan oxígeno, aumentan el precalentamiento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dirty="0"/>
              <a:t>Corrientes descendentes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El aire ascendente se enfría y puede precipitarse con fuerza hacia el suelo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Los vientos descendentes se extienden en todas las direcciones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b="0" dirty="0"/>
              <a:t>Calma repentina, presencia de virga o lluvia.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05-44-S290-S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66800"/>
            <a:ext cx="8077200" cy="532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s-MX" sz="2800"/>
              <a:t>Virga/Corriente descendente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7772400" cy="487680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spcAft>
                <a:spcPct val="50000"/>
              </a:spcAft>
              <a:buFontTx/>
              <a:buAutoNum type="arabicPeriod"/>
            </a:pPr>
            <a:r>
              <a:rPr lang="es-MX" altLang="es-MX" dirty="0"/>
              <a:t>Describir los cuatro denominadores comunes del comportamiento del fuego en incendios forestales trágicos.</a:t>
            </a:r>
          </a:p>
          <a:p>
            <a:pPr marL="609600" indent="-609600" algn="just" eaLnBrk="1" hangingPunct="1">
              <a:lnSpc>
                <a:spcPct val="90000"/>
              </a:lnSpc>
              <a:spcAft>
                <a:spcPct val="50000"/>
              </a:spcAft>
              <a:buFontTx/>
              <a:buAutoNum type="arabicPeriod"/>
            </a:pPr>
            <a:r>
              <a:rPr lang="es-MX" altLang="es-MX" dirty="0"/>
              <a:t>Describir las características de comportamiento extremo del fuego y reconocer las influencias del ambiente del fuego que contribuyen al comportamiento extremo del fuego</a:t>
            </a:r>
            <a:r>
              <a:rPr lang="en-US" altLang="es-MX" dirty="0"/>
              <a:t>.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AEBE57B-8A1C-4660-A771-239563AA61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MX" altLang="es-MX" kern="0"/>
              <a:t>Revisión de objetivos</a:t>
            </a:r>
            <a:endParaRPr lang="es-MX" altLang="es-MX" kern="0" dirty="0"/>
          </a:p>
        </p:txBody>
      </p:sp>
    </p:spTree>
    <p:extLst>
      <p:ext uri="{BB962C8B-B14F-4D97-AF65-F5344CB8AC3E}">
        <p14:creationId xmlns:p14="http://schemas.microsoft.com/office/powerpoint/2010/main" val="370406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87680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spcAft>
                <a:spcPct val="50000"/>
              </a:spcAft>
              <a:buClr>
                <a:schemeClr val="tx1"/>
              </a:buClr>
              <a:buFontTx/>
              <a:buAutoNum type="arabicPeriod" startAt="3"/>
            </a:pPr>
            <a:r>
              <a:rPr lang="es-MX" altLang="es-MX" dirty="0"/>
              <a:t>Describir las tres etapas del desarrollo de incendio de copa e identificar los factores e indicadores clave que conducen al desarrollo de incendio de copa.</a:t>
            </a:r>
          </a:p>
          <a:p>
            <a:pPr marL="609600" indent="-609600" algn="just" eaLnBrk="1" hangingPunct="1">
              <a:lnSpc>
                <a:spcPct val="90000"/>
              </a:lnSpc>
              <a:spcAft>
                <a:spcPct val="50000"/>
              </a:spcAft>
              <a:buClr>
                <a:schemeClr val="tx1"/>
              </a:buClr>
              <a:buFontTx/>
              <a:buAutoNum type="arabicPeriod" startAt="3"/>
            </a:pPr>
            <a:r>
              <a:rPr lang="es-MX" altLang="es-MX" dirty="0"/>
              <a:t>Identificar los tres factores que contribuyen al problema de focos secundarios y describir las condiciones asociadas con cada factor</a:t>
            </a:r>
            <a:r>
              <a:rPr lang="en-US" altLang="es-MX" dirty="0"/>
              <a:t>.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AB626CA-F2CC-4CBE-BEA9-A4B9FEBC9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MX" altLang="es-MX" kern="0"/>
              <a:t>Revisión de objetivos</a:t>
            </a:r>
            <a:endParaRPr lang="es-MX" altLang="es-MX" kern="0" dirty="0"/>
          </a:p>
        </p:txBody>
      </p:sp>
    </p:spTree>
    <p:extLst>
      <p:ext uri="{BB962C8B-B14F-4D97-AF65-F5344CB8AC3E}">
        <p14:creationId xmlns:p14="http://schemas.microsoft.com/office/powerpoint/2010/main" val="182390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458200" cy="533400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r>
              <a:rPr lang="es-MX" altLang="es-MX" sz="2900" dirty="0"/>
              <a:t>Definir la probabilidad de Ignición, describir su uso y determinarla usando tablas.</a:t>
            </a:r>
          </a:p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endParaRPr lang="es-MX" altLang="es-MX" sz="1050" dirty="0"/>
          </a:p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r>
              <a:rPr lang="es-MX" altLang="es-MX" sz="2900" dirty="0"/>
              <a:t>Definir remolinos de fuego (vórtices), las condiciones bajo las cuales se pueden desarrollar y sus implicaciones en el comportamiento de los incendios forestales.</a:t>
            </a:r>
          </a:p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endParaRPr lang="es-MX" altLang="es-MX" sz="1400" dirty="0"/>
          </a:p>
          <a:p>
            <a:pPr marL="609600" indent="-609600" algn="just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 startAt="5"/>
            </a:pPr>
            <a:r>
              <a:rPr lang="es-MX" altLang="es-MX" sz="2900" dirty="0"/>
              <a:t>Explicar la diferencia entre incendios conducidos por el viento y los incendios dominados por columna convectiva</a:t>
            </a:r>
            <a:r>
              <a:rPr lang="en-US" altLang="es-MX" sz="2900" dirty="0"/>
              <a:t>.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36BFB5B-38EB-4668-B31A-8E820B254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MX" altLang="es-MX" kern="0"/>
              <a:t>Revisión de objetivos</a:t>
            </a:r>
            <a:endParaRPr lang="es-MX" altLang="es-MX" kern="0" dirty="0"/>
          </a:p>
        </p:txBody>
      </p:sp>
    </p:spTree>
    <p:extLst>
      <p:ext uri="{BB962C8B-B14F-4D97-AF65-F5344CB8AC3E}">
        <p14:creationId xmlns:p14="http://schemas.microsoft.com/office/powerpoint/2010/main" val="386155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MX" altLang="es-MX" sz="3200" spc="-200" dirty="0"/>
              <a:t>¿Por qué los combatientes de incendios  mueren en este tipo de incendios</a:t>
            </a:r>
            <a:r>
              <a:rPr lang="en-US" altLang="es-MX" sz="3200" spc="-200" dirty="0"/>
              <a:t>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" y="2667000"/>
            <a:ext cx="4648200" cy="32766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s-MX" altLang="es-MX" kern="1200" dirty="0"/>
              <a:t>Ejemplos recientes:</a:t>
            </a:r>
          </a:p>
          <a:p>
            <a:pPr marL="355600" lvl="1" eaLnBrk="1" hangingPunct="1"/>
            <a:r>
              <a:rPr lang="es-MX" altLang="es-MX" sz="2400" b="0" dirty="0"/>
              <a:t>South </a:t>
            </a:r>
            <a:r>
              <a:rPr lang="es-MX" altLang="es-MX" sz="2400" b="0" dirty="0" err="1"/>
              <a:t>Canyon</a:t>
            </a:r>
            <a:r>
              <a:rPr lang="es-MX" altLang="es-MX" sz="2400" b="0" dirty="0"/>
              <a:t>: tipo de combustible matorral</a:t>
            </a:r>
          </a:p>
          <a:p>
            <a:pPr marL="355600" lvl="1" eaLnBrk="1" hangingPunct="1"/>
            <a:r>
              <a:rPr lang="es-MX" altLang="es-MX" sz="2400" b="0" dirty="0"/>
              <a:t>Cramer:  tipo de combustible   matorral</a:t>
            </a:r>
          </a:p>
          <a:p>
            <a:pPr marL="355600" lvl="1" eaLnBrk="1" hangingPunct="1"/>
            <a:r>
              <a:rPr lang="es-MX" altLang="es-MX" sz="2400" b="0" dirty="0" err="1"/>
              <a:t>Tuolumne</a:t>
            </a:r>
            <a:r>
              <a:rPr lang="es-MX" altLang="es-MX" sz="2400" b="0" dirty="0"/>
              <a:t>: tipo de combustible ligero y llamativo (pasto, hojarasca, matorrales ligeros)</a:t>
            </a:r>
          </a:p>
        </p:txBody>
      </p:sp>
      <p:pic>
        <p:nvPicPr>
          <p:cNvPr id="10244" name="Picture 4" descr="blowdow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3600" y="3048000"/>
            <a:ext cx="4470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E8260689-A65C-4E73-9ED7-5B9AB2DEBDB0}"/>
              </a:ext>
            </a:extLst>
          </p:cNvPr>
          <p:cNvSpPr/>
          <p:nvPr/>
        </p:nvSpPr>
        <p:spPr>
          <a:xfrm>
            <a:off x="228600" y="1752600"/>
            <a:ext cx="8686800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s-MX" altLang="es-MX" sz="3200" b="1" dirty="0">
                <a:latin typeface="+mn-lt"/>
              </a:rPr>
              <a:t>Alineación repentina de los elementos clave en el ambiente del fuego</a:t>
            </a:r>
            <a:r>
              <a:rPr lang="en-US" altLang="es-MX" sz="3200" b="1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91500" cy="36576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es-MX" altLang="es-MX" sz="4000" dirty="0"/>
              <a:t>Características del comportamiento extremo del fuego y las influencias del ambiente del fuego que contribuyen al comportamiento extremo del fuego</a:t>
            </a:r>
            <a:endParaRPr lang="en-US" altLang="es-MX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w_graph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381000" y="675409"/>
            <a:ext cx="8229600" cy="5611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9314</TotalTime>
  <Words>1946</Words>
  <Application>Microsoft Office PowerPoint</Application>
  <PresentationFormat>Presentación en pantalla (4:3)</PresentationFormat>
  <Paragraphs>284</Paragraphs>
  <Slides>65</Slides>
  <Notes>14</Notes>
  <HiddenSlides>0</HiddenSlides>
  <MMClips>6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65</vt:i4>
      </vt:variant>
    </vt:vector>
  </HeadingPairs>
  <TitlesOfParts>
    <vt:vector size="71" baseType="lpstr">
      <vt:lpstr>Arial</vt:lpstr>
      <vt:lpstr>Calibri</vt:lpstr>
      <vt:lpstr>Times New Roman</vt:lpstr>
      <vt:lpstr>Verdana</vt:lpstr>
      <vt:lpstr>Default Design</vt:lpstr>
      <vt:lpstr>Photo Editor Photo</vt:lpstr>
      <vt:lpstr>Unidad 11</vt:lpstr>
      <vt:lpstr>Objetivos de la unidad 11</vt:lpstr>
      <vt:lpstr>Objetivos de la unidad 11</vt:lpstr>
      <vt:lpstr>Objetivos de la unidad 11</vt:lpstr>
      <vt:lpstr>Presentación de PowerPoint</vt:lpstr>
      <vt:lpstr>Denominadores comunes</vt:lpstr>
      <vt:lpstr>¿Por qué los combatientes de incendios  mueren en este tipo de incendios?</vt:lpstr>
      <vt:lpstr>Presentación de PowerPoint</vt:lpstr>
      <vt:lpstr>Presentación de PowerPoint</vt:lpstr>
      <vt:lpstr>Comportamiento extremo del fuego</vt:lpstr>
      <vt:lpstr>Factores contribuyentes</vt:lpstr>
      <vt:lpstr> Combustibles disponibles </vt:lpstr>
      <vt:lpstr> Características de los combustibles</vt:lpstr>
      <vt:lpstr>Viento</vt:lpstr>
      <vt:lpstr>Viento</vt:lpstr>
      <vt:lpstr>Las humedades del combustible bajas y las humedades relativas</vt:lpstr>
      <vt:lpstr>Atmósfera inestable</vt:lpstr>
      <vt:lpstr>Indicadores primarios de una atmósfera inestable</vt:lpstr>
      <vt:lpstr>Combinando influencias</vt:lpstr>
      <vt:lpstr>Presentación de PowerPoint</vt:lpstr>
      <vt:lpstr>Tipos de fuegos de copa (conducidos por el viento)</vt:lpstr>
      <vt:lpstr>Pasivo</vt:lpstr>
      <vt:lpstr>Activos</vt:lpstr>
      <vt:lpstr>Independientes</vt:lpstr>
      <vt:lpstr>Condiciones que contribuyen a fuegos de copa</vt:lpstr>
      <vt:lpstr>Flamabilidad de la copa</vt:lpstr>
      <vt:lpstr>Transferencia de calor de la superficie a la copa</vt:lpstr>
      <vt:lpstr>Transferencia de calor de copa a copa </vt:lpstr>
      <vt:lpstr>Presentación de PowerPoint</vt:lpstr>
      <vt:lpstr>¿Este sitio tiene el potencial de coronamiento?</vt:lpstr>
      <vt:lpstr>Presentación de PowerPoint</vt:lpstr>
      <vt:lpstr>Los ocho factores que contribuyen, se dividen en las tres áreas siguientes:</vt:lpstr>
      <vt:lpstr>Fuente de pavesas</vt:lpstr>
      <vt:lpstr>Transporte</vt:lpstr>
      <vt:lpstr>Combustibles receptores y ambiente</vt:lpstr>
      <vt:lpstr>Focos secundarios de corto alcance vs. largo alcance</vt:lpstr>
      <vt:lpstr>Focos secundarios de corto alcance</vt:lpstr>
      <vt:lpstr>Focos secundarios de largo alcance</vt:lpstr>
      <vt:lpstr>Determinando ubicaciones potenciales de focos secundarios</vt:lpstr>
      <vt:lpstr>Numerosos focos secundarios</vt:lpstr>
      <vt:lpstr>Presentación de PowerPoint</vt:lpstr>
      <vt:lpstr>Probabilidad de ignición</vt:lpstr>
      <vt:lpstr>Presentación de PowerPoint</vt:lpstr>
      <vt:lpstr>Presentación de PowerPoint</vt:lpstr>
      <vt:lpstr>Presentación de PowerPoint</vt:lpstr>
      <vt:lpstr>Presentación de PowerPoint</vt:lpstr>
      <vt:lpstr>Vórtices de fuego</vt:lpstr>
      <vt:lpstr>Dos tipos de vórtices</vt:lpstr>
      <vt:lpstr>Vórtices horizontales</vt:lpstr>
      <vt:lpstr>3 Tipos de vórtices verticales</vt:lpstr>
      <vt:lpstr>¿Cuándo y dónde esperar remolinos de fuego?</vt:lpstr>
      <vt:lpstr>Factores que contribuyen a la formación de remolinos de fuego</vt:lpstr>
      <vt:lpstr>Otras consideraciones</vt:lpstr>
      <vt:lpstr>Implicaciones para el comportamiento de los incendios forestal</vt:lpstr>
      <vt:lpstr>Presentación de PowerPoint</vt:lpstr>
      <vt:lpstr>Fuego conducido por el viento</vt:lpstr>
      <vt:lpstr>Fuego dominado por la columna convectiva</vt:lpstr>
      <vt:lpstr>Fuegos conducidos por el viento</vt:lpstr>
      <vt:lpstr>Fuego dominado por la columna convectiva</vt:lpstr>
      <vt:lpstr>Presentación de PowerPoint</vt:lpstr>
      <vt:lpstr>Funciona como una tormenta electrica</vt:lpstr>
      <vt:lpstr>Virga/Corriente descendente</vt:lpstr>
      <vt:lpstr>Presentación de PowerPoint</vt:lpstr>
      <vt:lpstr>Presentación de PowerPoint</vt:lpstr>
      <vt:lpstr>Presentación de PowerPoint</vt:lpstr>
    </vt:vector>
  </TitlesOfParts>
  <Company>BLM-NIFC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0 Introduction</dc:title>
  <dc:creator>PrometheUs</dc:creator>
  <cp:keywords>Mex</cp:keywords>
  <cp:lastModifiedBy>Jorge Pulido-Luna</cp:lastModifiedBy>
  <cp:revision>241</cp:revision>
  <dcterms:created xsi:type="dcterms:W3CDTF">2003-11-06T21:05:49Z</dcterms:created>
  <dcterms:modified xsi:type="dcterms:W3CDTF">2021-09-27T10:56:03Z</dcterms:modified>
</cp:coreProperties>
</file>