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347" r:id="rId4"/>
    <p:sldId id="34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8" r:id="rId62"/>
    <p:sldId id="319" r:id="rId63"/>
    <p:sldId id="325" r:id="rId64"/>
    <p:sldId id="320" r:id="rId65"/>
    <p:sldId id="321" r:id="rId66"/>
    <p:sldId id="322" r:id="rId67"/>
    <p:sldId id="324" r:id="rId68"/>
    <p:sldId id="326" r:id="rId69"/>
    <p:sldId id="327" r:id="rId70"/>
    <p:sldId id="328" r:id="rId71"/>
    <p:sldId id="340" r:id="rId72"/>
    <p:sldId id="331" r:id="rId73"/>
    <p:sldId id="332" r:id="rId74"/>
    <p:sldId id="341" r:id="rId75"/>
    <p:sldId id="342" r:id="rId76"/>
    <p:sldId id="343" r:id="rId77"/>
    <p:sldId id="335" r:id="rId78"/>
    <p:sldId id="349" r:id="rId79"/>
    <p:sldId id="350" r:id="rId80"/>
    <p:sldId id="351" r:id="rId8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0000"/>
    <a:srgbClr val="FF0066"/>
    <a:srgbClr val="FFFF00"/>
    <a:srgbClr val="000066"/>
    <a:srgbClr val="EAEAEA"/>
    <a:srgbClr val="CC3300"/>
    <a:srgbClr val="3399FF"/>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9" autoAdjust="0"/>
    <p:restoredTop sz="96680" autoAdjust="0"/>
  </p:normalViewPr>
  <p:slideViewPr>
    <p:cSldViewPr snapToGrid="0">
      <p:cViewPr varScale="1">
        <p:scale>
          <a:sx n="55" d="100"/>
          <a:sy n="55" d="100"/>
        </p:scale>
        <p:origin x="84" y="30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583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83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83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583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914FFB9-9D54-4A3A-B955-1FC50608DC75}" type="slidenum">
              <a:rPr lang="en-US" altLang="es-MX"/>
              <a:pPr/>
              <a:t>‹Nº›</a:t>
            </a:fld>
            <a:endParaRPr lang="en-US" alt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ln/>
        </p:spPr>
        <p:txBody>
          <a:bodyPr/>
          <a:lstStyle/>
          <a:p>
            <a:endParaRPr lang="es-MX" altLang="es-MX"/>
          </a:p>
        </p:txBody>
      </p:sp>
      <p:sp>
        <p:nvSpPr>
          <p:cNvPr id="4100" name="Slide Number Placeholder 3"/>
          <p:cNvSpPr>
            <a:spLocks noGrp="1"/>
          </p:cNvSpPr>
          <p:nvPr>
            <p:ph type="sldNum" sz="quarter" idx="5"/>
          </p:nvPr>
        </p:nvSpPr>
        <p:spPr>
          <a:noFill/>
        </p:spPr>
        <p:txBody>
          <a:bodyPr/>
          <a:lstStyle/>
          <a:p>
            <a:fld id="{4B23CF64-8168-474B-8189-7BB23EDA6D6C}" type="slidenum">
              <a:rPr lang="en-US" altLang="es-MX"/>
              <a:pPr/>
              <a:t>1</a:t>
            </a:fld>
            <a:endParaRPr lang="en-US" alt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s-MX" altLang="es-MX"/>
          </a:p>
        </p:txBody>
      </p:sp>
      <p:sp>
        <p:nvSpPr>
          <p:cNvPr id="37892" name="Slide Number Placeholder 3"/>
          <p:cNvSpPr>
            <a:spLocks noGrp="1"/>
          </p:cNvSpPr>
          <p:nvPr>
            <p:ph type="sldNum" sz="quarter" idx="5"/>
          </p:nvPr>
        </p:nvSpPr>
        <p:spPr>
          <a:noFill/>
        </p:spPr>
        <p:txBody>
          <a:bodyPr/>
          <a:lstStyle/>
          <a:p>
            <a:fld id="{5FD7FB65-9651-4F8E-8193-8DCDFA257382}" type="slidenum">
              <a:rPr lang="en-US" altLang="es-MX"/>
              <a:pPr/>
              <a:t>26</a:t>
            </a:fld>
            <a:endParaRPr lang="en-US" alt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8F61C7A4-7321-4BE1-9F0A-3A6ED7E588F1}" type="slidenum">
              <a:rPr lang="en-US" altLang="es-MX"/>
              <a:pPr/>
              <a:t>49</a:t>
            </a:fld>
            <a:endParaRPr lang="en-US" altLang="es-MX"/>
          </a:p>
        </p:txBody>
      </p:sp>
      <p:sp>
        <p:nvSpPr>
          <p:cNvPr id="67587" name="Rectangle 2"/>
          <p:cNvSpPr>
            <a:spLocks noGrp="1" noRot="1" noChangeAspect="1" noChangeArrowheads="1" noTextEdit="1"/>
          </p:cNvSpPr>
          <p:nvPr>
            <p:ph type="sldImg"/>
          </p:nvPr>
        </p:nvSpPr>
        <p:spPr>
          <a:xfrm>
            <a:off x="1143000" y="687388"/>
            <a:ext cx="4570413" cy="3427412"/>
          </a:xfrm>
          <a:solidFill>
            <a:srgbClr val="FFFFFF"/>
          </a:solidFill>
          <a:ln/>
        </p:spPr>
      </p:sp>
      <p:sp>
        <p:nvSpPr>
          <p:cNvPr id="67588" name="Rectangle 3"/>
          <p:cNvSpPr>
            <a:spLocks noGrp="1"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s-MX" alt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EDC7EA7-893D-46F7-A881-DAF963318665}" type="slidenum">
              <a:rPr lang="en-US" altLang="es-MX"/>
              <a:pPr/>
              <a:t>50</a:t>
            </a:fld>
            <a:endParaRPr lang="en-US" altLang="es-MX"/>
          </a:p>
        </p:txBody>
      </p:sp>
      <p:sp>
        <p:nvSpPr>
          <p:cNvPr id="69635" name="Rectangle 2"/>
          <p:cNvSpPr>
            <a:spLocks noGrp="1" noRot="1" noChangeAspect="1" noChangeArrowheads="1" noTextEdit="1"/>
          </p:cNvSpPr>
          <p:nvPr>
            <p:ph type="sldImg"/>
          </p:nvPr>
        </p:nvSpPr>
        <p:spPr>
          <a:xfrm>
            <a:off x="1143000" y="687388"/>
            <a:ext cx="4570413" cy="3427412"/>
          </a:xfrm>
          <a:solidFill>
            <a:srgbClr val="FFFFFF"/>
          </a:solidFill>
          <a:ln/>
        </p:spPr>
      </p:sp>
      <p:sp>
        <p:nvSpPr>
          <p:cNvPr id="69636" name="Rectangle 3"/>
          <p:cNvSpPr>
            <a:spLocks noGrp="1"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s-MX" alt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pPr eaLnBrk="1" hangingPunct="1"/>
            <a:endParaRPr lang="es-MX" altLang="es-MX"/>
          </a:p>
        </p:txBody>
      </p:sp>
      <p:sp>
        <p:nvSpPr>
          <p:cNvPr id="79876" name="Slide Number Placeholder 3"/>
          <p:cNvSpPr>
            <a:spLocks noGrp="1"/>
          </p:cNvSpPr>
          <p:nvPr>
            <p:ph type="sldNum" sz="quarter" idx="5"/>
          </p:nvPr>
        </p:nvSpPr>
        <p:spPr>
          <a:noFill/>
        </p:spPr>
        <p:txBody>
          <a:bodyPr/>
          <a:lstStyle/>
          <a:p>
            <a:fld id="{4F00E5DE-8F3F-4CAB-B1E3-D3E3109320B8}" type="slidenum">
              <a:rPr lang="en-US" altLang="es-MX"/>
              <a:pPr/>
              <a:t>59</a:t>
            </a:fld>
            <a:endParaRPr lang="en-US" alt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eaLnBrk="1" hangingPunct="1"/>
            <a:endParaRPr lang="es-MX" altLang="es-MX"/>
          </a:p>
        </p:txBody>
      </p:sp>
      <p:sp>
        <p:nvSpPr>
          <p:cNvPr id="81924" name="Slide Number Placeholder 3"/>
          <p:cNvSpPr>
            <a:spLocks noGrp="1"/>
          </p:cNvSpPr>
          <p:nvPr>
            <p:ph type="sldNum" sz="quarter" idx="5"/>
          </p:nvPr>
        </p:nvSpPr>
        <p:spPr>
          <a:noFill/>
        </p:spPr>
        <p:txBody>
          <a:bodyPr/>
          <a:lstStyle/>
          <a:p>
            <a:fld id="{5307F2B5-6A37-47E3-B1A9-5B16A90509B1}" type="slidenum">
              <a:rPr lang="en-US" altLang="es-MX"/>
              <a:pPr/>
              <a:t>60</a:t>
            </a:fld>
            <a:endParaRPr lang="en-US"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p:spPr>
        <p:txBody>
          <a:bodyPr/>
          <a:lstStyle/>
          <a:p>
            <a:endParaRPr lang="es-MX" altLang="es-MX"/>
          </a:p>
        </p:txBody>
      </p:sp>
      <p:sp>
        <p:nvSpPr>
          <p:cNvPr id="9220" name="Slide Number Placeholder 3"/>
          <p:cNvSpPr>
            <a:spLocks noGrp="1"/>
          </p:cNvSpPr>
          <p:nvPr>
            <p:ph type="sldNum" sz="quarter" idx="5"/>
          </p:nvPr>
        </p:nvSpPr>
        <p:spPr>
          <a:noFill/>
        </p:spPr>
        <p:txBody>
          <a:bodyPr/>
          <a:lstStyle/>
          <a:p>
            <a:fld id="{B2DF0959-1477-4BE4-9C44-D44EB5C8DD9F}" type="slidenum">
              <a:rPr lang="en-US" altLang="es-MX"/>
              <a:pPr/>
              <a:t>5</a:t>
            </a:fld>
            <a:endParaRPr lang="en-US" alt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a:extLst>
              <a:ext uri="{FF2B5EF4-FFF2-40B4-BE49-F238E27FC236}">
                <a16:creationId xmlns:a16="http://schemas.microsoft.com/office/drawing/2014/main" id="{09D3625E-09C8-462B-8211-5ECD45017D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1C92719-51A3-4B21-861A-EAFB1203E1A1}" type="slidenum">
              <a:rPr lang="en-US" altLang="es-MX" sz="1200"/>
              <a:pPr eaLnBrk="1" hangingPunct="1"/>
              <a:t>71</a:t>
            </a:fld>
            <a:endParaRPr lang="en-US" altLang="es-MX" sz="1200"/>
          </a:p>
        </p:txBody>
      </p:sp>
      <p:sp>
        <p:nvSpPr>
          <p:cNvPr id="96259" name="Rectangle 2">
            <a:extLst>
              <a:ext uri="{FF2B5EF4-FFF2-40B4-BE49-F238E27FC236}">
                <a16:creationId xmlns:a16="http://schemas.microsoft.com/office/drawing/2014/main" id="{1EF389AD-E148-4492-990B-2D60A746788D}"/>
              </a:ext>
            </a:extLst>
          </p:cNvPr>
          <p:cNvSpPr>
            <a:spLocks noGrp="1" noRot="1" noChangeAspect="1" noChangeArrowheads="1" noTextEdit="1"/>
          </p:cNvSpPr>
          <p:nvPr>
            <p:ph type="sldImg"/>
          </p:nvPr>
        </p:nvSpPr>
        <p:spPr>
          <a:xfrm>
            <a:off x="1143000" y="687388"/>
            <a:ext cx="4570413" cy="3427412"/>
          </a:xfrm>
          <a:solidFill>
            <a:srgbClr val="FFFFFF"/>
          </a:solidFill>
          <a:ln/>
        </p:spPr>
      </p:sp>
      <p:sp>
        <p:nvSpPr>
          <p:cNvPr id="96260" name="Rectangle 3">
            <a:extLst>
              <a:ext uri="{FF2B5EF4-FFF2-40B4-BE49-F238E27FC236}">
                <a16:creationId xmlns:a16="http://schemas.microsoft.com/office/drawing/2014/main" id="{885A7C20-BA79-406A-9FED-A57DD4483BBF}"/>
              </a:ext>
            </a:extLst>
          </p:cNvPr>
          <p:cNvSpPr>
            <a:spLocks noGrp="1"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s-MX" alt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a:extLst>
              <a:ext uri="{FF2B5EF4-FFF2-40B4-BE49-F238E27FC236}">
                <a16:creationId xmlns:a16="http://schemas.microsoft.com/office/drawing/2014/main" id="{28A93315-76F8-4770-A418-1B51AF6B48F1}"/>
              </a:ext>
            </a:extLst>
          </p:cNvPr>
          <p:cNvSpPr>
            <a:spLocks noGrp="1" noRot="1" noChangeAspect="1" noChangeArrowheads="1" noTextEdit="1"/>
          </p:cNvSpPr>
          <p:nvPr>
            <p:ph type="sldImg"/>
          </p:nvPr>
        </p:nvSpPr>
        <p:spPr>
          <a:ln/>
        </p:spPr>
      </p:sp>
      <p:sp>
        <p:nvSpPr>
          <p:cNvPr id="118787" name="Rectangle 3">
            <a:extLst>
              <a:ext uri="{FF2B5EF4-FFF2-40B4-BE49-F238E27FC236}">
                <a16:creationId xmlns:a16="http://schemas.microsoft.com/office/drawing/2014/main" id="{45720C67-1E48-4D7D-B0DC-22CD1B010B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endParaRPr lang="es-MX" altLang="es-MX"/>
          </a:p>
        </p:txBody>
      </p:sp>
      <p:sp>
        <p:nvSpPr>
          <p:cNvPr id="13316" name="Slide Number Placeholder 3"/>
          <p:cNvSpPr>
            <a:spLocks noGrp="1"/>
          </p:cNvSpPr>
          <p:nvPr>
            <p:ph type="sldNum" sz="quarter" idx="5"/>
          </p:nvPr>
        </p:nvSpPr>
        <p:spPr>
          <a:noFill/>
        </p:spPr>
        <p:txBody>
          <a:bodyPr/>
          <a:lstStyle/>
          <a:p>
            <a:fld id="{8077B55F-DC85-4173-9DFB-50A37F4CE03B}" type="slidenum">
              <a:rPr lang="en-US" altLang="es-MX"/>
              <a:pPr/>
              <a:t>8</a:t>
            </a:fld>
            <a:endParaRPr lang="en-US" alt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endParaRPr lang="es-MX" altLang="es-MX"/>
          </a:p>
        </p:txBody>
      </p:sp>
      <p:sp>
        <p:nvSpPr>
          <p:cNvPr id="17412" name="Slide Number Placeholder 3"/>
          <p:cNvSpPr>
            <a:spLocks noGrp="1"/>
          </p:cNvSpPr>
          <p:nvPr>
            <p:ph type="sldNum" sz="quarter" idx="5"/>
          </p:nvPr>
        </p:nvSpPr>
        <p:spPr>
          <a:noFill/>
        </p:spPr>
        <p:txBody>
          <a:bodyPr/>
          <a:lstStyle/>
          <a:p>
            <a:fld id="{F5CC7D91-E138-4988-9D57-1FD4EE8DB731}" type="slidenum">
              <a:rPr lang="en-US" altLang="es-MX"/>
              <a:pPr/>
              <a:t>11</a:t>
            </a:fld>
            <a:endParaRPr lang="en-US" alt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s-MX" b="0" dirty="0"/>
              <a:t>Southern rough es un </a:t>
            </a:r>
            <a:r>
              <a:rPr lang="en-US" altLang="es-MX" b="0" dirty="0" err="1"/>
              <a:t>concepto</a:t>
            </a:r>
            <a:r>
              <a:rPr lang="en-US" altLang="es-MX" b="0" dirty="0"/>
              <a:t> </a:t>
            </a:r>
          </a:p>
          <a:p>
            <a:endParaRPr lang="es-MX" dirty="0"/>
          </a:p>
        </p:txBody>
      </p:sp>
      <p:sp>
        <p:nvSpPr>
          <p:cNvPr id="4" name="Marcador de número de diapositiva 3"/>
          <p:cNvSpPr>
            <a:spLocks noGrp="1"/>
          </p:cNvSpPr>
          <p:nvPr>
            <p:ph type="sldNum" sz="quarter" idx="5"/>
          </p:nvPr>
        </p:nvSpPr>
        <p:spPr/>
        <p:txBody>
          <a:bodyPr/>
          <a:lstStyle/>
          <a:p>
            <a:fld id="{F914FFB9-9D54-4A3A-B955-1FC50608DC75}" type="slidenum">
              <a:rPr lang="en-US" altLang="es-MX" smtClean="0"/>
              <a:pPr/>
              <a:t>16</a:t>
            </a:fld>
            <a:endParaRPr lang="en-US" altLang="es-MX"/>
          </a:p>
        </p:txBody>
      </p:sp>
    </p:spTree>
    <p:extLst>
      <p:ext uri="{BB962C8B-B14F-4D97-AF65-F5344CB8AC3E}">
        <p14:creationId xmlns:p14="http://schemas.microsoft.com/office/powerpoint/2010/main" val="2307101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endParaRPr lang="es-MX" alt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eaLnBrk="1" hangingPunct="1"/>
            <a:endParaRPr lang="es-MX" altLang="es-MX"/>
          </a:p>
        </p:txBody>
      </p:sp>
      <p:sp>
        <p:nvSpPr>
          <p:cNvPr id="30724" name="Slide Number Placeholder 3"/>
          <p:cNvSpPr>
            <a:spLocks noGrp="1"/>
          </p:cNvSpPr>
          <p:nvPr>
            <p:ph type="sldNum" sz="quarter" idx="5"/>
          </p:nvPr>
        </p:nvSpPr>
        <p:spPr>
          <a:noFill/>
        </p:spPr>
        <p:txBody>
          <a:bodyPr/>
          <a:lstStyle/>
          <a:p>
            <a:fld id="{C117D56C-F4EB-49F1-9971-BF2710EA063F}" type="slidenum">
              <a:rPr lang="en-US" altLang="es-MX"/>
              <a:pPr/>
              <a:t>21</a:t>
            </a:fld>
            <a:endParaRPr lang="en-US" alt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s-MX" altLang="es-MX"/>
          </a:p>
        </p:txBody>
      </p:sp>
      <p:sp>
        <p:nvSpPr>
          <p:cNvPr id="33796" name="Slide Number Placeholder 3"/>
          <p:cNvSpPr>
            <a:spLocks noGrp="1"/>
          </p:cNvSpPr>
          <p:nvPr>
            <p:ph type="sldNum" sz="quarter" idx="5"/>
          </p:nvPr>
        </p:nvSpPr>
        <p:spPr>
          <a:noFill/>
        </p:spPr>
        <p:txBody>
          <a:bodyPr/>
          <a:lstStyle/>
          <a:p>
            <a:fld id="{95BD8251-2B2B-47CF-83AD-80A127C6B46E}" type="slidenum">
              <a:rPr lang="en-US" altLang="es-MX"/>
              <a:pPr/>
              <a:t>23</a:t>
            </a:fld>
            <a:endParaRPr lang="en-US" alt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fld id="{AFAD2775-E5C4-444B-BC49-8A785BF126DB}" type="slidenum">
              <a:rPr lang="en-US" altLang="es-MX"/>
              <a:pPr/>
              <a:t>‹Nº›</a:t>
            </a:fld>
            <a:endParaRPr lang="en-US" alt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75681605-8B22-440B-BA85-D7A73B5AA4DF}" type="slidenum">
              <a:rPr lang="en-US" altLang="es-MX"/>
              <a:pPr/>
              <a:t>‹Nº›</a:t>
            </a:fld>
            <a:endParaRPr lang="en-US" alt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47EFA9D0-34A3-4530-BA58-CE338C8A0A8E}" type="slidenum">
              <a:rPr lang="en-US" altLang="es-MX"/>
              <a:pPr/>
              <a:t>‹Nº›</a:t>
            </a:fld>
            <a:endParaRPr lang="en-US" alt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B6B193C5-61E1-4E52-9EC0-76D13EACB0BA}" type="slidenum">
              <a:rPr lang="en-US" altLang="es-MX"/>
              <a:pPr/>
              <a:t>‹Nº›</a:t>
            </a:fld>
            <a:endParaRPr lang="en-US" alt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474BF3D0-57E0-4C8C-B5D9-2F08901FF4BF}" type="slidenum">
              <a:rPr lang="en-US" altLang="es-MX"/>
              <a:pPr/>
              <a:t>‹Nº›</a:t>
            </a:fld>
            <a:endParaRPr lang="en-US" alt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8BD3DDF0-7CFA-4076-BCD7-12DC1343EEF6}" type="slidenum">
              <a:rPr lang="en-US" altLang="es-MX"/>
              <a:pPr/>
              <a:t>‹Nº›</a:t>
            </a:fld>
            <a:endParaRPr lang="en-US" alt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5FBE7B56-6F6C-4FF5-98AC-EF40FAB53285}" type="slidenum">
              <a:rPr lang="en-US" altLang="es-MX"/>
              <a:pPr/>
              <a:t>‹Nº›</a:t>
            </a:fld>
            <a:endParaRPr lang="en-US" alt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D885294E-F522-4E98-BF76-C82ED1B3DA54}" type="slidenum">
              <a:rPr lang="en-US" altLang="es-MX"/>
              <a:pPr/>
              <a:t>‹Nº›</a:t>
            </a:fld>
            <a:endParaRPr lang="en-US" alt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D5DC4B9C-909C-439B-A9B2-9AD2B645ACA8}" type="slidenum">
              <a:rPr lang="en-US" altLang="es-MX"/>
              <a:pPr/>
              <a:t>‹Nº›</a:t>
            </a:fld>
            <a:endParaRPr lang="en-US" alt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A32D8B17-64F1-4F58-B12A-AD0276CDFC0A}" type="slidenum">
              <a:rPr lang="en-US" altLang="es-MX"/>
              <a:pPr/>
              <a:t>‹Nº›</a:t>
            </a:fld>
            <a:endParaRPr lang="en-US" alt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EDE1D666-63A5-42CA-9F9D-346BCF9690FC}" type="slidenum">
              <a:rPr lang="en-US" altLang="es-MX"/>
              <a:pPr/>
              <a:t>‹Nº›</a:t>
            </a:fld>
            <a:endParaRPr lang="en-US" alt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s-MX"/>
              <a:t>Click to edit Master title style</a:t>
            </a:r>
          </a:p>
        </p:txBody>
      </p:sp>
      <p:sp>
        <p:nvSpPr>
          <p:cNvPr id="1027" name="Rectangle 3"/>
          <p:cNvSpPr>
            <a:spLocks noGrp="1" noChangeArrowheads="1"/>
          </p:cNvSpPr>
          <p:nvPr>
            <p:ph type="body" idx="1"/>
          </p:nvPr>
        </p:nvSpPr>
        <p:spPr bwMode="auto">
          <a:xfrm>
            <a:off x="685800" y="1752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MX"/>
              <a:t>Click to edit Master text styles</a:t>
            </a:r>
          </a:p>
          <a:p>
            <a:pPr lvl="1"/>
            <a:r>
              <a:rPr lang="en-US" altLang="es-MX"/>
              <a:t>Second level</a:t>
            </a:r>
          </a:p>
          <a:p>
            <a:pPr lvl="2"/>
            <a:r>
              <a:rPr lang="en-US" altLang="es-MX"/>
              <a:t>Third level</a:t>
            </a:r>
          </a:p>
          <a:p>
            <a:pPr lvl="3"/>
            <a:r>
              <a:rPr lang="en-US" altLang="es-MX"/>
              <a:t>Fourth level</a:t>
            </a:r>
          </a:p>
          <a:p>
            <a:pPr lvl="4"/>
            <a:r>
              <a:rPr lang="en-US" altLang="es-MX"/>
              <a:t>Fifth level</a:t>
            </a:r>
          </a:p>
        </p:txBody>
      </p:sp>
      <p:sp>
        <p:nvSpPr>
          <p:cNvPr id="1030" name="Rectangle 6"/>
          <p:cNvSpPr>
            <a:spLocks noGrp="1" noChangeArrowheads="1"/>
          </p:cNvSpPr>
          <p:nvPr>
            <p:ph type="sldNum" sz="quarter" idx="4"/>
          </p:nvPr>
        </p:nvSpPr>
        <p:spPr bwMode="auto">
          <a:xfrm>
            <a:off x="7010400" y="4191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D05C0F04-733F-423F-AB3D-9E336C3F5397}" type="slidenum">
              <a:rPr lang="en-US" altLang="es-MX"/>
              <a:pPr/>
              <a:t>‹Nº›</a:t>
            </a:fld>
            <a:endParaRPr lang="en-US" altLang="es-MX"/>
          </a:p>
        </p:txBody>
      </p:sp>
      <p:sp>
        <p:nvSpPr>
          <p:cNvPr id="1032" name="Rectangle 8"/>
          <p:cNvSpPr>
            <a:spLocks noChangeArrowheads="1"/>
          </p:cNvSpPr>
          <p:nvPr userDrawn="1"/>
        </p:nvSpPr>
        <p:spPr bwMode="auto">
          <a:xfrm>
            <a:off x="7239000" y="6629400"/>
            <a:ext cx="1905000" cy="381000"/>
          </a:xfrm>
          <a:prstGeom prst="rect">
            <a:avLst/>
          </a:prstGeom>
          <a:noFill/>
          <a:ln w="9525">
            <a:noFill/>
            <a:miter lim="800000"/>
            <a:headEnd/>
            <a:tailEnd/>
          </a:ln>
          <a:effectLst/>
        </p:spPr>
        <p:txBody>
          <a:bodyPr/>
          <a:lstStyle/>
          <a:p>
            <a:pPr algn="r" eaLnBrk="1" hangingPunct="1"/>
            <a:r>
              <a:rPr lang="en-US" altLang="es-MX" sz="1000" dirty="0">
                <a:solidFill>
                  <a:srgbClr val="DDDDDD"/>
                </a:solidFill>
                <a:latin typeface="Arial" charset="0"/>
              </a:rPr>
              <a:t>10-</a:t>
            </a:r>
            <a:fld id="{35BB5843-42E4-4E80-8D4E-61CF574F59B0}" type="slidenum">
              <a:rPr lang="en-US" altLang="es-MX" sz="1000">
                <a:solidFill>
                  <a:srgbClr val="DDDDDD"/>
                </a:solidFill>
                <a:latin typeface="Arial" charset="0"/>
              </a:rPr>
              <a:pPr algn="r" eaLnBrk="1" hangingPunct="1"/>
              <a:t>‹Nº›</a:t>
            </a:fld>
            <a:r>
              <a:rPr lang="en-US" altLang="es-MX" sz="1000" dirty="0">
                <a:solidFill>
                  <a:srgbClr val="DDDDDD"/>
                </a:solidFill>
                <a:latin typeface="Arial" charset="0"/>
              </a:rPr>
              <a:t>-S290-PE</a:t>
            </a:r>
          </a:p>
        </p:txBody>
      </p:sp>
      <p:sp>
        <p:nvSpPr>
          <p:cNvPr id="2" name="Text Box 10"/>
          <p:cNvSpPr txBox="1">
            <a:spLocks noChangeArrowheads="1"/>
          </p:cNvSpPr>
          <p:nvPr userDrawn="1"/>
        </p:nvSpPr>
        <p:spPr bwMode="auto">
          <a:xfrm>
            <a:off x="-48836" y="6465888"/>
            <a:ext cx="13179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s-MX" altLang="es-MX" sz="2000" b="1" noProof="0" dirty="0">
                <a:solidFill>
                  <a:srgbClr val="DDDDDD"/>
                </a:solidFill>
              </a:rPr>
              <a:t>Unidad 10</a:t>
            </a:r>
          </a:p>
        </p:txBody>
      </p:sp>
      <p:sp>
        <p:nvSpPr>
          <p:cNvPr id="1031" name="Text Box 11"/>
          <p:cNvSpPr txBox="1">
            <a:spLocks noChangeArrowheads="1"/>
          </p:cNvSpPr>
          <p:nvPr userDrawn="1"/>
        </p:nvSpPr>
        <p:spPr bwMode="auto">
          <a:xfrm>
            <a:off x="1214438" y="6591300"/>
            <a:ext cx="6946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r>
              <a:rPr lang="es-MX" altLang="es-MX" sz="1400" b="1" noProof="0" dirty="0">
                <a:solidFill>
                  <a:srgbClr val="DDDDDD"/>
                </a:solidFill>
              </a:rPr>
              <a:t>Humedad del combustible</a:t>
            </a:r>
          </a:p>
        </p:txBody>
      </p:sp>
      <p:grpSp>
        <p:nvGrpSpPr>
          <p:cNvPr id="8" name="Grupo 7">
            <a:extLst>
              <a:ext uri="{FF2B5EF4-FFF2-40B4-BE49-F238E27FC236}">
                <a16:creationId xmlns:a16="http://schemas.microsoft.com/office/drawing/2014/main" id="{CB9747D9-0F8D-47D6-851D-46B82E070AB3}"/>
              </a:ext>
            </a:extLst>
          </p:cNvPr>
          <p:cNvGrpSpPr/>
          <p:nvPr userDrawn="1"/>
        </p:nvGrpSpPr>
        <p:grpSpPr>
          <a:xfrm>
            <a:off x="477115" y="-48987"/>
            <a:ext cx="8640381" cy="570891"/>
            <a:chOff x="477115" y="-48987"/>
            <a:chExt cx="8640381" cy="570891"/>
          </a:xfrm>
        </p:grpSpPr>
        <p:sp>
          <p:nvSpPr>
            <p:cNvPr id="9" name="Rectángulo 8">
              <a:extLst>
                <a:ext uri="{FF2B5EF4-FFF2-40B4-BE49-F238E27FC236}">
                  <a16:creationId xmlns:a16="http://schemas.microsoft.com/office/drawing/2014/main" id="{C1962BED-0867-4DD5-B4D5-C519299CD2C2}"/>
                </a:ext>
              </a:extLst>
            </p:cNvPr>
            <p:cNvSpPr/>
            <p:nvPr userDrawn="1"/>
          </p:nvSpPr>
          <p:spPr>
            <a:xfrm>
              <a:off x="477115" y="-48987"/>
              <a:ext cx="7173759" cy="461665"/>
            </a:xfrm>
            <a:prstGeom prst="rect">
              <a:avLst/>
            </a:prstGeom>
            <a:noFill/>
          </p:spPr>
          <p:txBody>
            <a:bodyPr wrap="none" lIns="91440" tIns="45720" rIns="91440" bIns="45720">
              <a:spAutoFit/>
            </a:bodyPr>
            <a:lstStyle/>
            <a:p>
              <a:pPr eaLnBrk="1" hangingPunct="1">
                <a:defRPr/>
              </a:pPr>
              <a:r>
                <a:rPr lang="es-MX" altLang="es-MX" sz="2400" b="1" spc="20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Intermedio de comportamiento del fuego</a:t>
              </a:r>
            </a:p>
          </p:txBody>
        </p:sp>
        <p:sp>
          <p:nvSpPr>
            <p:cNvPr id="10" name="Rectángulo 9">
              <a:extLst>
                <a:ext uri="{FF2B5EF4-FFF2-40B4-BE49-F238E27FC236}">
                  <a16:creationId xmlns:a16="http://schemas.microsoft.com/office/drawing/2014/main" id="{CE02CB57-201B-4CBB-B173-9523AFC2A95F}"/>
                </a:ext>
              </a:extLst>
            </p:cNvPr>
            <p:cNvSpPr/>
            <p:nvPr userDrawn="1"/>
          </p:nvSpPr>
          <p:spPr>
            <a:xfrm>
              <a:off x="8110489" y="60239"/>
              <a:ext cx="1007007" cy="461665"/>
            </a:xfrm>
            <a:prstGeom prst="rect">
              <a:avLst/>
            </a:prstGeom>
            <a:noFill/>
          </p:spPr>
          <p:txBody>
            <a:bodyPr wrap="none" lIns="91440" tIns="45720" rIns="91440" bIns="45720">
              <a:spAutoFit/>
            </a:bodyPr>
            <a:lstStyle/>
            <a:p>
              <a:pPr eaLnBrk="1" hangingPunct="1">
                <a:defRPr/>
              </a:pPr>
              <a:r>
                <a:rPr lang="es-MX" altLang="es-MX" sz="2400" b="1" baseline="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S-290</a:t>
              </a: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txStyles>
    <p:title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p:titleStyle>
    <p:bodyStyle>
      <a:lvl1pPr marL="342900" indent="-342900" algn="l" rtl="0" eaLnBrk="0" fontAlgn="base" hangingPunct="0">
        <a:spcBef>
          <a:spcPct val="20000"/>
        </a:spcBef>
        <a:spcAft>
          <a:spcPct val="0"/>
        </a:spcAft>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latin typeface="+mn-lt"/>
        </a:defRPr>
      </a:lvl2pPr>
      <a:lvl3pPr marL="1143000" indent="-228600" algn="l" rtl="0" eaLnBrk="0" fontAlgn="base" hangingPunct="0">
        <a:spcBef>
          <a:spcPct val="20000"/>
        </a:spcBef>
        <a:spcAft>
          <a:spcPct val="0"/>
        </a:spcAft>
        <a:buChar char="•"/>
        <a:defRPr sz="2400" b="1">
          <a:solidFill>
            <a:schemeClr val="tx1"/>
          </a:solidFill>
          <a:latin typeface="+mn-lt"/>
        </a:defRPr>
      </a:lvl3pPr>
      <a:lvl4pPr marL="1600200"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4.jpeg"/></Relationships>
</file>

<file path=ppt/slides/_rels/slide6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oleObject" Target="../embeddings/oleObject1.bin"/><Relationship Id="rId1" Type="http://schemas.openxmlformats.org/officeDocument/2006/relationships/slideLayout" Target="../slideLayouts/slideLayout7.xml"/><Relationship Id="rId4" Type="http://schemas.openxmlformats.org/officeDocument/2006/relationships/image" Target="../media/image46.emf"/></Relationships>
</file>

<file path=ppt/slides/_rels/slide6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8.emf"/><Relationship Id="rId4" Type="http://schemas.openxmlformats.org/officeDocument/2006/relationships/image" Target="../media/image47.emf"/></Relationships>
</file>

<file path=ppt/slides/_rels/slide7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579418"/>
            <a:ext cx="7888288" cy="2565545"/>
          </a:xfrm>
        </p:spPr>
        <p:txBody>
          <a:bodyPr/>
          <a:lstStyle/>
          <a:p>
            <a:pPr eaLnBrk="1" hangingPunct="1"/>
            <a:r>
              <a:rPr lang="es-MX" altLang="es-MX" sz="6000" dirty="0">
                <a:solidFill>
                  <a:schemeClr val="tx1"/>
                </a:solidFill>
                <a:latin typeface="Arial" charset="0"/>
              </a:rPr>
              <a:t>Unidad 10</a:t>
            </a:r>
            <a:br>
              <a:rPr lang="es-MX" altLang="es-MX" sz="6000" dirty="0">
                <a:solidFill>
                  <a:schemeClr val="tx1"/>
                </a:solidFill>
                <a:latin typeface="Arial" charset="0"/>
              </a:rPr>
            </a:br>
            <a:r>
              <a:rPr lang="es-MX" altLang="es-MX" sz="5800" dirty="0">
                <a:latin typeface="Arial" charset="0"/>
              </a:rPr>
              <a:t>Humedad del combustible</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1028700" y="1524000"/>
            <a:ext cx="7086600" cy="2133600"/>
          </a:xfrm>
        </p:spPr>
        <p:txBody>
          <a:bodyPr/>
          <a:lstStyle/>
          <a:p>
            <a:pPr algn="ctr" eaLnBrk="1" hangingPunct="1">
              <a:lnSpc>
                <a:spcPct val="90000"/>
              </a:lnSpc>
              <a:buFontTx/>
              <a:buNone/>
            </a:pPr>
            <a:r>
              <a:rPr lang="es-MX" altLang="es-MX" sz="4000" dirty="0"/>
              <a:t>Humedad crítica del combustible vivo y los umbrales para varios tipos de combustible</a:t>
            </a:r>
            <a:endParaRPr lang="en-US" altLang="es-MX" sz="4000" dirty="0"/>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B66883B0-45BA-4448-AAD9-6A6B13AF58A7}"/>
              </a:ext>
            </a:extLst>
          </p:cNvPr>
          <p:cNvGrpSpPr/>
          <p:nvPr/>
        </p:nvGrpSpPr>
        <p:grpSpPr>
          <a:xfrm>
            <a:off x="838200" y="2743200"/>
            <a:ext cx="7315200" cy="2743200"/>
            <a:chOff x="838200" y="2743200"/>
            <a:chExt cx="7315200" cy="2743200"/>
          </a:xfrm>
        </p:grpSpPr>
        <p:grpSp>
          <p:nvGrpSpPr>
            <p:cNvPr id="5" name="Grupo 4">
              <a:extLst>
                <a:ext uri="{FF2B5EF4-FFF2-40B4-BE49-F238E27FC236}">
                  <a16:creationId xmlns:a16="http://schemas.microsoft.com/office/drawing/2014/main" id="{B9915FA3-EA8B-4535-9D15-50B24FA214DE}"/>
                </a:ext>
              </a:extLst>
            </p:cNvPr>
            <p:cNvGrpSpPr/>
            <p:nvPr/>
          </p:nvGrpSpPr>
          <p:grpSpPr>
            <a:xfrm>
              <a:off x="838200" y="2743200"/>
              <a:ext cx="7315200" cy="2743200"/>
              <a:chOff x="838200" y="2743200"/>
              <a:chExt cx="7315200" cy="2743200"/>
            </a:xfrm>
          </p:grpSpPr>
          <p:sp>
            <p:nvSpPr>
              <p:cNvPr id="16386" name="Rectangle 19"/>
              <p:cNvSpPr>
                <a:spLocks noChangeArrowheads="1"/>
              </p:cNvSpPr>
              <p:nvPr/>
            </p:nvSpPr>
            <p:spPr bwMode="auto">
              <a:xfrm>
                <a:off x="838200" y="2743200"/>
                <a:ext cx="7315200" cy="2743200"/>
              </a:xfrm>
              <a:prstGeom prst="rect">
                <a:avLst/>
              </a:prstGeom>
              <a:solidFill>
                <a:schemeClr val="bg1"/>
              </a:solidFill>
              <a:ln w="9525">
                <a:solidFill>
                  <a:schemeClr val="tx1"/>
                </a:solidFill>
                <a:miter lim="800000"/>
                <a:headEnd/>
                <a:tailEnd/>
              </a:ln>
            </p:spPr>
            <p:txBody>
              <a:bodyPr wrap="none" anchor="ctr"/>
              <a:lstStyle/>
              <a:p>
                <a:pPr eaLnBrk="1" hangingPunct="1"/>
                <a:endParaRPr lang="es-MX" altLang="es-MX"/>
              </a:p>
            </p:txBody>
          </p:sp>
          <p:sp>
            <p:nvSpPr>
              <p:cNvPr id="15362" name="Text Box 2"/>
              <p:cNvSpPr txBox="1">
                <a:spLocks noChangeArrowheads="1"/>
              </p:cNvSpPr>
              <p:nvPr/>
            </p:nvSpPr>
            <p:spPr bwMode="auto">
              <a:xfrm>
                <a:off x="838200" y="3571875"/>
                <a:ext cx="1957388" cy="708025"/>
              </a:xfrm>
              <a:prstGeom prst="rect">
                <a:avLst/>
              </a:prstGeom>
              <a:noFill/>
              <a:ln w="9525">
                <a:noFill/>
                <a:miter lim="800000"/>
                <a:headEnd/>
                <a:tailEnd/>
              </a:ln>
            </p:spPr>
            <p:txBody>
              <a:bodyPr>
                <a:spAutoFit/>
              </a:bodyPr>
              <a:lstStyle/>
              <a:p>
                <a:pPr algn="ctr">
                  <a:spcBef>
                    <a:spcPct val="50000"/>
                  </a:spcBef>
                </a:pPr>
                <a:r>
                  <a:rPr lang="es-MX" altLang="es-MX" sz="2000" b="1">
                    <a:latin typeface="Arial" charset="0"/>
                  </a:rPr>
                  <a:t>Combustibles vivos</a:t>
                </a:r>
              </a:p>
            </p:txBody>
          </p:sp>
          <p:sp>
            <p:nvSpPr>
              <p:cNvPr id="15363" name="Text Box 3"/>
              <p:cNvSpPr txBox="1">
                <a:spLocks noChangeArrowheads="1"/>
              </p:cNvSpPr>
              <p:nvPr/>
            </p:nvSpPr>
            <p:spPr bwMode="auto">
              <a:xfrm>
                <a:off x="3481388" y="3124200"/>
                <a:ext cx="1752600" cy="396875"/>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Herbáceos</a:t>
                </a:r>
              </a:p>
            </p:txBody>
          </p:sp>
          <p:sp>
            <p:nvSpPr>
              <p:cNvPr id="15364" name="Text Box 4"/>
              <p:cNvSpPr txBox="1">
                <a:spLocks noChangeArrowheads="1"/>
              </p:cNvSpPr>
              <p:nvPr/>
            </p:nvSpPr>
            <p:spPr bwMode="auto">
              <a:xfrm>
                <a:off x="3348038" y="4492625"/>
                <a:ext cx="1276350" cy="400050"/>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Leñosos</a:t>
                </a:r>
              </a:p>
            </p:txBody>
          </p:sp>
          <p:sp>
            <p:nvSpPr>
              <p:cNvPr id="15365" name="Text Box 5"/>
              <p:cNvSpPr txBox="1">
                <a:spLocks noChangeArrowheads="1"/>
              </p:cNvSpPr>
              <p:nvPr/>
            </p:nvSpPr>
            <p:spPr bwMode="auto">
              <a:xfrm>
                <a:off x="5949950" y="3106738"/>
                <a:ext cx="1219200" cy="396875"/>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Anuales</a:t>
                </a:r>
              </a:p>
            </p:txBody>
          </p:sp>
          <p:sp>
            <p:nvSpPr>
              <p:cNvPr id="15366" name="Text Box 6"/>
              <p:cNvSpPr txBox="1">
                <a:spLocks noChangeArrowheads="1"/>
              </p:cNvSpPr>
              <p:nvPr/>
            </p:nvSpPr>
            <p:spPr bwMode="auto">
              <a:xfrm>
                <a:off x="5949950" y="3563938"/>
                <a:ext cx="1600200" cy="400050"/>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Perennes</a:t>
                </a:r>
              </a:p>
            </p:txBody>
          </p:sp>
          <p:sp>
            <p:nvSpPr>
              <p:cNvPr id="15367" name="Text Box 7"/>
              <p:cNvSpPr txBox="1">
                <a:spLocks noChangeArrowheads="1"/>
              </p:cNvSpPr>
              <p:nvPr/>
            </p:nvSpPr>
            <p:spPr bwMode="auto">
              <a:xfrm>
                <a:off x="5935663" y="4219575"/>
                <a:ext cx="1752600" cy="400050"/>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Coníferas</a:t>
                </a:r>
              </a:p>
            </p:txBody>
          </p:sp>
          <p:sp>
            <p:nvSpPr>
              <p:cNvPr id="15368" name="Text Box 8"/>
              <p:cNvSpPr txBox="1">
                <a:spLocks noChangeArrowheads="1"/>
              </p:cNvSpPr>
              <p:nvPr/>
            </p:nvSpPr>
            <p:spPr bwMode="auto">
              <a:xfrm>
                <a:off x="5949950" y="4706938"/>
                <a:ext cx="1524000" cy="396875"/>
              </a:xfrm>
              <a:prstGeom prst="rect">
                <a:avLst/>
              </a:prstGeom>
              <a:noFill/>
              <a:ln w="9525">
                <a:noFill/>
                <a:miter lim="800000"/>
                <a:headEnd/>
                <a:tailEnd/>
              </a:ln>
            </p:spPr>
            <p:txBody>
              <a:bodyPr>
                <a:spAutoFit/>
              </a:bodyPr>
              <a:lstStyle/>
              <a:p>
                <a:pPr>
                  <a:spcBef>
                    <a:spcPct val="50000"/>
                  </a:spcBef>
                </a:pPr>
                <a:r>
                  <a:rPr lang="es-MX" altLang="es-MX" sz="2000" b="1">
                    <a:latin typeface="Arial" charset="0"/>
                  </a:rPr>
                  <a:t>Deciduos</a:t>
                </a:r>
                <a:endParaRPr lang="es-MX" altLang="es-MX" sz="2000">
                  <a:latin typeface="Arial" charset="0"/>
                </a:endParaRPr>
              </a:p>
            </p:txBody>
          </p:sp>
        </p:grpSp>
        <p:grpSp>
          <p:nvGrpSpPr>
            <p:cNvPr id="2" name="Group 9"/>
            <p:cNvGrpSpPr>
              <a:grpSpLocks/>
            </p:cNvGrpSpPr>
            <p:nvPr/>
          </p:nvGrpSpPr>
          <p:grpSpPr bwMode="auto">
            <a:xfrm>
              <a:off x="2657475" y="3290888"/>
              <a:ext cx="855663" cy="1276350"/>
              <a:chOff x="1161" y="1701"/>
              <a:chExt cx="539" cy="804"/>
            </a:xfrm>
          </p:grpSpPr>
          <p:sp>
            <p:nvSpPr>
              <p:cNvPr id="16402" name="Line 10"/>
              <p:cNvSpPr>
                <a:spLocks noChangeShapeType="1"/>
              </p:cNvSpPr>
              <p:nvPr/>
            </p:nvSpPr>
            <p:spPr bwMode="auto">
              <a:xfrm flipV="1">
                <a:off x="1161" y="1701"/>
                <a:ext cx="539" cy="402"/>
              </a:xfrm>
              <a:prstGeom prst="line">
                <a:avLst/>
              </a:prstGeom>
              <a:noFill/>
              <a:ln w="57150">
                <a:solidFill>
                  <a:srgbClr val="3366FF"/>
                </a:solidFill>
                <a:round/>
                <a:headEnd/>
                <a:tailEnd type="triangle" w="med" len="med"/>
              </a:ln>
            </p:spPr>
            <p:txBody>
              <a:bodyPr/>
              <a:lstStyle/>
              <a:p>
                <a:endParaRPr lang="es-MX"/>
              </a:p>
            </p:txBody>
          </p:sp>
          <p:sp>
            <p:nvSpPr>
              <p:cNvPr id="16403" name="Line 11"/>
              <p:cNvSpPr>
                <a:spLocks noChangeShapeType="1"/>
              </p:cNvSpPr>
              <p:nvPr/>
            </p:nvSpPr>
            <p:spPr bwMode="auto">
              <a:xfrm>
                <a:off x="1170" y="2103"/>
                <a:ext cx="512" cy="402"/>
              </a:xfrm>
              <a:prstGeom prst="line">
                <a:avLst/>
              </a:prstGeom>
              <a:noFill/>
              <a:ln w="57150">
                <a:solidFill>
                  <a:srgbClr val="3366FF"/>
                </a:solidFill>
                <a:round/>
                <a:headEnd/>
                <a:tailEnd type="triangle" w="med" len="med"/>
              </a:ln>
            </p:spPr>
            <p:txBody>
              <a:bodyPr/>
              <a:lstStyle/>
              <a:p>
                <a:endParaRPr lang="es-MX"/>
              </a:p>
            </p:txBody>
          </p:sp>
        </p:grpSp>
        <p:grpSp>
          <p:nvGrpSpPr>
            <p:cNvPr id="3" name="Group 12"/>
            <p:cNvGrpSpPr>
              <a:grpSpLocks/>
            </p:cNvGrpSpPr>
            <p:nvPr/>
          </p:nvGrpSpPr>
          <p:grpSpPr bwMode="auto">
            <a:xfrm>
              <a:off x="4486275" y="4408488"/>
              <a:ext cx="1495425" cy="477837"/>
              <a:chOff x="2313" y="2405"/>
              <a:chExt cx="942" cy="301"/>
            </a:xfrm>
          </p:grpSpPr>
          <p:sp>
            <p:nvSpPr>
              <p:cNvPr id="16400" name="Line 13"/>
              <p:cNvSpPr>
                <a:spLocks noChangeShapeType="1"/>
              </p:cNvSpPr>
              <p:nvPr/>
            </p:nvSpPr>
            <p:spPr bwMode="auto">
              <a:xfrm flipV="1">
                <a:off x="2313" y="2405"/>
                <a:ext cx="942" cy="128"/>
              </a:xfrm>
              <a:prstGeom prst="line">
                <a:avLst/>
              </a:prstGeom>
              <a:noFill/>
              <a:ln w="57150">
                <a:solidFill>
                  <a:srgbClr val="3366FF"/>
                </a:solidFill>
                <a:round/>
                <a:headEnd/>
                <a:tailEnd type="triangle" w="med" len="med"/>
              </a:ln>
            </p:spPr>
            <p:txBody>
              <a:bodyPr/>
              <a:lstStyle/>
              <a:p>
                <a:endParaRPr lang="es-MX"/>
              </a:p>
            </p:txBody>
          </p:sp>
          <p:sp>
            <p:nvSpPr>
              <p:cNvPr id="16401" name="Line 14"/>
              <p:cNvSpPr>
                <a:spLocks noChangeShapeType="1"/>
              </p:cNvSpPr>
              <p:nvPr/>
            </p:nvSpPr>
            <p:spPr bwMode="auto">
              <a:xfrm>
                <a:off x="2322" y="2533"/>
                <a:ext cx="933" cy="173"/>
              </a:xfrm>
              <a:prstGeom prst="line">
                <a:avLst/>
              </a:prstGeom>
              <a:noFill/>
              <a:ln w="57150">
                <a:solidFill>
                  <a:srgbClr val="3366FF"/>
                </a:solidFill>
                <a:round/>
                <a:headEnd/>
                <a:tailEnd type="triangle" w="med" len="med"/>
              </a:ln>
            </p:spPr>
            <p:txBody>
              <a:bodyPr/>
              <a:lstStyle/>
              <a:p>
                <a:endParaRPr lang="es-MX"/>
              </a:p>
            </p:txBody>
          </p:sp>
        </p:grpSp>
        <p:grpSp>
          <p:nvGrpSpPr>
            <p:cNvPr id="4" name="Group 15"/>
            <p:cNvGrpSpPr>
              <a:grpSpLocks/>
            </p:cNvGrpSpPr>
            <p:nvPr/>
          </p:nvGrpSpPr>
          <p:grpSpPr bwMode="auto">
            <a:xfrm>
              <a:off x="5124450" y="3317875"/>
              <a:ext cx="900113" cy="436563"/>
              <a:chOff x="2715" y="1718"/>
              <a:chExt cx="567" cy="275"/>
            </a:xfrm>
          </p:grpSpPr>
          <p:sp>
            <p:nvSpPr>
              <p:cNvPr id="16398" name="Line 16"/>
              <p:cNvSpPr>
                <a:spLocks noChangeShapeType="1"/>
              </p:cNvSpPr>
              <p:nvPr/>
            </p:nvSpPr>
            <p:spPr bwMode="auto">
              <a:xfrm flipV="1">
                <a:off x="2715" y="1718"/>
                <a:ext cx="567" cy="1"/>
              </a:xfrm>
              <a:prstGeom prst="line">
                <a:avLst/>
              </a:prstGeom>
              <a:noFill/>
              <a:ln w="57150">
                <a:solidFill>
                  <a:srgbClr val="3366FF"/>
                </a:solidFill>
                <a:round/>
                <a:headEnd/>
                <a:tailEnd type="triangle" w="med" len="med"/>
              </a:ln>
            </p:spPr>
            <p:txBody>
              <a:bodyPr/>
              <a:lstStyle/>
              <a:p>
                <a:endParaRPr lang="es-MX"/>
              </a:p>
            </p:txBody>
          </p:sp>
          <p:sp>
            <p:nvSpPr>
              <p:cNvPr id="16399" name="Line 17"/>
              <p:cNvSpPr>
                <a:spLocks noChangeShapeType="1"/>
              </p:cNvSpPr>
              <p:nvPr/>
            </p:nvSpPr>
            <p:spPr bwMode="auto">
              <a:xfrm>
                <a:off x="2715" y="1728"/>
                <a:ext cx="559" cy="265"/>
              </a:xfrm>
              <a:prstGeom prst="line">
                <a:avLst/>
              </a:prstGeom>
              <a:noFill/>
              <a:ln w="57150">
                <a:solidFill>
                  <a:srgbClr val="3366FF"/>
                </a:solidFill>
                <a:round/>
                <a:headEnd/>
                <a:tailEnd type="triangle" w="med" len="med"/>
              </a:ln>
            </p:spPr>
            <p:txBody>
              <a:bodyPr/>
              <a:lstStyle/>
              <a:p>
                <a:endParaRPr lang="es-MX"/>
              </a:p>
            </p:txBody>
          </p:sp>
        </p:grpSp>
      </p:grpSp>
      <p:sp>
        <p:nvSpPr>
          <p:cNvPr id="16397" name="Rectangle 18"/>
          <p:cNvSpPr>
            <a:spLocks noChangeArrowheads="1"/>
          </p:cNvSpPr>
          <p:nvPr/>
        </p:nvSpPr>
        <p:spPr bwMode="auto">
          <a:xfrm>
            <a:off x="838200" y="914400"/>
            <a:ext cx="7615238" cy="1619250"/>
          </a:xfrm>
          <a:prstGeom prst="rect">
            <a:avLst/>
          </a:prstGeom>
          <a:noFill/>
          <a:ln w="9525">
            <a:noFill/>
            <a:miter lim="800000"/>
            <a:headEnd/>
            <a:tailEnd/>
          </a:ln>
        </p:spPr>
        <p:txBody>
          <a:bodyPr/>
          <a:lstStyle/>
          <a:p>
            <a:pPr marL="342900" indent="-342900" eaLnBrk="1" hangingPunct="1">
              <a:lnSpc>
                <a:spcPct val="120000"/>
              </a:lnSpc>
              <a:spcBef>
                <a:spcPct val="20000"/>
              </a:spcBef>
              <a:buFontTx/>
              <a:buChar char="•"/>
            </a:pPr>
            <a:r>
              <a:rPr lang="en-US" altLang="es-MX" sz="3200" b="1">
                <a:latin typeface="Arial" charset="0"/>
              </a:rPr>
              <a:t>Diferentes propiedades fisiológicas</a:t>
            </a:r>
          </a:p>
          <a:p>
            <a:pPr marL="342900" indent="-342900" eaLnBrk="1" hangingPunct="1">
              <a:lnSpc>
                <a:spcPct val="120000"/>
              </a:lnSpc>
              <a:spcBef>
                <a:spcPct val="20000"/>
              </a:spcBef>
              <a:buFontTx/>
              <a:buChar char="•"/>
            </a:pPr>
            <a:r>
              <a:rPr lang="en-US" altLang="es-MX" sz="3200" b="1">
                <a:latin typeface="Arial" charset="0"/>
              </a:rPr>
              <a:t>Diferentes contenidos químicos</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457200"/>
            <a:ext cx="9144000" cy="838200"/>
          </a:xfrm>
        </p:spPr>
        <p:txBody>
          <a:bodyPr/>
          <a:lstStyle/>
          <a:p>
            <a:pPr eaLnBrk="1" hangingPunct="1"/>
            <a:r>
              <a:rPr lang="es-MX" altLang="es-MX" dirty="0"/>
              <a:t>Variaciones en combustibles vivos</a:t>
            </a:r>
            <a:endParaRPr lang="en-US" altLang="es-MX" dirty="0"/>
          </a:p>
        </p:txBody>
      </p:sp>
      <p:sp>
        <p:nvSpPr>
          <p:cNvPr id="18435" name="Rectangle 3"/>
          <p:cNvSpPr>
            <a:spLocks noGrp="1" noChangeArrowheads="1"/>
          </p:cNvSpPr>
          <p:nvPr>
            <p:ph type="body" idx="1"/>
          </p:nvPr>
        </p:nvSpPr>
        <p:spPr>
          <a:xfrm>
            <a:off x="0" y="1387753"/>
            <a:ext cx="9144000" cy="4403448"/>
          </a:xfrm>
        </p:spPr>
        <p:txBody>
          <a:bodyPr/>
          <a:lstStyle/>
          <a:p>
            <a:pPr eaLnBrk="1" hangingPunct="1">
              <a:spcAft>
                <a:spcPts val="1200"/>
              </a:spcAft>
            </a:pPr>
            <a:r>
              <a:rPr lang="es-MX" altLang="es-MX" b="0" dirty="0"/>
              <a:t>Cambios estacionales.</a:t>
            </a:r>
          </a:p>
          <a:p>
            <a:pPr eaLnBrk="1" hangingPunct="1">
              <a:spcAft>
                <a:spcPts val="1200"/>
              </a:spcAft>
            </a:pPr>
            <a:r>
              <a:rPr lang="es-MX" altLang="es-MX" b="0" dirty="0"/>
              <a:t>Las diferencias según la especies y el modelo de combustible.</a:t>
            </a:r>
          </a:p>
          <a:p>
            <a:pPr eaLnBrk="1" hangingPunct="1">
              <a:spcAft>
                <a:spcPts val="1200"/>
              </a:spcAft>
            </a:pPr>
            <a:r>
              <a:rPr lang="es-MX" altLang="es-MX" b="0" dirty="0"/>
              <a:t>Varían relacionada con                       exposición y elevación.</a:t>
            </a:r>
          </a:p>
          <a:p>
            <a:pPr eaLnBrk="1" hangingPunct="1">
              <a:spcAft>
                <a:spcPts val="1200"/>
              </a:spcAft>
            </a:pPr>
            <a:r>
              <a:rPr lang="es-MX" altLang="es-MX" b="0" dirty="0"/>
              <a:t>Influencia a gran                                       escala:</a:t>
            </a:r>
          </a:p>
          <a:p>
            <a:pPr lvl="1" eaLnBrk="1" hangingPunct="1">
              <a:spcAft>
                <a:spcPts val="1200"/>
              </a:spcAft>
            </a:pPr>
            <a:r>
              <a:rPr lang="es-MX" altLang="es-MX" sz="2400" b="0" dirty="0"/>
              <a:t> </a:t>
            </a:r>
            <a:r>
              <a:rPr lang="es-MX" altLang="es-MX" b="0" dirty="0"/>
              <a:t>Sequía, muerte por helada, plagas, enfermedades.</a:t>
            </a:r>
          </a:p>
        </p:txBody>
      </p:sp>
      <p:pic>
        <p:nvPicPr>
          <p:cNvPr id="18436" name="Picture 4" descr="woods fire"/>
          <p:cNvPicPr>
            <a:picLocks noChangeAspect="1" noChangeArrowheads="1"/>
          </p:cNvPicPr>
          <p:nvPr/>
        </p:nvPicPr>
        <p:blipFill>
          <a:blip r:embed="rId2" cstate="print"/>
          <a:srcRect t="6667"/>
          <a:stretch>
            <a:fillRect/>
          </a:stretch>
        </p:blipFill>
        <p:spPr bwMode="auto">
          <a:xfrm>
            <a:off x="4648200" y="2668588"/>
            <a:ext cx="4495800" cy="3146425"/>
          </a:xfrm>
          <a:prstGeom prst="rect">
            <a:avLst/>
          </a:prstGeom>
          <a:noFill/>
          <a:ln w="9525">
            <a:noFill/>
            <a:miter lim="800000"/>
            <a:headEnd/>
            <a:tailEnd/>
          </a:ln>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3964" y="457200"/>
            <a:ext cx="8950036" cy="990600"/>
          </a:xfrm>
        </p:spPr>
        <p:txBody>
          <a:bodyPr/>
          <a:lstStyle/>
          <a:p>
            <a:pPr eaLnBrk="1" hangingPunct="1">
              <a:lnSpc>
                <a:spcPct val="90000"/>
              </a:lnSpc>
            </a:pPr>
            <a:r>
              <a:rPr lang="es-MX" altLang="es-MX" sz="3600" dirty="0"/>
              <a:t>Tendencia anual de la humedad foliar de </a:t>
            </a:r>
            <a:r>
              <a:rPr lang="es-MX" altLang="es-MX" sz="3600" i="1" dirty="0" err="1"/>
              <a:t>Pinus</a:t>
            </a:r>
            <a:r>
              <a:rPr lang="es-MX" altLang="es-MX" sz="3600" i="1" dirty="0"/>
              <a:t> </a:t>
            </a:r>
            <a:r>
              <a:rPr lang="es-MX" altLang="es-MX" sz="3600" i="1" dirty="0" err="1"/>
              <a:t>banksiana</a:t>
            </a:r>
            <a:endParaRPr lang="es-MX" altLang="es-MX" sz="3600" i="1" dirty="0"/>
          </a:p>
        </p:txBody>
      </p:sp>
      <p:sp>
        <p:nvSpPr>
          <p:cNvPr id="19459" name="Rectangle 3"/>
          <p:cNvSpPr>
            <a:spLocks noChangeArrowheads="1"/>
          </p:cNvSpPr>
          <p:nvPr/>
        </p:nvSpPr>
        <p:spPr bwMode="auto">
          <a:xfrm>
            <a:off x="2620963" y="1684338"/>
            <a:ext cx="4308475" cy="3951287"/>
          </a:xfrm>
          <a:prstGeom prst="rect">
            <a:avLst/>
          </a:prstGeom>
          <a:solidFill>
            <a:schemeClr val="bg1"/>
          </a:solidFill>
          <a:ln w="9525">
            <a:solidFill>
              <a:schemeClr val="tx1"/>
            </a:solidFill>
            <a:miter lim="800000"/>
            <a:headEnd/>
            <a:tailEnd/>
          </a:ln>
        </p:spPr>
        <p:txBody>
          <a:bodyPr wrap="none" anchor="ctr"/>
          <a:lstStyle/>
          <a:p>
            <a:pPr eaLnBrk="1" hangingPunct="1"/>
            <a:endParaRPr lang="es-MX" altLang="es-MX"/>
          </a:p>
        </p:txBody>
      </p:sp>
      <p:sp>
        <p:nvSpPr>
          <p:cNvPr id="17412" name="Freeform 4"/>
          <p:cNvSpPr>
            <a:spLocks/>
          </p:cNvSpPr>
          <p:nvPr/>
        </p:nvSpPr>
        <p:spPr bwMode="auto">
          <a:xfrm>
            <a:off x="3005138" y="4787900"/>
            <a:ext cx="3700462" cy="273050"/>
          </a:xfrm>
          <a:custGeom>
            <a:avLst/>
            <a:gdLst>
              <a:gd name="T0" fmla="*/ 0 w 2331"/>
              <a:gd name="T1" fmla="*/ 2147483646 h 172"/>
              <a:gd name="T2" fmla="*/ 2147483646 w 2331"/>
              <a:gd name="T3" fmla="*/ 2147483646 h 172"/>
              <a:gd name="T4" fmla="*/ 2147483646 w 2331"/>
              <a:gd name="T5" fmla="*/ 2147483646 h 172"/>
              <a:gd name="T6" fmla="*/ 2147483646 w 2331"/>
              <a:gd name="T7" fmla="*/ 2147483646 h 172"/>
              <a:gd name="T8" fmla="*/ 2147483646 w 2331"/>
              <a:gd name="T9" fmla="*/ 2147483646 h 172"/>
              <a:gd name="T10" fmla="*/ 2147483646 w 2331"/>
              <a:gd name="T11" fmla="*/ 2147483646 h 172"/>
              <a:gd name="T12" fmla="*/ 0 60000 65536"/>
              <a:gd name="T13" fmla="*/ 0 60000 65536"/>
              <a:gd name="T14" fmla="*/ 0 60000 65536"/>
              <a:gd name="T15" fmla="*/ 0 60000 65536"/>
              <a:gd name="T16" fmla="*/ 0 60000 65536"/>
              <a:gd name="T17" fmla="*/ 0 60000 65536"/>
              <a:gd name="T18" fmla="*/ 0 w 2331"/>
              <a:gd name="T19" fmla="*/ 0 h 172"/>
              <a:gd name="T20" fmla="*/ 2331 w 2331"/>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2331" h="172">
                <a:moveTo>
                  <a:pt x="0" y="72"/>
                </a:moveTo>
                <a:cubicBezTo>
                  <a:pt x="175" y="44"/>
                  <a:pt x="350" y="16"/>
                  <a:pt x="530" y="8"/>
                </a:cubicBezTo>
                <a:cubicBezTo>
                  <a:pt x="710" y="0"/>
                  <a:pt x="904" y="19"/>
                  <a:pt x="1078" y="26"/>
                </a:cubicBezTo>
                <a:cubicBezTo>
                  <a:pt x="1252" y="33"/>
                  <a:pt x="1418" y="39"/>
                  <a:pt x="1572" y="53"/>
                </a:cubicBezTo>
                <a:cubicBezTo>
                  <a:pt x="1726" y="67"/>
                  <a:pt x="1876" y="88"/>
                  <a:pt x="2002" y="108"/>
                </a:cubicBezTo>
                <a:cubicBezTo>
                  <a:pt x="2128" y="128"/>
                  <a:pt x="2229" y="150"/>
                  <a:pt x="2331" y="172"/>
                </a:cubicBezTo>
              </a:path>
            </a:pathLst>
          </a:custGeom>
          <a:noFill/>
          <a:ln w="38100">
            <a:solidFill>
              <a:srgbClr val="CC3300"/>
            </a:solidFill>
            <a:round/>
            <a:headEnd/>
            <a:tailEnd/>
          </a:ln>
        </p:spPr>
        <p:txBody>
          <a:bodyPr/>
          <a:lstStyle/>
          <a:p>
            <a:endParaRPr lang="es-MX"/>
          </a:p>
        </p:txBody>
      </p:sp>
      <p:sp>
        <p:nvSpPr>
          <p:cNvPr id="17413" name="Freeform 5"/>
          <p:cNvSpPr>
            <a:spLocks/>
          </p:cNvSpPr>
          <p:nvPr/>
        </p:nvSpPr>
        <p:spPr bwMode="auto">
          <a:xfrm>
            <a:off x="4572000" y="2487613"/>
            <a:ext cx="2101850" cy="2025650"/>
          </a:xfrm>
          <a:custGeom>
            <a:avLst/>
            <a:gdLst>
              <a:gd name="T0" fmla="*/ 0 w 1324"/>
              <a:gd name="T1" fmla="*/ 0 h 1276"/>
              <a:gd name="T2" fmla="*/ 2147483646 w 1324"/>
              <a:gd name="T3" fmla="*/ 2147483646 h 1276"/>
              <a:gd name="T4" fmla="*/ 2147483646 w 1324"/>
              <a:gd name="T5" fmla="*/ 2147483646 h 1276"/>
              <a:gd name="T6" fmla="*/ 2147483646 w 1324"/>
              <a:gd name="T7" fmla="*/ 2147483646 h 1276"/>
              <a:gd name="T8" fmla="*/ 2147483646 w 1324"/>
              <a:gd name="T9" fmla="*/ 2147483646 h 1276"/>
              <a:gd name="T10" fmla="*/ 2147483646 w 1324"/>
              <a:gd name="T11" fmla="*/ 2147483646 h 1276"/>
              <a:gd name="T12" fmla="*/ 2147483646 w 1324"/>
              <a:gd name="T13" fmla="*/ 2147483646 h 1276"/>
              <a:gd name="T14" fmla="*/ 2147483646 w 1324"/>
              <a:gd name="T15" fmla="*/ 2147483646 h 1276"/>
              <a:gd name="T16" fmla="*/ 2147483646 w 1324"/>
              <a:gd name="T17" fmla="*/ 2147483646 h 1276"/>
              <a:gd name="T18" fmla="*/ 2147483646 w 1324"/>
              <a:gd name="T19" fmla="*/ 2147483646 h 1276"/>
              <a:gd name="T20" fmla="*/ 2147483646 w 1324"/>
              <a:gd name="T21" fmla="*/ 2147483646 h 1276"/>
              <a:gd name="T22" fmla="*/ 2147483646 w 1324"/>
              <a:gd name="T23" fmla="*/ 2147483646 h 1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24"/>
              <a:gd name="T37" fmla="*/ 0 h 1276"/>
              <a:gd name="T38" fmla="*/ 1324 w 1324"/>
              <a:gd name="T39" fmla="*/ 1276 h 12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24" h="1276">
                <a:moveTo>
                  <a:pt x="0" y="0"/>
                </a:moveTo>
                <a:cubicBezTo>
                  <a:pt x="27" y="78"/>
                  <a:pt x="55" y="157"/>
                  <a:pt x="80" y="224"/>
                </a:cubicBezTo>
                <a:cubicBezTo>
                  <a:pt x="105" y="291"/>
                  <a:pt x="124" y="342"/>
                  <a:pt x="148" y="400"/>
                </a:cubicBezTo>
                <a:cubicBezTo>
                  <a:pt x="172" y="458"/>
                  <a:pt x="193" y="512"/>
                  <a:pt x="224" y="572"/>
                </a:cubicBezTo>
                <a:cubicBezTo>
                  <a:pt x="255" y="632"/>
                  <a:pt x="307" y="719"/>
                  <a:pt x="332" y="760"/>
                </a:cubicBezTo>
                <a:cubicBezTo>
                  <a:pt x="357" y="801"/>
                  <a:pt x="357" y="796"/>
                  <a:pt x="372" y="816"/>
                </a:cubicBezTo>
                <a:cubicBezTo>
                  <a:pt x="387" y="836"/>
                  <a:pt x="401" y="857"/>
                  <a:pt x="424" y="880"/>
                </a:cubicBezTo>
                <a:cubicBezTo>
                  <a:pt x="447" y="903"/>
                  <a:pt x="464" y="924"/>
                  <a:pt x="512" y="956"/>
                </a:cubicBezTo>
                <a:cubicBezTo>
                  <a:pt x="560" y="988"/>
                  <a:pt x="647" y="1041"/>
                  <a:pt x="712" y="1072"/>
                </a:cubicBezTo>
                <a:cubicBezTo>
                  <a:pt x="777" y="1103"/>
                  <a:pt x="839" y="1121"/>
                  <a:pt x="904" y="1144"/>
                </a:cubicBezTo>
                <a:cubicBezTo>
                  <a:pt x="969" y="1167"/>
                  <a:pt x="1034" y="1186"/>
                  <a:pt x="1104" y="1208"/>
                </a:cubicBezTo>
                <a:cubicBezTo>
                  <a:pt x="1174" y="1230"/>
                  <a:pt x="1249" y="1253"/>
                  <a:pt x="1324" y="1276"/>
                </a:cubicBezTo>
              </a:path>
            </a:pathLst>
          </a:custGeom>
          <a:noFill/>
          <a:ln w="38100">
            <a:solidFill>
              <a:srgbClr val="CC3300"/>
            </a:solidFill>
            <a:round/>
            <a:headEnd/>
            <a:tailEnd/>
          </a:ln>
        </p:spPr>
        <p:txBody>
          <a:bodyPr/>
          <a:lstStyle/>
          <a:p>
            <a:endParaRPr lang="es-MX"/>
          </a:p>
        </p:txBody>
      </p:sp>
      <p:sp>
        <p:nvSpPr>
          <p:cNvPr id="17414" name="Text Box 6"/>
          <p:cNvSpPr txBox="1">
            <a:spLocks noChangeArrowheads="1"/>
          </p:cNvSpPr>
          <p:nvPr/>
        </p:nvSpPr>
        <p:spPr bwMode="auto">
          <a:xfrm>
            <a:off x="5216525" y="3265488"/>
            <a:ext cx="1495425" cy="338137"/>
          </a:xfrm>
          <a:prstGeom prst="rect">
            <a:avLst/>
          </a:prstGeom>
          <a:noFill/>
          <a:ln w="9525">
            <a:noFill/>
            <a:miter lim="800000"/>
            <a:headEnd/>
            <a:tailEnd/>
          </a:ln>
        </p:spPr>
        <p:txBody>
          <a:bodyPr wrap="none">
            <a:spAutoFit/>
          </a:bodyPr>
          <a:lstStyle/>
          <a:p>
            <a:r>
              <a:rPr lang="es-MX" altLang="es-MX" sz="1600" b="1" dirty="0">
                <a:solidFill>
                  <a:schemeClr val="accent2"/>
                </a:solidFill>
                <a:latin typeface="Arial" charset="0"/>
              </a:rPr>
              <a:t>Follaje nuevo</a:t>
            </a:r>
          </a:p>
        </p:txBody>
      </p:sp>
      <p:sp>
        <p:nvSpPr>
          <p:cNvPr id="17415" name="Text Box 7"/>
          <p:cNvSpPr txBox="1">
            <a:spLocks noChangeArrowheads="1"/>
          </p:cNvSpPr>
          <p:nvPr/>
        </p:nvSpPr>
        <p:spPr bwMode="auto">
          <a:xfrm>
            <a:off x="3152775" y="4916488"/>
            <a:ext cx="1361270" cy="338554"/>
          </a:xfrm>
          <a:prstGeom prst="rect">
            <a:avLst/>
          </a:prstGeom>
          <a:noFill/>
          <a:ln w="9525">
            <a:noFill/>
            <a:miter lim="800000"/>
            <a:headEnd/>
            <a:tailEnd/>
          </a:ln>
        </p:spPr>
        <p:txBody>
          <a:bodyPr wrap="none">
            <a:spAutoFit/>
          </a:bodyPr>
          <a:lstStyle/>
          <a:p>
            <a:r>
              <a:rPr lang="es-MX" altLang="es-MX" sz="1600" b="1" dirty="0">
                <a:solidFill>
                  <a:schemeClr val="accent2"/>
                </a:solidFill>
                <a:latin typeface="Arial" charset="0"/>
              </a:rPr>
              <a:t>Follaje viejo</a:t>
            </a:r>
          </a:p>
        </p:txBody>
      </p:sp>
      <p:sp>
        <p:nvSpPr>
          <p:cNvPr id="19464" name="Text Box 8"/>
          <p:cNvSpPr txBox="1">
            <a:spLocks noChangeArrowheads="1"/>
          </p:cNvSpPr>
          <p:nvPr/>
        </p:nvSpPr>
        <p:spPr bwMode="auto">
          <a:xfrm>
            <a:off x="2593975" y="5734050"/>
            <a:ext cx="628698" cy="276999"/>
          </a:xfrm>
          <a:prstGeom prst="rect">
            <a:avLst/>
          </a:prstGeom>
          <a:noFill/>
          <a:ln w="9525">
            <a:noFill/>
            <a:miter lim="800000"/>
            <a:headEnd/>
            <a:tailEnd/>
          </a:ln>
        </p:spPr>
        <p:txBody>
          <a:bodyPr wrap="none">
            <a:spAutoFit/>
          </a:bodyPr>
          <a:lstStyle/>
          <a:p>
            <a:r>
              <a:rPr lang="es-MX" altLang="es-MX" sz="1200" b="1">
                <a:latin typeface="Arial" charset="0"/>
              </a:rPr>
              <a:t>Marzo</a:t>
            </a:r>
          </a:p>
        </p:txBody>
      </p:sp>
      <p:sp>
        <p:nvSpPr>
          <p:cNvPr id="19465" name="Text Box 9"/>
          <p:cNvSpPr txBox="1">
            <a:spLocks noChangeArrowheads="1"/>
          </p:cNvSpPr>
          <p:nvPr/>
        </p:nvSpPr>
        <p:spPr bwMode="auto">
          <a:xfrm>
            <a:off x="6067425" y="5734050"/>
            <a:ext cx="774571" cy="276999"/>
          </a:xfrm>
          <a:prstGeom prst="rect">
            <a:avLst/>
          </a:prstGeom>
          <a:noFill/>
          <a:ln w="9525">
            <a:noFill/>
            <a:miter lim="800000"/>
            <a:headEnd/>
            <a:tailEnd/>
          </a:ln>
        </p:spPr>
        <p:txBody>
          <a:bodyPr wrap="none">
            <a:spAutoFit/>
          </a:bodyPr>
          <a:lstStyle/>
          <a:p>
            <a:r>
              <a:rPr lang="es-MX" altLang="es-MX" sz="1200" b="1">
                <a:latin typeface="Arial" charset="0"/>
              </a:rPr>
              <a:t>Octubre</a:t>
            </a:r>
          </a:p>
        </p:txBody>
      </p:sp>
      <p:sp>
        <p:nvSpPr>
          <p:cNvPr id="19466" name="Line 10"/>
          <p:cNvSpPr>
            <a:spLocks noChangeShapeType="1"/>
          </p:cNvSpPr>
          <p:nvPr/>
        </p:nvSpPr>
        <p:spPr bwMode="auto">
          <a:xfrm>
            <a:off x="3187700" y="5872163"/>
            <a:ext cx="2933700" cy="0"/>
          </a:xfrm>
          <a:prstGeom prst="line">
            <a:avLst/>
          </a:prstGeom>
          <a:noFill/>
          <a:ln w="28575">
            <a:solidFill>
              <a:schemeClr val="tx1"/>
            </a:solidFill>
            <a:round/>
            <a:headEnd/>
            <a:tailEnd type="triangle" w="med" len="med"/>
          </a:ln>
        </p:spPr>
        <p:txBody>
          <a:bodyPr/>
          <a:lstStyle/>
          <a:p>
            <a:endParaRPr lang="es-MX"/>
          </a:p>
        </p:txBody>
      </p:sp>
      <p:sp>
        <p:nvSpPr>
          <p:cNvPr id="19467" name="Text Box 11"/>
          <p:cNvSpPr txBox="1">
            <a:spLocks noChangeArrowheads="1"/>
          </p:cNvSpPr>
          <p:nvPr/>
        </p:nvSpPr>
        <p:spPr bwMode="auto">
          <a:xfrm>
            <a:off x="3657600" y="6019800"/>
            <a:ext cx="1651000" cy="400050"/>
          </a:xfrm>
          <a:prstGeom prst="rect">
            <a:avLst/>
          </a:prstGeom>
          <a:noFill/>
          <a:ln w="9525">
            <a:noFill/>
            <a:miter lim="800000"/>
            <a:headEnd/>
            <a:tailEnd/>
          </a:ln>
        </p:spPr>
        <p:txBody>
          <a:bodyPr wrap="none">
            <a:spAutoFit/>
          </a:bodyPr>
          <a:lstStyle/>
          <a:p>
            <a:r>
              <a:rPr lang="en-US" altLang="es-MX" sz="2000" b="1">
                <a:latin typeface="Arial" charset="0"/>
              </a:rPr>
              <a:t>Mes del año</a:t>
            </a:r>
          </a:p>
        </p:txBody>
      </p:sp>
      <p:sp>
        <p:nvSpPr>
          <p:cNvPr id="19468" name="Text Box 12"/>
          <p:cNvSpPr txBox="1">
            <a:spLocks noChangeArrowheads="1"/>
          </p:cNvSpPr>
          <p:nvPr/>
        </p:nvSpPr>
        <p:spPr bwMode="auto">
          <a:xfrm rot="-5400000">
            <a:off x="-427882" y="3437699"/>
            <a:ext cx="4573688" cy="400110"/>
          </a:xfrm>
          <a:prstGeom prst="rect">
            <a:avLst/>
          </a:prstGeom>
          <a:noFill/>
          <a:ln w="9525">
            <a:noFill/>
            <a:miter lim="800000"/>
            <a:headEnd/>
            <a:tailEnd/>
          </a:ln>
        </p:spPr>
        <p:txBody>
          <a:bodyPr wrap="none">
            <a:spAutoFit/>
          </a:bodyPr>
          <a:lstStyle/>
          <a:p>
            <a:r>
              <a:rPr lang="es-MX" altLang="es-MX" sz="2000" b="1" dirty="0">
                <a:latin typeface="Arial" charset="0"/>
              </a:rPr>
              <a:t>Contenido de humedad (porcentaje)</a:t>
            </a:r>
          </a:p>
        </p:txBody>
      </p:sp>
      <p:sp>
        <p:nvSpPr>
          <p:cNvPr id="19469" name="Line 13"/>
          <p:cNvSpPr>
            <a:spLocks noChangeShapeType="1"/>
          </p:cNvSpPr>
          <p:nvPr/>
        </p:nvSpPr>
        <p:spPr bwMode="auto">
          <a:xfrm>
            <a:off x="2647950" y="5326063"/>
            <a:ext cx="234950" cy="0"/>
          </a:xfrm>
          <a:prstGeom prst="line">
            <a:avLst/>
          </a:prstGeom>
          <a:noFill/>
          <a:ln w="38100">
            <a:solidFill>
              <a:srgbClr val="3366FF"/>
            </a:solidFill>
            <a:round/>
            <a:headEnd/>
            <a:tailEnd/>
          </a:ln>
        </p:spPr>
        <p:txBody>
          <a:bodyPr/>
          <a:lstStyle/>
          <a:p>
            <a:endParaRPr lang="es-MX"/>
          </a:p>
        </p:txBody>
      </p:sp>
      <p:sp>
        <p:nvSpPr>
          <p:cNvPr id="19470" name="Line 14"/>
          <p:cNvSpPr>
            <a:spLocks noChangeShapeType="1"/>
          </p:cNvSpPr>
          <p:nvPr/>
        </p:nvSpPr>
        <p:spPr bwMode="auto">
          <a:xfrm>
            <a:off x="2628900" y="5021263"/>
            <a:ext cx="234950" cy="0"/>
          </a:xfrm>
          <a:prstGeom prst="line">
            <a:avLst/>
          </a:prstGeom>
          <a:noFill/>
          <a:ln w="38100">
            <a:solidFill>
              <a:srgbClr val="3366FF"/>
            </a:solidFill>
            <a:round/>
            <a:headEnd/>
            <a:tailEnd/>
          </a:ln>
        </p:spPr>
        <p:txBody>
          <a:bodyPr/>
          <a:lstStyle/>
          <a:p>
            <a:endParaRPr lang="es-MX"/>
          </a:p>
        </p:txBody>
      </p:sp>
      <p:sp>
        <p:nvSpPr>
          <p:cNvPr id="19471" name="Line 15"/>
          <p:cNvSpPr>
            <a:spLocks noChangeShapeType="1"/>
          </p:cNvSpPr>
          <p:nvPr/>
        </p:nvSpPr>
        <p:spPr bwMode="auto">
          <a:xfrm>
            <a:off x="2635250" y="4697413"/>
            <a:ext cx="234950" cy="0"/>
          </a:xfrm>
          <a:prstGeom prst="line">
            <a:avLst/>
          </a:prstGeom>
          <a:noFill/>
          <a:ln w="38100">
            <a:solidFill>
              <a:srgbClr val="3366FF"/>
            </a:solidFill>
            <a:round/>
            <a:headEnd/>
            <a:tailEnd/>
          </a:ln>
        </p:spPr>
        <p:txBody>
          <a:bodyPr/>
          <a:lstStyle/>
          <a:p>
            <a:endParaRPr lang="es-MX"/>
          </a:p>
        </p:txBody>
      </p:sp>
      <p:sp>
        <p:nvSpPr>
          <p:cNvPr id="19472" name="Line 16"/>
          <p:cNvSpPr>
            <a:spLocks noChangeShapeType="1"/>
          </p:cNvSpPr>
          <p:nvPr/>
        </p:nvSpPr>
        <p:spPr bwMode="auto">
          <a:xfrm>
            <a:off x="2635250" y="4373563"/>
            <a:ext cx="234950" cy="0"/>
          </a:xfrm>
          <a:prstGeom prst="line">
            <a:avLst/>
          </a:prstGeom>
          <a:noFill/>
          <a:ln w="38100">
            <a:solidFill>
              <a:srgbClr val="3366FF"/>
            </a:solidFill>
            <a:round/>
            <a:headEnd/>
            <a:tailEnd/>
          </a:ln>
        </p:spPr>
        <p:txBody>
          <a:bodyPr/>
          <a:lstStyle/>
          <a:p>
            <a:endParaRPr lang="es-MX"/>
          </a:p>
        </p:txBody>
      </p:sp>
      <p:sp>
        <p:nvSpPr>
          <p:cNvPr id="19473" name="Line 17"/>
          <p:cNvSpPr>
            <a:spLocks noChangeShapeType="1"/>
          </p:cNvSpPr>
          <p:nvPr/>
        </p:nvSpPr>
        <p:spPr bwMode="auto">
          <a:xfrm>
            <a:off x="2635250" y="4056063"/>
            <a:ext cx="234950" cy="0"/>
          </a:xfrm>
          <a:prstGeom prst="line">
            <a:avLst/>
          </a:prstGeom>
          <a:noFill/>
          <a:ln w="38100">
            <a:solidFill>
              <a:srgbClr val="3366FF"/>
            </a:solidFill>
            <a:round/>
            <a:headEnd/>
            <a:tailEnd/>
          </a:ln>
        </p:spPr>
        <p:txBody>
          <a:bodyPr/>
          <a:lstStyle/>
          <a:p>
            <a:endParaRPr lang="es-MX"/>
          </a:p>
        </p:txBody>
      </p:sp>
      <p:sp>
        <p:nvSpPr>
          <p:cNvPr id="19474" name="Line 18"/>
          <p:cNvSpPr>
            <a:spLocks noChangeShapeType="1"/>
          </p:cNvSpPr>
          <p:nvPr/>
        </p:nvSpPr>
        <p:spPr bwMode="auto">
          <a:xfrm>
            <a:off x="2635250" y="3738563"/>
            <a:ext cx="234950" cy="0"/>
          </a:xfrm>
          <a:prstGeom prst="line">
            <a:avLst/>
          </a:prstGeom>
          <a:noFill/>
          <a:ln w="38100">
            <a:solidFill>
              <a:srgbClr val="3366FF"/>
            </a:solidFill>
            <a:round/>
            <a:headEnd/>
            <a:tailEnd/>
          </a:ln>
        </p:spPr>
        <p:txBody>
          <a:bodyPr/>
          <a:lstStyle/>
          <a:p>
            <a:endParaRPr lang="es-MX"/>
          </a:p>
        </p:txBody>
      </p:sp>
      <p:sp>
        <p:nvSpPr>
          <p:cNvPr id="19475" name="Line 19"/>
          <p:cNvSpPr>
            <a:spLocks noChangeShapeType="1"/>
          </p:cNvSpPr>
          <p:nvPr/>
        </p:nvSpPr>
        <p:spPr bwMode="auto">
          <a:xfrm>
            <a:off x="2635250" y="2773363"/>
            <a:ext cx="234950" cy="0"/>
          </a:xfrm>
          <a:prstGeom prst="line">
            <a:avLst/>
          </a:prstGeom>
          <a:noFill/>
          <a:ln w="38100">
            <a:solidFill>
              <a:srgbClr val="3366FF"/>
            </a:solidFill>
            <a:round/>
            <a:headEnd/>
            <a:tailEnd/>
          </a:ln>
        </p:spPr>
        <p:txBody>
          <a:bodyPr/>
          <a:lstStyle/>
          <a:p>
            <a:endParaRPr lang="es-MX"/>
          </a:p>
        </p:txBody>
      </p:sp>
      <p:sp>
        <p:nvSpPr>
          <p:cNvPr id="19476" name="Line 20"/>
          <p:cNvSpPr>
            <a:spLocks noChangeShapeType="1"/>
          </p:cNvSpPr>
          <p:nvPr/>
        </p:nvSpPr>
        <p:spPr bwMode="auto">
          <a:xfrm>
            <a:off x="2635250" y="3097213"/>
            <a:ext cx="234950" cy="0"/>
          </a:xfrm>
          <a:prstGeom prst="line">
            <a:avLst/>
          </a:prstGeom>
          <a:noFill/>
          <a:ln w="38100">
            <a:solidFill>
              <a:srgbClr val="3366FF"/>
            </a:solidFill>
            <a:round/>
            <a:headEnd/>
            <a:tailEnd/>
          </a:ln>
        </p:spPr>
        <p:txBody>
          <a:bodyPr/>
          <a:lstStyle/>
          <a:p>
            <a:endParaRPr lang="es-MX"/>
          </a:p>
        </p:txBody>
      </p:sp>
      <p:sp>
        <p:nvSpPr>
          <p:cNvPr id="19477" name="Line 21"/>
          <p:cNvSpPr>
            <a:spLocks noChangeShapeType="1"/>
          </p:cNvSpPr>
          <p:nvPr/>
        </p:nvSpPr>
        <p:spPr bwMode="auto">
          <a:xfrm>
            <a:off x="2635250" y="3414713"/>
            <a:ext cx="234950" cy="0"/>
          </a:xfrm>
          <a:prstGeom prst="line">
            <a:avLst/>
          </a:prstGeom>
          <a:noFill/>
          <a:ln w="38100">
            <a:solidFill>
              <a:srgbClr val="3366FF"/>
            </a:solidFill>
            <a:round/>
            <a:headEnd/>
            <a:tailEnd/>
          </a:ln>
        </p:spPr>
        <p:txBody>
          <a:bodyPr/>
          <a:lstStyle/>
          <a:p>
            <a:endParaRPr lang="es-MX"/>
          </a:p>
        </p:txBody>
      </p:sp>
      <p:sp>
        <p:nvSpPr>
          <p:cNvPr id="19478" name="Line 22"/>
          <p:cNvSpPr>
            <a:spLocks noChangeShapeType="1"/>
          </p:cNvSpPr>
          <p:nvPr/>
        </p:nvSpPr>
        <p:spPr bwMode="auto">
          <a:xfrm>
            <a:off x="2635250" y="1801813"/>
            <a:ext cx="234950" cy="0"/>
          </a:xfrm>
          <a:prstGeom prst="line">
            <a:avLst/>
          </a:prstGeom>
          <a:noFill/>
          <a:ln w="38100">
            <a:solidFill>
              <a:srgbClr val="3366FF"/>
            </a:solidFill>
            <a:round/>
            <a:headEnd/>
            <a:tailEnd/>
          </a:ln>
        </p:spPr>
        <p:txBody>
          <a:bodyPr/>
          <a:lstStyle/>
          <a:p>
            <a:endParaRPr lang="es-MX"/>
          </a:p>
        </p:txBody>
      </p:sp>
      <p:sp>
        <p:nvSpPr>
          <p:cNvPr id="19479" name="Line 23"/>
          <p:cNvSpPr>
            <a:spLocks noChangeShapeType="1"/>
          </p:cNvSpPr>
          <p:nvPr/>
        </p:nvSpPr>
        <p:spPr bwMode="auto">
          <a:xfrm>
            <a:off x="2635250" y="2132013"/>
            <a:ext cx="234950" cy="0"/>
          </a:xfrm>
          <a:prstGeom prst="line">
            <a:avLst/>
          </a:prstGeom>
          <a:noFill/>
          <a:ln w="38100">
            <a:solidFill>
              <a:srgbClr val="3366FF"/>
            </a:solidFill>
            <a:round/>
            <a:headEnd/>
            <a:tailEnd/>
          </a:ln>
        </p:spPr>
        <p:txBody>
          <a:bodyPr/>
          <a:lstStyle/>
          <a:p>
            <a:endParaRPr lang="es-MX"/>
          </a:p>
        </p:txBody>
      </p:sp>
      <p:sp>
        <p:nvSpPr>
          <p:cNvPr id="19480" name="Line 24"/>
          <p:cNvSpPr>
            <a:spLocks noChangeShapeType="1"/>
          </p:cNvSpPr>
          <p:nvPr/>
        </p:nvSpPr>
        <p:spPr bwMode="auto">
          <a:xfrm>
            <a:off x="2635250" y="2455863"/>
            <a:ext cx="234950" cy="0"/>
          </a:xfrm>
          <a:prstGeom prst="line">
            <a:avLst/>
          </a:prstGeom>
          <a:noFill/>
          <a:ln w="38100">
            <a:solidFill>
              <a:srgbClr val="3366FF"/>
            </a:solidFill>
            <a:round/>
            <a:headEnd/>
            <a:tailEnd/>
          </a:ln>
        </p:spPr>
        <p:txBody>
          <a:bodyPr/>
          <a:lstStyle/>
          <a:p>
            <a:endParaRPr lang="es-MX"/>
          </a:p>
        </p:txBody>
      </p:sp>
      <p:sp>
        <p:nvSpPr>
          <p:cNvPr id="19481" name="Text Box 25"/>
          <p:cNvSpPr txBox="1">
            <a:spLocks noChangeArrowheads="1"/>
          </p:cNvSpPr>
          <p:nvPr/>
        </p:nvSpPr>
        <p:spPr bwMode="auto">
          <a:xfrm>
            <a:off x="2138363" y="1522413"/>
            <a:ext cx="436562" cy="4264025"/>
          </a:xfrm>
          <a:prstGeom prst="rect">
            <a:avLst/>
          </a:prstGeom>
          <a:noFill/>
          <a:ln w="9525">
            <a:noFill/>
            <a:miter lim="800000"/>
            <a:headEnd/>
            <a:tailEnd/>
          </a:ln>
        </p:spPr>
        <p:txBody>
          <a:bodyPr wrap="none">
            <a:spAutoFit/>
          </a:bodyPr>
          <a:lstStyle/>
          <a:p>
            <a:pPr algn="r">
              <a:lnSpc>
                <a:spcPct val="190000"/>
              </a:lnSpc>
            </a:pPr>
            <a:r>
              <a:rPr lang="en-US" altLang="es-MX" sz="1200" b="1">
                <a:latin typeface="Arial" charset="0"/>
              </a:rPr>
              <a:t>300</a:t>
            </a:r>
          </a:p>
          <a:p>
            <a:pPr algn="r">
              <a:lnSpc>
                <a:spcPct val="190000"/>
              </a:lnSpc>
            </a:pPr>
            <a:r>
              <a:rPr lang="en-US" altLang="es-MX" sz="1200" b="1">
                <a:latin typeface="Arial" charset="0"/>
              </a:rPr>
              <a:t>280</a:t>
            </a:r>
          </a:p>
          <a:p>
            <a:pPr algn="r">
              <a:lnSpc>
                <a:spcPct val="190000"/>
              </a:lnSpc>
            </a:pPr>
            <a:r>
              <a:rPr lang="en-US" altLang="es-MX" sz="1200" b="1">
                <a:latin typeface="Arial" charset="0"/>
              </a:rPr>
              <a:t>260</a:t>
            </a:r>
          </a:p>
          <a:p>
            <a:pPr algn="r">
              <a:lnSpc>
                <a:spcPct val="190000"/>
              </a:lnSpc>
            </a:pPr>
            <a:r>
              <a:rPr lang="en-US" altLang="es-MX" sz="1200" b="1">
                <a:latin typeface="Arial" charset="0"/>
              </a:rPr>
              <a:t>240</a:t>
            </a:r>
          </a:p>
          <a:p>
            <a:pPr algn="r">
              <a:lnSpc>
                <a:spcPct val="190000"/>
              </a:lnSpc>
            </a:pPr>
            <a:r>
              <a:rPr lang="en-US" altLang="es-MX" sz="1200" b="1">
                <a:latin typeface="Arial" charset="0"/>
              </a:rPr>
              <a:t>220</a:t>
            </a:r>
          </a:p>
          <a:p>
            <a:pPr algn="r">
              <a:lnSpc>
                <a:spcPct val="190000"/>
              </a:lnSpc>
            </a:pPr>
            <a:r>
              <a:rPr lang="en-US" altLang="es-MX" sz="1200" b="1">
                <a:latin typeface="Arial" charset="0"/>
              </a:rPr>
              <a:t>200</a:t>
            </a:r>
          </a:p>
          <a:p>
            <a:pPr algn="r">
              <a:lnSpc>
                <a:spcPct val="190000"/>
              </a:lnSpc>
            </a:pPr>
            <a:r>
              <a:rPr lang="en-US" altLang="es-MX" sz="1200" b="1">
                <a:latin typeface="Arial" charset="0"/>
              </a:rPr>
              <a:t>180</a:t>
            </a:r>
          </a:p>
          <a:p>
            <a:pPr algn="r">
              <a:lnSpc>
                <a:spcPct val="190000"/>
              </a:lnSpc>
            </a:pPr>
            <a:r>
              <a:rPr lang="en-US" altLang="es-MX" sz="1200" b="1">
                <a:latin typeface="Arial" charset="0"/>
              </a:rPr>
              <a:t>160</a:t>
            </a:r>
          </a:p>
          <a:p>
            <a:pPr algn="r">
              <a:lnSpc>
                <a:spcPct val="190000"/>
              </a:lnSpc>
            </a:pPr>
            <a:r>
              <a:rPr lang="en-US" altLang="es-MX" sz="1200" b="1">
                <a:latin typeface="Arial" charset="0"/>
              </a:rPr>
              <a:t>140</a:t>
            </a:r>
          </a:p>
          <a:p>
            <a:pPr algn="r">
              <a:lnSpc>
                <a:spcPct val="190000"/>
              </a:lnSpc>
            </a:pPr>
            <a:r>
              <a:rPr lang="en-US" altLang="es-MX" sz="1200" b="1">
                <a:latin typeface="Arial" charset="0"/>
              </a:rPr>
              <a:t>120</a:t>
            </a:r>
          </a:p>
          <a:p>
            <a:pPr algn="r">
              <a:lnSpc>
                <a:spcPct val="190000"/>
              </a:lnSpc>
            </a:pPr>
            <a:r>
              <a:rPr lang="en-US" altLang="es-MX" sz="1200" b="1">
                <a:latin typeface="Arial" charset="0"/>
              </a:rPr>
              <a:t>100</a:t>
            </a:r>
          </a:p>
          <a:p>
            <a:pPr algn="r">
              <a:lnSpc>
                <a:spcPct val="190000"/>
              </a:lnSpc>
            </a:pPr>
            <a:r>
              <a:rPr lang="en-US" altLang="es-MX" sz="1200" b="1">
                <a:latin typeface="Arial" charset="0"/>
              </a:rPr>
              <a:t>80</a:t>
            </a:r>
          </a:p>
        </p:txBody>
      </p:sp>
      <p:sp>
        <p:nvSpPr>
          <p:cNvPr id="19482" name="Line 26"/>
          <p:cNvSpPr>
            <a:spLocks noChangeShapeType="1"/>
          </p:cNvSpPr>
          <p:nvPr/>
        </p:nvSpPr>
        <p:spPr bwMode="auto">
          <a:xfrm rot="-5400000">
            <a:off x="2851150" y="5527675"/>
            <a:ext cx="234950" cy="0"/>
          </a:xfrm>
          <a:prstGeom prst="line">
            <a:avLst/>
          </a:prstGeom>
          <a:noFill/>
          <a:ln w="38100">
            <a:solidFill>
              <a:srgbClr val="3366FF"/>
            </a:solidFill>
            <a:round/>
            <a:headEnd/>
            <a:tailEnd/>
          </a:ln>
        </p:spPr>
        <p:txBody>
          <a:bodyPr/>
          <a:lstStyle/>
          <a:p>
            <a:endParaRPr lang="es-MX"/>
          </a:p>
        </p:txBody>
      </p:sp>
      <p:sp>
        <p:nvSpPr>
          <p:cNvPr id="19483" name="Line 27"/>
          <p:cNvSpPr>
            <a:spLocks noChangeShapeType="1"/>
          </p:cNvSpPr>
          <p:nvPr/>
        </p:nvSpPr>
        <p:spPr bwMode="auto">
          <a:xfrm rot="-5400000">
            <a:off x="3327400" y="5527675"/>
            <a:ext cx="234950" cy="0"/>
          </a:xfrm>
          <a:prstGeom prst="line">
            <a:avLst/>
          </a:prstGeom>
          <a:noFill/>
          <a:ln w="38100">
            <a:solidFill>
              <a:srgbClr val="3366FF"/>
            </a:solidFill>
            <a:round/>
            <a:headEnd/>
            <a:tailEnd/>
          </a:ln>
        </p:spPr>
        <p:txBody>
          <a:bodyPr/>
          <a:lstStyle/>
          <a:p>
            <a:endParaRPr lang="es-MX"/>
          </a:p>
        </p:txBody>
      </p:sp>
      <p:sp>
        <p:nvSpPr>
          <p:cNvPr id="19484" name="Line 28"/>
          <p:cNvSpPr>
            <a:spLocks noChangeShapeType="1"/>
          </p:cNvSpPr>
          <p:nvPr/>
        </p:nvSpPr>
        <p:spPr bwMode="auto">
          <a:xfrm rot="-5400000">
            <a:off x="3803650" y="5527675"/>
            <a:ext cx="234950" cy="0"/>
          </a:xfrm>
          <a:prstGeom prst="line">
            <a:avLst/>
          </a:prstGeom>
          <a:noFill/>
          <a:ln w="38100">
            <a:solidFill>
              <a:srgbClr val="3366FF"/>
            </a:solidFill>
            <a:round/>
            <a:headEnd/>
            <a:tailEnd/>
          </a:ln>
        </p:spPr>
        <p:txBody>
          <a:bodyPr/>
          <a:lstStyle/>
          <a:p>
            <a:endParaRPr lang="es-MX"/>
          </a:p>
        </p:txBody>
      </p:sp>
      <p:sp>
        <p:nvSpPr>
          <p:cNvPr id="19485" name="Line 29"/>
          <p:cNvSpPr>
            <a:spLocks noChangeShapeType="1"/>
          </p:cNvSpPr>
          <p:nvPr/>
        </p:nvSpPr>
        <p:spPr bwMode="auto">
          <a:xfrm rot="-5400000">
            <a:off x="4292600" y="5527675"/>
            <a:ext cx="234950" cy="0"/>
          </a:xfrm>
          <a:prstGeom prst="line">
            <a:avLst/>
          </a:prstGeom>
          <a:noFill/>
          <a:ln w="38100">
            <a:solidFill>
              <a:srgbClr val="3366FF"/>
            </a:solidFill>
            <a:round/>
            <a:headEnd/>
            <a:tailEnd/>
          </a:ln>
        </p:spPr>
        <p:txBody>
          <a:bodyPr/>
          <a:lstStyle/>
          <a:p>
            <a:endParaRPr lang="es-MX"/>
          </a:p>
        </p:txBody>
      </p:sp>
      <p:sp>
        <p:nvSpPr>
          <p:cNvPr id="19486" name="Line 30"/>
          <p:cNvSpPr>
            <a:spLocks noChangeShapeType="1"/>
          </p:cNvSpPr>
          <p:nvPr/>
        </p:nvSpPr>
        <p:spPr bwMode="auto">
          <a:xfrm rot="-5400000">
            <a:off x="4749800" y="5527675"/>
            <a:ext cx="234950" cy="0"/>
          </a:xfrm>
          <a:prstGeom prst="line">
            <a:avLst/>
          </a:prstGeom>
          <a:noFill/>
          <a:ln w="38100">
            <a:solidFill>
              <a:srgbClr val="3366FF"/>
            </a:solidFill>
            <a:round/>
            <a:headEnd/>
            <a:tailEnd/>
          </a:ln>
        </p:spPr>
        <p:txBody>
          <a:bodyPr/>
          <a:lstStyle/>
          <a:p>
            <a:endParaRPr lang="es-MX"/>
          </a:p>
        </p:txBody>
      </p:sp>
      <p:sp>
        <p:nvSpPr>
          <p:cNvPr id="19487" name="Line 31"/>
          <p:cNvSpPr>
            <a:spLocks noChangeShapeType="1"/>
          </p:cNvSpPr>
          <p:nvPr/>
        </p:nvSpPr>
        <p:spPr bwMode="auto">
          <a:xfrm rot="-5400000">
            <a:off x="5207000" y="5527675"/>
            <a:ext cx="234950" cy="0"/>
          </a:xfrm>
          <a:prstGeom prst="line">
            <a:avLst/>
          </a:prstGeom>
          <a:noFill/>
          <a:ln w="38100">
            <a:solidFill>
              <a:srgbClr val="3366FF"/>
            </a:solidFill>
            <a:round/>
            <a:headEnd/>
            <a:tailEnd/>
          </a:ln>
        </p:spPr>
        <p:txBody>
          <a:bodyPr/>
          <a:lstStyle/>
          <a:p>
            <a:endParaRPr lang="es-MX"/>
          </a:p>
        </p:txBody>
      </p:sp>
      <p:sp>
        <p:nvSpPr>
          <p:cNvPr id="19488" name="Line 32"/>
          <p:cNvSpPr>
            <a:spLocks noChangeShapeType="1"/>
          </p:cNvSpPr>
          <p:nvPr/>
        </p:nvSpPr>
        <p:spPr bwMode="auto">
          <a:xfrm rot="-5400000">
            <a:off x="5702300" y="5527675"/>
            <a:ext cx="234950" cy="0"/>
          </a:xfrm>
          <a:prstGeom prst="line">
            <a:avLst/>
          </a:prstGeom>
          <a:noFill/>
          <a:ln w="38100">
            <a:solidFill>
              <a:srgbClr val="3366FF"/>
            </a:solidFill>
            <a:round/>
            <a:headEnd/>
            <a:tailEnd/>
          </a:ln>
        </p:spPr>
        <p:txBody>
          <a:bodyPr/>
          <a:lstStyle/>
          <a:p>
            <a:endParaRPr lang="es-MX"/>
          </a:p>
        </p:txBody>
      </p:sp>
      <p:sp>
        <p:nvSpPr>
          <p:cNvPr id="19489" name="Line 33"/>
          <p:cNvSpPr>
            <a:spLocks noChangeShapeType="1"/>
          </p:cNvSpPr>
          <p:nvPr/>
        </p:nvSpPr>
        <p:spPr bwMode="auto">
          <a:xfrm rot="-5400000">
            <a:off x="6172200" y="5527675"/>
            <a:ext cx="234950" cy="0"/>
          </a:xfrm>
          <a:prstGeom prst="line">
            <a:avLst/>
          </a:prstGeom>
          <a:noFill/>
          <a:ln w="38100">
            <a:solidFill>
              <a:srgbClr val="3366FF"/>
            </a:solidFill>
            <a:round/>
            <a:headEnd/>
            <a:tailEnd/>
          </a:ln>
        </p:spPr>
        <p:txBody>
          <a:bodyPr/>
          <a:lstStyle/>
          <a:p>
            <a:endParaRPr lang="es-MX"/>
          </a:p>
        </p:txBody>
      </p:sp>
      <p:grpSp>
        <p:nvGrpSpPr>
          <p:cNvPr id="19490" name="Group 34"/>
          <p:cNvGrpSpPr>
            <a:grpSpLocks/>
          </p:cNvGrpSpPr>
          <p:nvPr/>
        </p:nvGrpSpPr>
        <p:grpSpPr bwMode="auto">
          <a:xfrm>
            <a:off x="2627313" y="1674813"/>
            <a:ext cx="4310062" cy="3990975"/>
            <a:chOff x="1655" y="948"/>
            <a:chExt cx="2560" cy="2514"/>
          </a:xfrm>
        </p:grpSpPr>
        <p:sp>
          <p:nvSpPr>
            <p:cNvPr id="19491" name="Line 35"/>
            <p:cNvSpPr>
              <a:spLocks noChangeShapeType="1"/>
            </p:cNvSpPr>
            <p:nvPr/>
          </p:nvSpPr>
          <p:spPr bwMode="auto">
            <a:xfrm>
              <a:off x="1655" y="3447"/>
              <a:ext cx="2560" cy="0"/>
            </a:xfrm>
            <a:prstGeom prst="line">
              <a:avLst/>
            </a:prstGeom>
            <a:noFill/>
            <a:ln w="57150">
              <a:solidFill>
                <a:schemeClr val="tx1"/>
              </a:solidFill>
              <a:round/>
              <a:headEnd/>
              <a:tailEnd/>
            </a:ln>
          </p:spPr>
          <p:txBody>
            <a:bodyPr/>
            <a:lstStyle/>
            <a:p>
              <a:endParaRPr lang="es-MX"/>
            </a:p>
          </p:txBody>
        </p:sp>
        <p:sp>
          <p:nvSpPr>
            <p:cNvPr id="19492" name="Line 36"/>
            <p:cNvSpPr>
              <a:spLocks noChangeShapeType="1"/>
            </p:cNvSpPr>
            <p:nvPr/>
          </p:nvSpPr>
          <p:spPr bwMode="auto">
            <a:xfrm>
              <a:off x="1655" y="948"/>
              <a:ext cx="9" cy="2514"/>
            </a:xfrm>
            <a:prstGeom prst="line">
              <a:avLst/>
            </a:prstGeom>
            <a:noFill/>
            <a:ln w="57150">
              <a:solidFill>
                <a:schemeClr val="tx1"/>
              </a:solidFill>
              <a:round/>
              <a:headEnd/>
              <a:tailEnd/>
            </a:ln>
          </p:spPr>
          <p:txBody>
            <a:bodyPr/>
            <a:lstStyle/>
            <a:p>
              <a:endParaRPr lang="es-MX"/>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box(out)">
                                      <p:cBhvr>
                                        <p:cTn id="7" dur="500"/>
                                        <p:tgtEl>
                                          <p:spTgt spid="17414"/>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13"/>
                                        </p:tgtEl>
                                        <p:attrNameLst>
                                          <p:attrName>style.visibility</p:attrName>
                                        </p:attrNameLst>
                                      </p:cBhvr>
                                      <p:to>
                                        <p:strVal val="visible"/>
                                      </p:to>
                                    </p:set>
                                    <p:animEffect transition="in" filter="wipe(up)">
                                      <p:cBhvr>
                                        <p:cTn id="11" dur="500"/>
                                        <p:tgtEl>
                                          <p:spTgt spid="1741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32" fill="hold" grpId="0" nodeType="clickEffect">
                                  <p:stCondLst>
                                    <p:cond delay="0"/>
                                  </p:stCondLst>
                                  <p:childTnLst>
                                    <p:set>
                                      <p:cBhvr>
                                        <p:cTn id="15" dur="1" fill="hold">
                                          <p:stCondLst>
                                            <p:cond delay="0"/>
                                          </p:stCondLst>
                                        </p:cTn>
                                        <p:tgtEl>
                                          <p:spTgt spid="17415"/>
                                        </p:tgtEl>
                                        <p:attrNameLst>
                                          <p:attrName>style.visibility</p:attrName>
                                        </p:attrNameLst>
                                      </p:cBhvr>
                                      <p:to>
                                        <p:strVal val="visible"/>
                                      </p:to>
                                    </p:set>
                                    <p:animEffect transition="in" filter="box(out)">
                                      <p:cBhvr>
                                        <p:cTn id="16" dur="500"/>
                                        <p:tgtEl>
                                          <p:spTgt spid="17415"/>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7412"/>
                                        </p:tgtEl>
                                        <p:attrNameLst>
                                          <p:attrName>style.visibility</p:attrName>
                                        </p:attrNameLst>
                                      </p:cBhvr>
                                      <p:to>
                                        <p:strVal val="visible"/>
                                      </p:to>
                                    </p:set>
                                    <p:animEffect transition="in" filter="wipe(left)">
                                      <p:cBhvr>
                                        <p:cTn id="20"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P spid="17413" grpId="0" animBg="1"/>
      <p:bldP spid="17414" grpId="0" autoUpdateAnimBg="0"/>
      <p:bldP spid="1741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latin typeface="Arial" charset="0"/>
              </a:rPr>
              <a:t>10-</a:t>
            </a:r>
            <a:fld id="{64F194E9-0193-4C77-A916-8228E8292664}" type="slidenum">
              <a:rPr lang="en-US" altLang="es-MX" sz="1000">
                <a:latin typeface="Arial" charset="0"/>
              </a:rPr>
              <a:pPr algn="r" eaLnBrk="1" hangingPunct="1"/>
              <a:t>14</a:t>
            </a:fld>
            <a:r>
              <a:rPr lang="en-US" altLang="es-MX" sz="1000">
                <a:latin typeface="Arial" charset="0"/>
              </a:rPr>
              <a:t>-S290-EP</a:t>
            </a:r>
          </a:p>
        </p:txBody>
      </p:sp>
      <p:grpSp>
        <p:nvGrpSpPr>
          <p:cNvPr id="4" name="Grupo 3">
            <a:extLst>
              <a:ext uri="{FF2B5EF4-FFF2-40B4-BE49-F238E27FC236}">
                <a16:creationId xmlns:a16="http://schemas.microsoft.com/office/drawing/2014/main" id="{C64B2D8C-FD39-483B-8EC6-A62E57F42ED0}"/>
              </a:ext>
            </a:extLst>
          </p:cNvPr>
          <p:cNvGrpSpPr/>
          <p:nvPr/>
        </p:nvGrpSpPr>
        <p:grpSpPr>
          <a:xfrm>
            <a:off x="0" y="0"/>
            <a:ext cx="9326563" cy="6869113"/>
            <a:chOff x="0" y="0"/>
            <a:chExt cx="9326563" cy="6869113"/>
          </a:xfrm>
        </p:grpSpPr>
        <p:grpSp>
          <p:nvGrpSpPr>
            <p:cNvPr id="3" name="Grupo 2">
              <a:extLst>
                <a:ext uri="{FF2B5EF4-FFF2-40B4-BE49-F238E27FC236}">
                  <a16:creationId xmlns:a16="http://schemas.microsoft.com/office/drawing/2014/main" id="{61B4DED4-93F2-4EAA-9A77-1EA5BE5209C7}"/>
                </a:ext>
              </a:extLst>
            </p:cNvPr>
            <p:cNvGrpSpPr/>
            <p:nvPr/>
          </p:nvGrpSpPr>
          <p:grpSpPr>
            <a:xfrm>
              <a:off x="0" y="0"/>
              <a:ext cx="9326563" cy="6869113"/>
              <a:chOff x="0" y="0"/>
              <a:chExt cx="9326563" cy="6869113"/>
            </a:xfrm>
          </p:grpSpPr>
          <p:pic>
            <p:nvPicPr>
              <p:cNvPr id="20482" name="Picture 2"/>
              <p:cNvPicPr>
                <a:picLocks noChangeAspect="1" noChangeArrowheads="1"/>
              </p:cNvPicPr>
              <p:nvPr/>
            </p:nvPicPr>
            <p:blipFill>
              <a:blip r:embed="rId3" cstate="print"/>
              <a:srcRect/>
              <a:stretch>
                <a:fillRect/>
              </a:stretch>
            </p:blipFill>
            <p:spPr bwMode="auto">
              <a:xfrm>
                <a:off x="0" y="0"/>
                <a:ext cx="9326563" cy="6869113"/>
              </a:xfrm>
              <a:prstGeom prst="rect">
                <a:avLst/>
              </a:prstGeom>
              <a:noFill/>
              <a:ln w="9525">
                <a:noFill/>
                <a:miter lim="800000"/>
                <a:headEnd/>
                <a:tailEnd/>
              </a:ln>
            </p:spPr>
          </p:pic>
          <p:sp>
            <p:nvSpPr>
              <p:cNvPr id="2" name="CuadroTexto 1"/>
              <p:cNvSpPr txBox="1"/>
              <p:nvPr/>
            </p:nvSpPr>
            <p:spPr>
              <a:xfrm>
                <a:off x="2522227" y="629933"/>
                <a:ext cx="4001416" cy="523220"/>
              </a:xfrm>
              <a:prstGeom prst="rect">
                <a:avLst/>
              </a:prstGeom>
              <a:solidFill>
                <a:schemeClr val="bg1"/>
              </a:solidFill>
            </p:spPr>
            <p:txBody>
              <a:bodyPr wrap="none">
                <a:spAutoFit/>
              </a:bodyPr>
              <a:lstStyle/>
              <a:p>
                <a:pPr eaLnBrk="1" hangingPunct="1">
                  <a:defRPr/>
                </a:pPr>
                <a:r>
                  <a:rPr lang="es-MX" sz="1400" cap="all" spc="-100" dirty="0">
                    <a:solidFill>
                      <a:srgbClr val="FF0000"/>
                    </a:solidFill>
                    <a:latin typeface="+mj-lt"/>
                  </a:rPr>
                  <a:t>Humedad del combustible vivo 1999-2004</a:t>
                </a:r>
              </a:p>
              <a:p>
                <a:pPr eaLnBrk="1" hangingPunct="1">
                  <a:defRPr/>
                </a:pPr>
                <a:r>
                  <a:rPr lang="es-MX" sz="1400" cap="all" spc="-100" dirty="0">
                    <a:solidFill>
                      <a:srgbClr val="FF0000"/>
                    </a:solidFill>
                    <a:latin typeface="+mj-lt"/>
                  </a:rPr>
                  <a:t>Promedio de todas las áreas - Chamizo</a:t>
                </a:r>
              </a:p>
            </p:txBody>
          </p:sp>
          <p:sp>
            <p:nvSpPr>
              <p:cNvPr id="20485" name="CuadroTexto 2"/>
              <p:cNvSpPr txBox="1">
                <a:spLocks noChangeArrowheads="1"/>
              </p:cNvSpPr>
              <p:nvPr/>
            </p:nvSpPr>
            <p:spPr bwMode="auto">
              <a:xfrm>
                <a:off x="5604344" y="1300706"/>
                <a:ext cx="2972751" cy="2252924"/>
              </a:xfrm>
              <a:prstGeom prst="rect">
                <a:avLst/>
              </a:prstGeom>
              <a:solidFill>
                <a:srgbClr val="FFFF99"/>
              </a:solidFill>
              <a:ln w="25400">
                <a:solidFill>
                  <a:schemeClr val="tx1"/>
                </a:solidFill>
                <a:miter lim="800000"/>
                <a:headEnd/>
                <a:tailEnd/>
              </a:ln>
            </p:spPr>
            <p:txBody>
              <a:bodyPr wrap="square">
                <a:spAutoFit/>
              </a:bodyPr>
              <a:lstStyle/>
              <a:p>
                <a:pPr algn="just" eaLnBrk="1" hangingPunct="1">
                  <a:lnSpc>
                    <a:spcPct val="90000"/>
                  </a:lnSpc>
                </a:pPr>
                <a:r>
                  <a:rPr lang="es-MX" altLang="es-MX" sz="1200" spc="-80" dirty="0"/>
                  <a:t>Las lluvias tempranas han dejado su huella. La humedad de los combustibles vivos  está por arriba de lo normal para esta época del año. Este aumento de los niveles de humedad del combustible vivo junto al nuevo crecimiento de pasto que brota bajo los arbustos, debería reducir el riesgo de incendios relevantes que sean conducidos exclusivamente por los combustibles. Recuerde que los combustibles muertos siguen siendo un componente importante de la carga (de combustible) y responden rápidamente a los cambios de humedad. Un viento del este puede secar rápidamente estos combustibles y promover un fuego que arderá rápida y agresivamente. </a:t>
                </a:r>
              </a:p>
            </p:txBody>
          </p:sp>
          <p:sp>
            <p:nvSpPr>
              <p:cNvPr id="20488" name="CuadroTexto 5"/>
              <p:cNvSpPr txBox="1">
                <a:spLocks noChangeArrowheads="1"/>
              </p:cNvSpPr>
              <p:nvPr/>
            </p:nvSpPr>
            <p:spPr bwMode="auto">
              <a:xfrm>
                <a:off x="2955923" y="6367463"/>
                <a:ext cx="1552847" cy="276999"/>
              </a:xfrm>
              <a:prstGeom prst="rect">
                <a:avLst/>
              </a:prstGeom>
              <a:solidFill>
                <a:schemeClr val="bg1"/>
              </a:solidFill>
              <a:ln w="9525">
                <a:noFill/>
                <a:miter lim="800000"/>
                <a:headEnd/>
                <a:tailEnd/>
              </a:ln>
            </p:spPr>
            <p:txBody>
              <a:bodyPr wrap="square">
                <a:spAutoFit/>
              </a:bodyPr>
              <a:lstStyle/>
              <a:p>
                <a:pPr eaLnBrk="1" hangingPunct="1"/>
                <a:r>
                  <a:rPr lang="es-MX" altLang="es-MX" sz="1200" cap="small" spc="-80" dirty="0"/>
                  <a:t>1999-Promedio actual  </a:t>
                </a:r>
              </a:p>
            </p:txBody>
          </p:sp>
          <p:sp>
            <p:nvSpPr>
              <p:cNvPr id="20489" name="CuadroTexto 8"/>
              <p:cNvSpPr txBox="1">
                <a:spLocks noChangeArrowheads="1"/>
              </p:cNvSpPr>
              <p:nvPr/>
            </p:nvSpPr>
            <p:spPr bwMode="auto">
              <a:xfrm>
                <a:off x="4878388" y="6364288"/>
                <a:ext cx="606425" cy="277812"/>
              </a:xfrm>
              <a:prstGeom prst="rect">
                <a:avLst/>
              </a:prstGeom>
              <a:solidFill>
                <a:schemeClr val="bg1"/>
              </a:solidFill>
              <a:ln w="9525">
                <a:noFill/>
                <a:miter lim="800000"/>
                <a:headEnd/>
                <a:tailEnd/>
              </a:ln>
            </p:spPr>
            <p:txBody>
              <a:bodyPr wrap="square">
                <a:spAutoFit/>
              </a:bodyPr>
              <a:lstStyle>
                <a:defPPr>
                  <a:defRPr lang="en-US"/>
                </a:defPPr>
                <a:lvl1pPr eaLnBrk="1" hangingPunct="1">
                  <a:defRPr sz="1200" cap="small" spc="-80"/>
                </a:lvl1pPr>
              </a:lstStyle>
              <a:p>
                <a:r>
                  <a:rPr lang="es-MX" altLang="es-MX" dirty="0"/>
                  <a:t>Crítico</a:t>
                </a:r>
              </a:p>
            </p:txBody>
          </p:sp>
          <p:sp>
            <p:nvSpPr>
              <p:cNvPr id="20490" name="CuadroTexto 9"/>
              <p:cNvSpPr txBox="1">
                <a:spLocks noChangeArrowheads="1"/>
              </p:cNvSpPr>
              <p:nvPr/>
            </p:nvSpPr>
            <p:spPr bwMode="auto">
              <a:xfrm>
                <a:off x="6009005" y="6373813"/>
                <a:ext cx="493713" cy="277812"/>
              </a:xfrm>
              <a:prstGeom prst="rect">
                <a:avLst/>
              </a:prstGeom>
              <a:solidFill>
                <a:schemeClr val="bg1"/>
              </a:solidFill>
              <a:ln w="9525">
                <a:noFill/>
                <a:miter lim="800000"/>
                <a:headEnd/>
                <a:tailEnd/>
              </a:ln>
            </p:spPr>
            <p:txBody>
              <a:bodyPr wrap="none">
                <a:spAutoFit/>
              </a:bodyPr>
              <a:lstStyle/>
              <a:p>
                <a:pPr eaLnBrk="1" hangingPunct="1"/>
                <a:r>
                  <a:rPr lang="es-MX" altLang="es-MX" sz="1200" dirty="0"/>
                  <a:t>2003</a:t>
                </a:r>
              </a:p>
            </p:txBody>
          </p:sp>
          <p:sp>
            <p:nvSpPr>
              <p:cNvPr id="20491" name="CuadroTexto 10"/>
              <p:cNvSpPr txBox="1">
                <a:spLocks noChangeArrowheads="1"/>
              </p:cNvSpPr>
              <p:nvPr/>
            </p:nvSpPr>
            <p:spPr bwMode="auto">
              <a:xfrm>
                <a:off x="6899406" y="6369050"/>
                <a:ext cx="363592" cy="277813"/>
              </a:xfrm>
              <a:prstGeom prst="rect">
                <a:avLst/>
              </a:prstGeom>
              <a:solidFill>
                <a:schemeClr val="bg1"/>
              </a:solidFill>
              <a:ln w="9525">
                <a:noFill/>
                <a:miter lim="800000"/>
                <a:headEnd/>
                <a:tailEnd/>
              </a:ln>
            </p:spPr>
            <p:txBody>
              <a:bodyPr wrap="none">
                <a:spAutoFit/>
              </a:bodyPr>
              <a:lstStyle/>
              <a:p>
                <a:pPr eaLnBrk="1" hangingPunct="1"/>
                <a:r>
                  <a:rPr lang="es-MX" altLang="es-MX" sz="1200" dirty="0"/>
                  <a:t>2004</a:t>
                </a:r>
              </a:p>
            </p:txBody>
          </p:sp>
        </p:grpSp>
        <p:sp>
          <p:nvSpPr>
            <p:cNvPr id="20486" name="CuadroTexto 3"/>
            <p:cNvSpPr txBox="1">
              <a:spLocks noChangeArrowheads="1"/>
            </p:cNvSpPr>
            <p:nvPr/>
          </p:nvSpPr>
          <p:spPr bwMode="auto">
            <a:xfrm rot="16200000">
              <a:off x="-1237326" y="3539860"/>
              <a:ext cx="3501856" cy="276999"/>
            </a:xfrm>
            <a:prstGeom prst="rect">
              <a:avLst/>
            </a:prstGeom>
            <a:solidFill>
              <a:schemeClr val="bg1"/>
            </a:solidFill>
          </p:spPr>
          <p:txBody>
            <a:bodyPr wrap="none">
              <a:spAutoFit/>
            </a:bodyPr>
            <a:lstStyle>
              <a:defPPr>
                <a:defRPr lang="en-US"/>
              </a:defPPr>
              <a:lvl1pPr eaLnBrk="1" hangingPunct="1">
                <a:defRPr sz="1400" cap="all" spc="-100">
                  <a:solidFill>
                    <a:srgbClr val="FF0000"/>
                  </a:solidFill>
                  <a:latin typeface="+mj-lt"/>
                </a:defRPr>
              </a:lvl1pPr>
            </a:lstStyle>
            <a:p>
              <a:r>
                <a:rPr lang="es-MX" altLang="es-MX" sz="1200" dirty="0">
                  <a:solidFill>
                    <a:schemeClr val="tx1"/>
                  </a:solidFill>
                </a:rPr>
                <a:t>Porcentaje de humedad combustible vivo</a:t>
              </a:r>
            </a:p>
          </p:txBody>
        </p:sp>
        <p:sp>
          <p:nvSpPr>
            <p:cNvPr id="5" name="CuadroTexto 4"/>
            <p:cNvSpPr txBox="1"/>
            <p:nvPr/>
          </p:nvSpPr>
          <p:spPr>
            <a:xfrm>
              <a:off x="2694939" y="5997575"/>
              <a:ext cx="4477508" cy="276999"/>
            </a:xfrm>
            <a:prstGeom prst="rect">
              <a:avLst/>
            </a:prstGeom>
            <a:solidFill>
              <a:schemeClr val="bg1"/>
            </a:solidFill>
          </p:spPr>
          <p:txBody>
            <a:bodyPr wrap="none">
              <a:spAutoFit/>
            </a:bodyPr>
            <a:lstStyle>
              <a:defPPr>
                <a:defRPr lang="en-US"/>
              </a:defPPr>
              <a:lvl1pPr eaLnBrk="1" hangingPunct="1">
                <a:defRPr sz="1200" cap="all" spc="-100">
                  <a:latin typeface="+mj-lt"/>
                </a:defRPr>
              </a:lvl1pPr>
            </a:lstStyle>
            <a:p>
              <a:r>
                <a:rPr lang="es-MX" b="1" dirty="0"/>
                <a:t>Departamento de BOMBEROS, Condado DE Ventura</a:t>
              </a:r>
            </a:p>
          </p:txBody>
        </p:sp>
      </p:gr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08-06-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22531" name="Text Box 3"/>
          <p:cNvSpPr txBox="1">
            <a:spLocks noChangeArrowheads="1"/>
          </p:cNvSpPr>
          <p:nvPr/>
        </p:nvSpPr>
        <p:spPr bwMode="auto">
          <a:xfrm>
            <a:off x="838200" y="1524000"/>
            <a:ext cx="685800" cy="457200"/>
          </a:xfrm>
          <a:prstGeom prst="rect">
            <a:avLst/>
          </a:prstGeom>
          <a:noFill/>
          <a:ln w="9525">
            <a:noFill/>
            <a:miter lim="800000"/>
            <a:headEnd/>
            <a:tailEnd/>
          </a:ln>
        </p:spPr>
        <p:txBody>
          <a:bodyPr>
            <a:spAutoFit/>
          </a:bodyPr>
          <a:lstStyle/>
          <a:p>
            <a:pPr eaLnBrk="1" hangingPunct="1"/>
            <a:r>
              <a:rPr lang="en-US" altLang="es-MX">
                <a:solidFill>
                  <a:schemeClr val="bg1"/>
                </a:solidFill>
              </a:rPr>
              <a:t>250</a:t>
            </a:r>
          </a:p>
        </p:txBody>
      </p:sp>
      <p:sp>
        <p:nvSpPr>
          <p:cNvPr id="22532" name="Rectangle 4"/>
          <p:cNvSpPr>
            <a:spLocks noGrp="1" noChangeArrowheads="1"/>
          </p:cNvSpPr>
          <p:nvPr>
            <p:ph type="title"/>
          </p:nvPr>
        </p:nvSpPr>
        <p:spPr>
          <a:xfrm>
            <a:off x="228600" y="85725"/>
            <a:ext cx="8915400" cy="1143000"/>
          </a:xfrm>
          <a:effectLst>
            <a:outerShdw dist="35921" dir="2700000" algn="ctr" rotWithShape="0">
              <a:schemeClr val="tx1"/>
            </a:outerShdw>
          </a:effectLst>
        </p:spPr>
        <p:txBody>
          <a:bodyPr/>
          <a:lstStyle/>
          <a:p>
            <a:pPr eaLnBrk="1" hangingPunct="1"/>
            <a:r>
              <a:rPr lang="en-US" altLang="es-MX" sz="3800">
                <a:solidFill>
                  <a:schemeClr val="bg1"/>
                </a:solidFill>
              </a:rPr>
              <a:t>Contenido de humedad de </a:t>
            </a:r>
            <a:r>
              <a:rPr lang="en-US" altLang="es-MX" sz="3200" i="1">
                <a:solidFill>
                  <a:schemeClr val="bg1"/>
                </a:solidFill>
              </a:rPr>
              <a:t>Bromus tectorum</a:t>
            </a:r>
          </a:p>
        </p:txBody>
      </p:sp>
      <p:sp>
        <p:nvSpPr>
          <p:cNvPr id="22533" name="Text Box 6"/>
          <p:cNvSpPr txBox="1">
            <a:spLocks noChangeArrowheads="1"/>
          </p:cNvSpPr>
          <p:nvPr/>
        </p:nvSpPr>
        <p:spPr bwMode="auto">
          <a:xfrm rot="-5400000">
            <a:off x="-1824831" y="3756819"/>
            <a:ext cx="4716462" cy="400050"/>
          </a:xfrm>
          <a:prstGeom prst="rect">
            <a:avLst/>
          </a:prstGeom>
          <a:noFill/>
          <a:ln w="9525">
            <a:noFill/>
            <a:miter lim="800000"/>
            <a:headEnd/>
            <a:tailEnd/>
          </a:ln>
        </p:spPr>
        <p:txBody>
          <a:bodyPr wrap="none">
            <a:spAutoFit/>
          </a:bodyPr>
          <a:lstStyle/>
          <a:p>
            <a:pPr algn="ctr" eaLnBrk="1" hangingPunct="1"/>
            <a:r>
              <a:rPr lang="en-US" altLang="es-MX" sz="2000" b="1">
                <a:solidFill>
                  <a:schemeClr val="bg1"/>
                </a:solidFill>
                <a:latin typeface="Arial" charset="0"/>
              </a:rPr>
              <a:t>Contenido de humedad (porcentaje)</a:t>
            </a:r>
          </a:p>
        </p:txBody>
      </p:sp>
      <p:sp>
        <p:nvSpPr>
          <p:cNvPr id="22534" name="Text Box 7"/>
          <p:cNvSpPr txBox="1">
            <a:spLocks noChangeArrowheads="1"/>
          </p:cNvSpPr>
          <p:nvPr/>
        </p:nvSpPr>
        <p:spPr bwMode="auto">
          <a:xfrm>
            <a:off x="1371600" y="6096000"/>
            <a:ext cx="4740275" cy="461963"/>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Primavera                      Verano</a:t>
            </a:r>
          </a:p>
        </p:txBody>
      </p:sp>
      <p:sp>
        <p:nvSpPr>
          <p:cNvPr id="22535" name="Line 8"/>
          <p:cNvSpPr>
            <a:spLocks noChangeShapeType="1"/>
          </p:cNvSpPr>
          <p:nvPr/>
        </p:nvSpPr>
        <p:spPr bwMode="auto">
          <a:xfrm flipV="1">
            <a:off x="3024188" y="6324600"/>
            <a:ext cx="1547812" cy="31750"/>
          </a:xfrm>
          <a:prstGeom prst="line">
            <a:avLst/>
          </a:prstGeom>
          <a:noFill/>
          <a:ln w="50800">
            <a:solidFill>
              <a:schemeClr val="bg1"/>
            </a:solidFill>
            <a:round/>
            <a:headEnd/>
            <a:tailEnd type="triangle" w="med" len="med"/>
          </a:ln>
        </p:spPr>
        <p:txBody>
          <a:bodyPr/>
          <a:lstStyle/>
          <a:p>
            <a:endParaRPr lang="es-MX"/>
          </a:p>
        </p:txBody>
      </p:sp>
      <p:sp>
        <p:nvSpPr>
          <p:cNvPr id="22536" name="Text Box 9"/>
          <p:cNvSpPr txBox="1">
            <a:spLocks noChangeArrowheads="1"/>
          </p:cNvSpPr>
          <p:nvPr/>
        </p:nvSpPr>
        <p:spPr bwMode="auto">
          <a:xfrm>
            <a:off x="6781800" y="1676400"/>
            <a:ext cx="1790700" cy="461963"/>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Coloración</a:t>
            </a:r>
          </a:p>
        </p:txBody>
      </p:sp>
      <p:sp>
        <p:nvSpPr>
          <p:cNvPr id="22537" name="Text Box 10"/>
          <p:cNvSpPr txBox="1">
            <a:spLocks noChangeArrowheads="1"/>
          </p:cNvSpPr>
          <p:nvPr/>
        </p:nvSpPr>
        <p:spPr bwMode="auto">
          <a:xfrm rot="-5400000">
            <a:off x="5855494" y="3102769"/>
            <a:ext cx="868362" cy="400050"/>
          </a:xfrm>
          <a:prstGeom prst="rect">
            <a:avLst/>
          </a:prstGeom>
          <a:noFill/>
          <a:ln w="9525">
            <a:noFill/>
            <a:miter lim="800000"/>
            <a:headEnd/>
            <a:tailEnd/>
          </a:ln>
        </p:spPr>
        <p:txBody>
          <a:bodyPr wrap="none">
            <a:spAutoFit/>
          </a:bodyPr>
          <a:lstStyle/>
          <a:p>
            <a:pPr eaLnBrk="1" hangingPunct="1"/>
            <a:r>
              <a:rPr lang="en-US" altLang="es-MX" sz="2000" b="1">
                <a:solidFill>
                  <a:schemeClr val="bg1"/>
                </a:solidFill>
                <a:latin typeface="Arial" charset="0"/>
              </a:rPr>
              <a:t>verde</a:t>
            </a:r>
          </a:p>
        </p:txBody>
      </p:sp>
      <p:sp>
        <p:nvSpPr>
          <p:cNvPr id="22538" name="Text Box 11"/>
          <p:cNvSpPr txBox="1">
            <a:spLocks noChangeArrowheads="1"/>
          </p:cNvSpPr>
          <p:nvPr/>
        </p:nvSpPr>
        <p:spPr bwMode="auto">
          <a:xfrm rot="-5400000">
            <a:off x="5788025" y="4548188"/>
            <a:ext cx="1155700" cy="400050"/>
          </a:xfrm>
          <a:prstGeom prst="rect">
            <a:avLst/>
          </a:prstGeom>
          <a:noFill/>
          <a:ln w="9525">
            <a:noFill/>
            <a:miter lim="800000"/>
            <a:headEnd/>
            <a:tailEnd/>
          </a:ln>
        </p:spPr>
        <p:txBody>
          <a:bodyPr wrap="none">
            <a:spAutoFit/>
          </a:bodyPr>
          <a:lstStyle/>
          <a:p>
            <a:pPr eaLnBrk="1" hangingPunct="1"/>
            <a:r>
              <a:rPr lang="en-US" altLang="es-MX" sz="2000" b="1">
                <a:solidFill>
                  <a:schemeClr val="bg1"/>
                </a:solidFill>
                <a:latin typeface="Arial" charset="0"/>
              </a:rPr>
              <a:t>púrpura</a:t>
            </a:r>
          </a:p>
        </p:txBody>
      </p:sp>
      <p:sp>
        <p:nvSpPr>
          <p:cNvPr id="22539" name="Text Box 12"/>
          <p:cNvSpPr txBox="1">
            <a:spLocks noChangeArrowheads="1"/>
          </p:cNvSpPr>
          <p:nvPr/>
        </p:nvSpPr>
        <p:spPr bwMode="auto">
          <a:xfrm rot="-5400000">
            <a:off x="6010275" y="5557838"/>
            <a:ext cx="711200" cy="400050"/>
          </a:xfrm>
          <a:prstGeom prst="rect">
            <a:avLst/>
          </a:prstGeom>
          <a:noFill/>
          <a:ln w="9525">
            <a:noFill/>
            <a:miter lim="800000"/>
            <a:headEnd/>
            <a:tailEnd/>
          </a:ln>
        </p:spPr>
        <p:txBody>
          <a:bodyPr wrap="none">
            <a:spAutoFit/>
          </a:bodyPr>
          <a:lstStyle/>
          <a:p>
            <a:pPr eaLnBrk="1" hangingPunct="1"/>
            <a:r>
              <a:rPr lang="en-US" altLang="es-MX" sz="2000" b="1">
                <a:solidFill>
                  <a:schemeClr val="bg1"/>
                </a:solidFill>
                <a:latin typeface="Arial" charset="0"/>
              </a:rPr>
              <a:t>Paja</a:t>
            </a:r>
          </a:p>
        </p:txBody>
      </p:sp>
      <p:sp>
        <p:nvSpPr>
          <p:cNvPr id="22540" name="Text Box 13"/>
          <p:cNvSpPr txBox="1">
            <a:spLocks noChangeArrowheads="1"/>
          </p:cNvSpPr>
          <p:nvPr/>
        </p:nvSpPr>
        <p:spPr bwMode="auto">
          <a:xfrm>
            <a:off x="838200" y="2286000"/>
            <a:ext cx="685800" cy="457200"/>
          </a:xfrm>
          <a:prstGeom prst="rect">
            <a:avLst/>
          </a:prstGeom>
          <a:noFill/>
          <a:ln w="9525">
            <a:noFill/>
            <a:miter lim="800000"/>
            <a:headEnd/>
            <a:tailEnd/>
          </a:ln>
        </p:spPr>
        <p:txBody>
          <a:bodyPr>
            <a:spAutoFit/>
          </a:bodyPr>
          <a:lstStyle/>
          <a:p>
            <a:pPr eaLnBrk="1" hangingPunct="1"/>
            <a:r>
              <a:rPr lang="en-US" altLang="es-MX">
                <a:solidFill>
                  <a:schemeClr val="bg1"/>
                </a:solidFill>
              </a:rPr>
              <a:t>200</a:t>
            </a:r>
          </a:p>
        </p:txBody>
      </p:sp>
      <p:sp>
        <p:nvSpPr>
          <p:cNvPr id="22541" name="Text Box 14"/>
          <p:cNvSpPr txBox="1">
            <a:spLocks noChangeArrowheads="1"/>
          </p:cNvSpPr>
          <p:nvPr/>
        </p:nvSpPr>
        <p:spPr bwMode="auto">
          <a:xfrm>
            <a:off x="838200" y="3124200"/>
            <a:ext cx="685800" cy="457200"/>
          </a:xfrm>
          <a:prstGeom prst="rect">
            <a:avLst/>
          </a:prstGeom>
          <a:noFill/>
          <a:ln w="9525">
            <a:noFill/>
            <a:miter lim="800000"/>
            <a:headEnd/>
            <a:tailEnd/>
          </a:ln>
        </p:spPr>
        <p:txBody>
          <a:bodyPr>
            <a:spAutoFit/>
          </a:bodyPr>
          <a:lstStyle/>
          <a:p>
            <a:pPr eaLnBrk="1" hangingPunct="1"/>
            <a:r>
              <a:rPr lang="en-US" altLang="es-MX">
                <a:solidFill>
                  <a:schemeClr val="bg1"/>
                </a:solidFill>
              </a:rPr>
              <a:t>150</a:t>
            </a:r>
          </a:p>
        </p:txBody>
      </p:sp>
      <p:sp>
        <p:nvSpPr>
          <p:cNvPr id="22542" name="Text Box 15"/>
          <p:cNvSpPr txBox="1">
            <a:spLocks noChangeArrowheads="1"/>
          </p:cNvSpPr>
          <p:nvPr/>
        </p:nvSpPr>
        <p:spPr bwMode="auto">
          <a:xfrm>
            <a:off x="838200" y="3962400"/>
            <a:ext cx="685800" cy="457200"/>
          </a:xfrm>
          <a:prstGeom prst="rect">
            <a:avLst/>
          </a:prstGeom>
          <a:noFill/>
          <a:ln w="9525">
            <a:noFill/>
            <a:miter lim="800000"/>
            <a:headEnd/>
            <a:tailEnd/>
          </a:ln>
        </p:spPr>
        <p:txBody>
          <a:bodyPr>
            <a:spAutoFit/>
          </a:bodyPr>
          <a:lstStyle/>
          <a:p>
            <a:pPr eaLnBrk="1" hangingPunct="1"/>
            <a:r>
              <a:rPr lang="en-US" altLang="es-MX">
                <a:solidFill>
                  <a:schemeClr val="bg1"/>
                </a:solidFill>
              </a:rPr>
              <a:t>100</a:t>
            </a:r>
          </a:p>
        </p:txBody>
      </p:sp>
      <p:sp>
        <p:nvSpPr>
          <p:cNvPr id="22543" name="Text Box 16"/>
          <p:cNvSpPr txBox="1">
            <a:spLocks noChangeArrowheads="1"/>
          </p:cNvSpPr>
          <p:nvPr/>
        </p:nvSpPr>
        <p:spPr bwMode="auto">
          <a:xfrm>
            <a:off x="990600" y="4724400"/>
            <a:ext cx="533400" cy="457200"/>
          </a:xfrm>
          <a:prstGeom prst="rect">
            <a:avLst/>
          </a:prstGeom>
          <a:noFill/>
          <a:ln w="9525">
            <a:noFill/>
            <a:miter lim="800000"/>
            <a:headEnd/>
            <a:tailEnd/>
          </a:ln>
        </p:spPr>
        <p:txBody>
          <a:bodyPr>
            <a:spAutoFit/>
          </a:bodyPr>
          <a:lstStyle/>
          <a:p>
            <a:pPr eaLnBrk="1" hangingPunct="1"/>
            <a:r>
              <a:rPr lang="en-US" altLang="es-MX">
                <a:solidFill>
                  <a:schemeClr val="bg1"/>
                </a:solidFill>
              </a:rPr>
              <a:t>50</a:t>
            </a:r>
          </a:p>
        </p:txBody>
      </p:sp>
      <p:sp>
        <p:nvSpPr>
          <p:cNvPr id="22544" name="Text Box 17"/>
          <p:cNvSpPr txBox="1">
            <a:spLocks noChangeArrowheads="1"/>
          </p:cNvSpPr>
          <p:nvPr/>
        </p:nvSpPr>
        <p:spPr bwMode="auto">
          <a:xfrm>
            <a:off x="990600" y="5105400"/>
            <a:ext cx="533400" cy="457200"/>
          </a:xfrm>
          <a:prstGeom prst="rect">
            <a:avLst/>
          </a:prstGeom>
          <a:noFill/>
          <a:ln w="9525">
            <a:noFill/>
            <a:miter lim="800000"/>
            <a:headEnd/>
            <a:tailEnd/>
          </a:ln>
        </p:spPr>
        <p:txBody>
          <a:bodyPr>
            <a:spAutoFit/>
          </a:bodyPr>
          <a:lstStyle/>
          <a:p>
            <a:pPr eaLnBrk="1" hangingPunct="1"/>
            <a:r>
              <a:rPr lang="en-US" altLang="es-MX">
                <a:solidFill>
                  <a:schemeClr val="bg1"/>
                </a:solidFill>
              </a:rPr>
              <a:t>30</a:t>
            </a:r>
          </a:p>
        </p:txBody>
      </p:sp>
      <p:sp>
        <p:nvSpPr>
          <p:cNvPr id="22545" name="Text Box 18"/>
          <p:cNvSpPr txBox="1">
            <a:spLocks noChangeArrowheads="1"/>
          </p:cNvSpPr>
          <p:nvPr/>
        </p:nvSpPr>
        <p:spPr bwMode="auto">
          <a:xfrm>
            <a:off x="1143000" y="5715000"/>
            <a:ext cx="533400" cy="457200"/>
          </a:xfrm>
          <a:prstGeom prst="rect">
            <a:avLst/>
          </a:prstGeom>
          <a:noFill/>
          <a:ln w="9525">
            <a:noFill/>
            <a:miter lim="800000"/>
            <a:headEnd/>
            <a:tailEnd/>
          </a:ln>
        </p:spPr>
        <p:txBody>
          <a:bodyPr>
            <a:spAutoFit/>
          </a:bodyPr>
          <a:lstStyle/>
          <a:p>
            <a:pPr eaLnBrk="1" hangingPunct="1"/>
            <a:r>
              <a:rPr lang="en-US" altLang="es-MX">
                <a:solidFill>
                  <a:schemeClr val="bg1"/>
                </a:solidFill>
              </a:rPr>
              <a:t>0</a:t>
            </a:r>
          </a:p>
        </p:txBody>
      </p:sp>
      <p:sp>
        <p:nvSpPr>
          <p:cNvPr id="2254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solidFill>
                  <a:srgbClr val="DDDDDD"/>
                </a:solidFill>
                <a:latin typeface="Arial" charset="0"/>
              </a:rPr>
              <a:t>10-</a:t>
            </a:r>
            <a:fld id="{EEE044FF-D076-4A36-8703-63B19D493AE5}" type="slidenum">
              <a:rPr lang="en-US" altLang="es-MX" sz="1000">
                <a:solidFill>
                  <a:srgbClr val="DDDDDD"/>
                </a:solidFill>
                <a:latin typeface="Arial" charset="0"/>
              </a:rPr>
              <a:pPr algn="r" eaLnBrk="1" hangingPunct="1"/>
              <a:t>15</a:t>
            </a:fld>
            <a:r>
              <a:rPr lang="en-US" altLang="es-MX" sz="1000">
                <a:solidFill>
                  <a:srgbClr val="DDDDDD"/>
                </a:solidFill>
                <a:latin typeface="Arial" charset="0"/>
              </a:rPr>
              <a:t>-S290-EP</a:t>
            </a:r>
          </a:p>
        </p:txBody>
      </p:sp>
      <p:sp>
        <p:nvSpPr>
          <p:cNvPr id="22547" name="CuadroTexto 1"/>
          <p:cNvSpPr txBox="1">
            <a:spLocks noChangeArrowheads="1"/>
          </p:cNvSpPr>
          <p:nvPr/>
        </p:nvSpPr>
        <p:spPr bwMode="auto">
          <a:xfrm>
            <a:off x="3963988" y="2705100"/>
            <a:ext cx="742950" cy="369888"/>
          </a:xfrm>
          <a:prstGeom prst="rect">
            <a:avLst/>
          </a:prstGeom>
          <a:solidFill>
            <a:schemeClr val="bg1"/>
          </a:solidFill>
          <a:ln w="9525">
            <a:noFill/>
            <a:miter lim="800000"/>
            <a:headEnd/>
            <a:tailEnd/>
          </a:ln>
        </p:spPr>
        <p:txBody>
          <a:bodyPr wrap="none">
            <a:spAutoFit/>
          </a:bodyPr>
          <a:lstStyle/>
          <a:p>
            <a:pPr eaLnBrk="1" hangingPunct="1"/>
            <a:r>
              <a:rPr lang="es-MX" altLang="es-MX" sz="1800"/>
              <a:t> Vivo </a:t>
            </a:r>
          </a:p>
        </p:txBody>
      </p:sp>
      <p:sp>
        <p:nvSpPr>
          <p:cNvPr id="22548" name="CuadroTexto 19"/>
          <p:cNvSpPr txBox="1">
            <a:spLocks noChangeArrowheads="1"/>
          </p:cNvSpPr>
          <p:nvPr/>
        </p:nvSpPr>
        <p:spPr bwMode="auto">
          <a:xfrm>
            <a:off x="1554163" y="4494213"/>
            <a:ext cx="1274762" cy="368300"/>
          </a:xfrm>
          <a:prstGeom prst="rect">
            <a:avLst/>
          </a:prstGeom>
          <a:solidFill>
            <a:schemeClr val="bg1"/>
          </a:solidFill>
          <a:ln w="9525">
            <a:noFill/>
            <a:miter lim="800000"/>
            <a:headEnd/>
            <a:tailEnd/>
          </a:ln>
        </p:spPr>
        <p:txBody>
          <a:bodyPr wrap="none">
            <a:spAutoFit/>
          </a:bodyPr>
          <a:lstStyle/>
          <a:p>
            <a:pPr eaLnBrk="1" hangingPunct="1"/>
            <a:r>
              <a:rPr lang="es-MX" altLang="es-MX" sz="1800"/>
              <a:t> Transición </a:t>
            </a:r>
          </a:p>
        </p:txBody>
      </p:sp>
      <p:sp>
        <p:nvSpPr>
          <p:cNvPr id="22549" name="CuadroTexto 20"/>
          <p:cNvSpPr txBox="1">
            <a:spLocks noChangeArrowheads="1"/>
          </p:cNvSpPr>
          <p:nvPr/>
        </p:nvSpPr>
        <p:spPr bwMode="auto">
          <a:xfrm>
            <a:off x="3289300" y="5546725"/>
            <a:ext cx="863600" cy="369888"/>
          </a:xfrm>
          <a:prstGeom prst="rect">
            <a:avLst/>
          </a:prstGeom>
          <a:solidFill>
            <a:schemeClr val="bg1"/>
          </a:solidFill>
          <a:ln w="9525">
            <a:noFill/>
            <a:miter lim="800000"/>
            <a:headEnd/>
            <a:tailEnd/>
          </a:ln>
        </p:spPr>
        <p:txBody>
          <a:bodyPr wrap="none">
            <a:spAutoFit/>
          </a:bodyPr>
          <a:lstStyle/>
          <a:p>
            <a:pPr eaLnBrk="1" hangingPunct="1"/>
            <a:r>
              <a:rPr lang="es-MX" altLang="es-MX" sz="1800"/>
              <a:t>Muerto</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719138"/>
            <a:ext cx="7772400" cy="1143000"/>
          </a:xfrm>
        </p:spPr>
        <p:txBody>
          <a:bodyPr/>
          <a:lstStyle/>
          <a:p>
            <a:pPr eaLnBrk="1" hangingPunct="1">
              <a:lnSpc>
                <a:spcPct val="90000"/>
              </a:lnSpc>
            </a:pPr>
            <a:r>
              <a:rPr lang="es-MX" altLang="es-MX" dirty="0"/>
              <a:t>Modelos de combustible con combustibles vivos</a:t>
            </a:r>
            <a:endParaRPr lang="en-US" altLang="es-MX" dirty="0"/>
          </a:p>
        </p:txBody>
      </p:sp>
      <p:sp>
        <p:nvSpPr>
          <p:cNvPr id="23555" name="Rectangle 3"/>
          <p:cNvSpPr>
            <a:spLocks noGrp="1" noChangeArrowheads="1"/>
          </p:cNvSpPr>
          <p:nvPr>
            <p:ph type="body" idx="1"/>
          </p:nvPr>
        </p:nvSpPr>
        <p:spPr>
          <a:xfrm>
            <a:off x="84558" y="1920919"/>
            <a:ext cx="9059441" cy="4534469"/>
          </a:xfrm>
        </p:spPr>
        <p:txBody>
          <a:bodyPr/>
          <a:lstStyle/>
          <a:p>
            <a:pPr eaLnBrk="1" hangingPunct="1"/>
            <a:r>
              <a:rPr lang="es-MX" altLang="es-MX" sz="3600" dirty="0"/>
              <a:t>Herbáceos</a:t>
            </a:r>
          </a:p>
          <a:p>
            <a:pPr lvl="1" eaLnBrk="1" hangingPunct="1">
              <a:spcAft>
                <a:spcPct val="50000"/>
              </a:spcAft>
            </a:pPr>
            <a:r>
              <a:rPr lang="es-MX" altLang="es-MX" b="0" dirty="0"/>
              <a:t>Modelo 2      Arbolado con sotobosque de pasto</a:t>
            </a:r>
          </a:p>
          <a:p>
            <a:pPr eaLnBrk="1" hangingPunct="1"/>
            <a:r>
              <a:rPr lang="es-MX" altLang="es-MX" sz="3600" dirty="0"/>
              <a:t>Leñosos</a:t>
            </a:r>
          </a:p>
          <a:p>
            <a:pPr lvl="1" eaLnBrk="1" hangingPunct="1"/>
            <a:r>
              <a:rPr lang="es-MX" altLang="es-MX" b="0" dirty="0"/>
              <a:t>Modelo 4   Chaparral de 1.8 m.</a:t>
            </a:r>
          </a:p>
          <a:p>
            <a:pPr lvl="1" eaLnBrk="1" hangingPunct="1"/>
            <a:r>
              <a:rPr lang="es-MX" altLang="es-MX" b="0" dirty="0"/>
              <a:t>Modelo 5   Arbusto de 0.60 m.</a:t>
            </a:r>
          </a:p>
          <a:p>
            <a:pPr lvl="1" eaLnBrk="1" hangingPunct="1"/>
            <a:r>
              <a:rPr lang="es-MX" altLang="es-MX" b="0" dirty="0"/>
              <a:t>Modelo 7   Vegetación enmarañada del sur</a:t>
            </a:r>
          </a:p>
          <a:p>
            <a:pPr lvl="1" eaLnBrk="1" hangingPunct="1"/>
            <a:r>
              <a:rPr lang="es-MX" altLang="es-MX" b="0" dirty="0"/>
              <a:t>Modelo 10  Arbolado con sotobosque de hojarasca</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Fuel model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4579" name="Rectangle 2"/>
          <p:cNvSpPr>
            <a:spLocks noGrp="1" noChangeArrowheads="1"/>
          </p:cNvSpPr>
          <p:nvPr>
            <p:ph type="title"/>
          </p:nvPr>
        </p:nvSpPr>
        <p:spPr>
          <a:xfrm>
            <a:off x="1047750" y="6038850"/>
            <a:ext cx="7196138" cy="685800"/>
          </a:xfrm>
        </p:spPr>
        <p:txBody>
          <a:bodyPr/>
          <a:lstStyle/>
          <a:p>
            <a:pPr eaLnBrk="1" hangingPunct="1"/>
            <a:r>
              <a:rPr lang="es-MX" altLang="es-MX" sz="3600">
                <a:solidFill>
                  <a:schemeClr val="tx1"/>
                </a:solidFill>
              </a:rPr>
              <a:t>Modelo de combustible 2</a:t>
            </a:r>
          </a:p>
        </p:txBody>
      </p:sp>
      <p:sp>
        <p:nvSpPr>
          <p:cNvPr id="2458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8C304728-EAC1-4ECC-877C-C8BA092D29E6}" type="slidenum">
              <a:rPr lang="en-US" altLang="es-MX" sz="1000" smtClean="0">
                <a:latin typeface="Arial" charset="0"/>
              </a:rPr>
              <a:pPr algn="r" eaLnBrk="1" hangingPunct="1"/>
              <a:t>17</a:t>
            </a:fld>
            <a:r>
              <a:rPr lang="en-US" altLang="es-MX" sz="1000" dirty="0">
                <a:latin typeface="Arial" charset="0"/>
              </a:rPr>
              <a:t>-S290-PE</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descr="07-58-S290-SL"/>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5603" name="Rectangle 3"/>
          <p:cNvSpPr>
            <a:spLocks noGrp="1" noChangeArrowheads="1"/>
          </p:cNvSpPr>
          <p:nvPr>
            <p:ph type="title"/>
          </p:nvPr>
        </p:nvSpPr>
        <p:spPr>
          <a:xfrm>
            <a:off x="649288" y="76200"/>
            <a:ext cx="7566025" cy="838200"/>
          </a:xfrm>
          <a:solidFill>
            <a:srgbClr val="EAEAEA"/>
          </a:solidFill>
          <a:effectLst>
            <a:outerShdw dist="35921" dir="2700000" algn="ctr" rotWithShape="0">
              <a:schemeClr val="tx1"/>
            </a:outerShdw>
          </a:effectLst>
        </p:spPr>
        <p:txBody>
          <a:bodyPr/>
          <a:lstStyle/>
          <a:p>
            <a:pPr eaLnBrk="1" hangingPunct="1"/>
            <a:r>
              <a:rPr lang="es-MX" altLang="es-MX">
                <a:solidFill>
                  <a:schemeClr val="tx1"/>
                </a:solidFill>
              </a:rPr>
              <a:t>Modelo de combustible 4</a:t>
            </a:r>
          </a:p>
        </p:txBody>
      </p:sp>
      <p:sp>
        <p:nvSpPr>
          <p:cNvPr id="2560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BD4BBC46-BF49-4647-986D-68184A713C12}" type="slidenum">
              <a:rPr lang="en-US" altLang="es-MX" sz="1000" smtClean="0">
                <a:latin typeface="Arial" charset="0"/>
              </a:rPr>
              <a:pPr algn="r" eaLnBrk="1" hangingPunct="1"/>
              <a:t>18</a:t>
            </a:fld>
            <a:r>
              <a:rPr lang="en-US" altLang="es-MX" sz="1000" dirty="0">
                <a:latin typeface="Arial" charset="0"/>
              </a:rPr>
              <a:t>-S290-PE</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Fuel model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7651" name="Rectangle 2"/>
          <p:cNvSpPr>
            <a:spLocks noGrp="1" noChangeArrowheads="1"/>
          </p:cNvSpPr>
          <p:nvPr>
            <p:ph type="title"/>
          </p:nvPr>
        </p:nvSpPr>
        <p:spPr>
          <a:xfrm>
            <a:off x="685800" y="152400"/>
            <a:ext cx="7772400" cy="685800"/>
          </a:xfrm>
        </p:spPr>
        <p:txBody>
          <a:bodyPr/>
          <a:lstStyle/>
          <a:p>
            <a:pPr eaLnBrk="1" hangingPunct="1"/>
            <a:r>
              <a:rPr lang="es-MX" altLang="es-MX">
                <a:solidFill>
                  <a:schemeClr val="tx1"/>
                </a:solidFill>
              </a:rPr>
              <a:t>Modelo de combustible 5</a:t>
            </a:r>
          </a:p>
        </p:txBody>
      </p:sp>
      <p:sp>
        <p:nvSpPr>
          <p:cNvPr id="2765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54248D8A-9BF9-41A6-B073-17A521607D0E}" type="slidenum">
              <a:rPr lang="en-US" altLang="es-MX" sz="1000" smtClean="0">
                <a:solidFill>
                  <a:srgbClr val="DDDDDD"/>
                </a:solidFill>
                <a:latin typeface="Arial" charset="0"/>
              </a:rPr>
              <a:pPr algn="r" eaLnBrk="1" hangingPunct="1"/>
              <a:t>19</a:t>
            </a:fld>
            <a:r>
              <a:rPr lang="en-US" altLang="es-MX" sz="1000" dirty="0">
                <a:solidFill>
                  <a:srgbClr val="DDDDDD"/>
                </a:solidFill>
                <a:latin typeface="Arial" charset="0"/>
              </a:rPr>
              <a:t>-S290-PE</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457200"/>
            <a:ext cx="7772400" cy="838200"/>
          </a:xfrm>
        </p:spPr>
        <p:txBody>
          <a:bodyPr/>
          <a:lstStyle/>
          <a:p>
            <a:pPr eaLnBrk="1" hangingPunct="1"/>
            <a:r>
              <a:rPr lang="es-MX" altLang="es-MX" dirty="0"/>
              <a:t>Objetivos de la unidad 10</a:t>
            </a:r>
          </a:p>
        </p:txBody>
      </p:sp>
      <p:sp>
        <p:nvSpPr>
          <p:cNvPr id="6147" name="Rectangle 3"/>
          <p:cNvSpPr>
            <a:spLocks noChangeArrowheads="1"/>
          </p:cNvSpPr>
          <p:nvPr/>
        </p:nvSpPr>
        <p:spPr bwMode="auto">
          <a:xfrm>
            <a:off x="685800" y="1447800"/>
            <a:ext cx="80010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09600" indent="-609600" algn="just" eaLnBrk="1" hangingPunct="1">
              <a:lnSpc>
                <a:spcPct val="80000"/>
              </a:lnSpc>
              <a:spcBef>
                <a:spcPts val="0"/>
              </a:spcBef>
              <a:spcAft>
                <a:spcPts val="1200"/>
              </a:spcAft>
              <a:buClr>
                <a:schemeClr val="tx1"/>
              </a:buClr>
              <a:buFont typeface="+mj-lt"/>
              <a:buAutoNum type="arabicPeriod"/>
            </a:pPr>
            <a:r>
              <a:rPr lang="es-MX" altLang="es-MX" sz="3200" b="1" dirty="0">
                <a:latin typeface="+mn-lt"/>
              </a:rPr>
              <a:t>Definir la humedad crítica del combustible vivo y los umbrales para varios tipos de combustible.</a:t>
            </a:r>
          </a:p>
          <a:p>
            <a:pPr marL="609600" indent="-609600" algn="just" eaLnBrk="1" hangingPunct="1">
              <a:lnSpc>
                <a:spcPct val="80000"/>
              </a:lnSpc>
              <a:spcBef>
                <a:spcPts val="0"/>
              </a:spcBef>
              <a:spcAft>
                <a:spcPts val="1200"/>
              </a:spcAft>
              <a:buClr>
                <a:schemeClr val="tx1"/>
              </a:buClr>
              <a:buFontTx/>
              <a:buAutoNum type="arabicPeriod"/>
            </a:pPr>
            <a:endParaRPr lang="es-MX" altLang="es-MX" sz="3200" b="1" dirty="0">
              <a:latin typeface="+mn-lt"/>
            </a:endParaRPr>
          </a:p>
          <a:p>
            <a:pPr marL="609600" indent="-609600" algn="just" eaLnBrk="1" hangingPunct="1">
              <a:lnSpc>
                <a:spcPct val="80000"/>
              </a:lnSpc>
              <a:spcBef>
                <a:spcPts val="0"/>
              </a:spcBef>
              <a:spcAft>
                <a:spcPts val="1200"/>
              </a:spcAft>
              <a:buClr>
                <a:schemeClr val="tx1"/>
              </a:buClr>
              <a:buFontTx/>
              <a:buAutoNum type="arabicPeriod"/>
            </a:pPr>
            <a:r>
              <a:rPr lang="es-MX" altLang="es-MX" sz="3200" b="1" dirty="0">
                <a:latin typeface="+mn-lt"/>
              </a:rPr>
              <a:t>Identificar tres métodos para obtener la humedad del combustible vivo.</a:t>
            </a:r>
          </a:p>
          <a:p>
            <a:pPr marL="609600" indent="-609600" algn="just" eaLnBrk="1" hangingPunct="1">
              <a:lnSpc>
                <a:spcPct val="80000"/>
              </a:lnSpc>
              <a:spcBef>
                <a:spcPts val="0"/>
              </a:spcBef>
              <a:spcAft>
                <a:spcPts val="1200"/>
              </a:spcAft>
              <a:buClr>
                <a:schemeClr val="tx1"/>
              </a:buClr>
              <a:buFontTx/>
              <a:buAutoNum type="arabicPeriod"/>
            </a:pPr>
            <a:endParaRPr lang="es-MX" altLang="es-MX" sz="3200" b="1" dirty="0">
              <a:latin typeface="+mn-lt"/>
            </a:endParaRPr>
          </a:p>
          <a:p>
            <a:pPr marL="609600" indent="-609600" algn="just" eaLnBrk="1" hangingPunct="1">
              <a:lnSpc>
                <a:spcPct val="80000"/>
              </a:lnSpc>
              <a:spcBef>
                <a:spcPts val="0"/>
              </a:spcBef>
              <a:spcAft>
                <a:spcPts val="1200"/>
              </a:spcAft>
              <a:buClr>
                <a:schemeClr val="tx1"/>
              </a:buClr>
              <a:buFontTx/>
              <a:buAutoNum type="arabicPeriod"/>
            </a:pPr>
            <a:r>
              <a:rPr lang="es-MX" altLang="es-MX" sz="3200" b="1" dirty="0">
                <a:latin typeface="+mn-lt"/>
              </a:rPr>
              <a:t>Describir las relaciones entre la humedad relativa, viento y contenido de humedad de los combustibles finos y gruesos.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descr="07-59-S290-SL"/>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28675" name="Rectangle 3"/>
          <p:cNvSpPr>
            <a:spLocks noGrp="1" noChangeArrowheads="1"/>
          </p:cNvSpPr>
          <p:nvPr>
            <p:ph type="title"/>
          </p:nvPr>
        </p:nvSpPr>
        <p:spPr>
          <a:xfrm>
            <a:off x="487363" y="152400"/>
            <a:ext cx="8258175" cy="762000"/>
          </a:xfrm>
          <a:solidFill>
            <a:schemeClr val="bg1"/>
          </a:solidFill>
        </p:spPr>
        <p:txBody>
          <a:bodyPr/>
          <a:lstStyle/>
          <a:p>
            <a:pPr eaLnBrk="1" hangingPunct="1"/>
            <a:r>
              <a:rPr lang="es-MX" altLang="es-MX">
                <a:solidFill>
                  <a:schemeClr val="tx1"/>
                </a:solidFill>
              </a:rPr>
              <a:t>Modelo de combustible 7</a:t>
            </a:r>
          </a:p>
        </p:txBody>
      </p:sp>
      <p:sp>
        <p:nvSpPr>
          <p:cNvPr id="2867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968A6E2D-EFD7-4CD6-BF01-917646ECAD00}" type="slidenum">
              <a:rPr lang="en-US" altLang="es-MX" sz="1000" smtClean="0">
                <a:solidFill>
                  <a:srgbClr val="DDDDDD"/>
                </a:solidFill>
                <a:latin typeface="Arial" charset="0"/>
              </a:rPr>
              <a:pPr algn="r" eaLnBrk="1" hangingPunct="1"/>
              <a:t>20</a:t>
            </a:fld>
            <a:r>
              <a:rPr lang="en-US" altLang="es-MX" sz="1000" dirty="0">
                <a:solidFill>
                  <a:srgbClr val="DDDDDD"/>
                </a:solidFill>
                <a:latin typeface="Arial" charset="0"/>
              </a:rPr>
              <a:t>-S290-PE</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title"/>
          </p:nvPr>
        </p:nvSpPr>
        <p:spPr>
          <a:xfrm>
            <a:off x="685800" y="95250"/>
            <a:ext cx="7772400" cy="1143000"/>
          </a:xfrm>
        </p:spPr>
        <p:txBody>
          <a:bodyPr/>
          <a:lstStyle/>
          <a:p>
            <a:pPr eaLnBrk="1" hangingPunct="1"/>
            <a:r>
              <a:rPr lang="es-MX" altLang="es-MX" sz="3600">
                <a:solidFill>
                  <a:schemeClr val="tx1"/>
                </a:solidFill>
              </a:rPr>
              <a:t>Modelo de combustible 10</a:t>
            </a:r>
          </a:p>
        </p:txBody>
      </p:sp>
      <p:pic>
        <p:nvPicPr>
          <p:cNvPr id="29699" name="Picture 7" descr="http___nationalfiretraining"/>
          <p:cNvPicPr>
            <a:picLocks noGrp="1" noChangeAspect="1" noChangeArrowheads="1"/>
          </p:cNvPicPr>
          <p:nvPr>
            <p:ph idx="1"/>
          </p:nvPr>
        </p:nvPicPr>
        <p:blipFill>
          <a:blip r:embed="rId3" cstate="print"/>
          <a:srcRect/>
          <a:stretch>
            <a:fillRect/>
          </a:stretch>
        </p:blipFill>
        <p:spPr>
          <a:xfrm>
            <a:off x="0" y="990600"/>
            <a:ext cx="9144000" cy="5367338"/>
          </a:xfrm>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381000"/>
            <a:ext cx="9144000" cy="1143000"/>
          </a:xfrm>
        </p:spPr>
        <p:txBody>
          <a:bodyPr/>
          <a:lstStyle/>
          <a:p>
            <a:pPr eaLnBrk="1" hangingPunct="1">
              <a:lnSpc>
                <a:spcPct val="90000"/>
              </a:lnSpc>
            </a:pPr>
            <a:r>
              <a:rPr lang="es-MX" altLang="es-MX" sz="3600" dirty="0"/>
              <a:t>Velocidad de propagación</a:t>
            </a:r>
            <a:br>
              <a:rPr lang="es-MX" altLang="es-MX" sz="3600" dirty="0"/>
            </a:br>
            <a:r>
              <a:rPr lang="es-MX" altLang="es-MX" sz="3200" spc="-200" dirty="0"/>
              <a:t>basada en la humedad del combustible vivo</a:t>
            </a:r>
            <a:endParaRPr lang="es-MX" altLang="es-MX" sz="2900" spc="-200" dirty="0"/>
          </a:p>
        </p:txBody>
      </p:sp>
      <p:pic>
        <p:nvPicPr>
          <p:cNvPr id="31747" name="Picture 3"/>
          <p:cNvPicPr>
            <a:picLocks noChangeAspect="1" noChangeArrowheads="1"/>
          </p:cNvPicPr>
          <p:nvPr/>
        </p:nvPicPr>
        <p:blipFill>
          <a:blip r:embed="rId2" cstate="print"/>
          <a:srcRect l="11786" t="25354" r="9860" b="7355"/>
          <a:stretch>
            <a:fillRect/>
          </a:stretch>
        </p:blipFill>
        <p:spPr bwMode="auto">
          <a:xfrm>
            <a:off x="1055688" y="1676400"/>
            <a:ext cx="7032625" cy="4832350"/>
          </a:xfrm>
          <a:prstGeom prst="rect">
            <a:avLst/>
          </a:prstGeom>
          <a:noFill/>
          <a:ln w="9525">
            <a:solidFill>
              <a:schemeClr val="tx1"/>
            </a:solidFill>
            <a:miter lim="800000"/>
            <a:headEnd/>
            <a:tailEnd/>
          </a:ln>
        </p:spPr>
      </p:pic>
      <p:sp>
        <p:nvSpPr>
          <p:cNvPr id="31748" name="CuadroTexto 1"/>
          <p:cNvSpPr txBox="1">
            <a:spLocks noChangeArrowheads="1"/>
          </p:cNvSpPr>
          <p:nvPr/>
        </p:nvSpPr>
        <p:spPr bwMode="auto">
          <a:xfrm rot="16200000">
            <a:off x="-214069" y="3545538"/>
            <a:ext cx="3001477" cy="276999"/>
          </a:xfrm>
          <a:prstGeom prst="rect">
            <a:avLst/>
          </a:prstGeom>
          <a:solidFill>
            <a:schemeClr val="bg1"/>
          </a:solidFill>
          <a:ln w="9525">
            <a:noFill/>
            <a:miter lim="800000"/>
            <a:headEnd/>
            <a:tailEnd/>
          </a:ln>
        </p:spPr>
        <p:txBody>
          <a:bodyPr wrap="square">
            <a:spAutoFit/>
          </a:bodyPr>
          <a:lstStyle/>
          <a:p>
            <a:r>
              <a:rPr lang="es-MX" altLang="es-MX" sz="1200" dirty="0"/>
              <a:t>Velocidad de propagación  (máxima) /ch/</a:t>
            </a:r>
            <a:r>
              <a:rPr lang="es-MX" altLang="es-MX" sz="1200" dirty="0" err="1"/>
              <a:t>hr</a:t>
            </a:r>
            <a:r>
              <a:rPr lang="es-MX" altLang="es-MX" sz="1200" dirty="0"/>
              <a:t>)</a:t>
            </a:r>
          </a:p>
        </p:txBody>
      </p:sp>
      <p:sp>
        <p:nvSpPr>
          <p:cNvPr id="31749" name="CuadroTexto 2"/>
          <p:cNvSpPr txBox="1">
            <a:spLocks noChangeArrowheads="1"/>
          </p:cNvSpPr>
          <p:nvPr/>
        </p:nvSpPr>
        <p:spPr bwMode="auto">
          <a:xfrm>
            <a:off x="6025621" y="1871620"/>
            <a:ext cx="1707519" cy="276999"/>
          </a:xfrm>
          <a:prstGeom prst="rect">
            <a:avLst/>
          </a:prstGeom>
          <a:solidFill>
            <a:schemeClr val="bg1"/>
          </a:solidFill>
          <a:ln w="9525">
            <a:noFill/>
            <a:miter lim="800000"/>
            <a:headEnd/>
            <a:tailEnd/>
          </a:ln>
        </p:spPr>
        <p:txBody>
          <a:bodyPr wrap="none">
            <a:spAutoFit/>
          </a:bodyPr>
          <a:lstStyle/>
          <a:p>
            <a:r>
              <a:rPr lang="es-MX" altLang="es-MX" sz="1200" b="1" dirty="0"/>
              <a:t>Modelo de combustible</a:t>
            </a:r>
          </a:p>
        </p:txBody>
      </p:sp>
      <p:sp>
        <p:nvSpPr>
          <p:cNvPr id="31750" name="CuadroTexto 3"/>
          <p:cNvSpPr txBox="1">
            <a:spLocks noChangeArrowheads="1"/>
          </p:cNvSpPr>
          <p:nvPr/>
        </p:nvSpPr>
        <p:spPr bwMode="auto">
          <a:xfrm>
            <a:off x="3262313" y="6202363"/>
            <a:ext cx="2916183" cy="276999"/>
          </a:xfrm>
          <a:prstGeom prst="rect">
            <a:avLst/>
          </a:prstGeom>
          <a:solidFill>
            <a:schemeClr val="bg1"/>
          </a:solidFill>
          <a:ln w="9525">
            <a:noFill/>
            <a:miter lim="800000"/>
            <a:headEnd/>
            <a:tailEnd/>
          </a:ln>
        </p:spPr>
        <p:txBody>
          <a:bodyPr wrap="none">
            <a:spAutoFit/>
          </a:bodyPr>
          <a:lstStyle/>
          <a:p>
            <a:r>
              <a:rPr lang="es-MX" altLang="es-MX" sz="1200" b="1" dirty="0"/>
              <a:t>Humedad de combustible leñoso vivo (%)</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55602"/>
            <a:ext cx="7772400" cy="609600"/>
          </a:xfrm>
        </p:spPr>
        <p:txBody>
          <a:bodyPr/>
          <a:lstStyle/>
          <a:p>
            <a:pPr eaLnBrk="1" hangingPunct="1"/>
            <a:r>
              <a:rPr lang="es-MX" altLang="es-MX" sz="3600" dirty="0"/>
              <a:t>Fuegos de copa</a:t>
            </a:r>
          </a:p>
        </p:txBody>
      </p:sp>
      <p:sp>
        <p:nvSpPr>
          <p:cNvPr id="32771" name="Rectangle 3"/>
          <p:cNvSpPr>
            <a:spLocks noGrp="1" noChangeArrowheads="1"/>
          </p:cNvSpPr>
          <p:nvPr>
            <p:ph type="body" idx="1"/>
          </p:nvPr>
        </p:nvSpPr>
        <p:spPr>
          <a:xfrm>
            <a:off x="685799" y="1075268"/>
            <a:ext cx="8170333" cy="5105400"/>
          </a:xfrm>
        </p:spPr>
        <p:txBody>
          <a:bodyPr/>
          <a:lstStyle/>
          <a:p>
            <a:pPr algn="just" eaLnBrk="1" hangingPunct="1">
              <a:lnSpc>
                <a:spcPct val="90000"/>
              </a:lnSpc>
              <a:spcAft>
                <a:spcPct val="15000"/>
              </a:spcAft>
            </a:pPr>
            <a:r>
              <a:rPr lang="es-MX" altLang="es-MX" b="0" spc="-100" dirty="0"/>
              <a:t>Los fuegos de copa son fuegos de combustibles vivos.</a:t>
            </a:r>
          </a:p>
          <a:p>
            <a:pPr algn="just" eaLnBrk="1" hangingPunct="1">
              <a:lnSpc>
                <a:spcPct val="90000"/>
              </a:lnSpc>
              <a:spcAft>
                <a:spcPct val="15000"/>
              </a:spcAft>
            </a:pPr>
            <a:r>
              <a:rPr lang="es-MX" altLang="es-MX" b="0" spc="-100" dirty="0"/>
              <a:t>Pueden incluir árboles grandes, pero también doseles arbustivos (matorral de encino y manzanita).</a:t>
            </a:r>
          </a:p>
          <a:p>
            <a:pPr algn="just" eaLnBrk="1" hangingPunct="1">
              <a:lnSpc>
                <a:spcPct val="90000"/>
              </a:lnSpc>
              <a:spcAft>
                <a:spcPct val="15000"/>
              </a:spcAft>
            </a:pPr>
            <a:r>
              <a:rPr lang="es-MX" altLang="es-MX" b="0" spc="-100" dirty="0"/>
              <a:t>Una humedad del combustible vivo suficientemente baja es necesaria para ser un componente significativo para el comportamiento del fuego.</a:t>
            </a:r>
          </a:p>
          <a:p>
            <a:pPr algn="just" eaLnBrk="1" hangingPunct="1">
              <a:lnSpc>
                <a:spcPct val="90000"/>
              </a:lnSpc>
              <a:spcAft>
                <a:spcPct val="15000"/>
              </a:spcAft>
            </a:pPr>
            <a:r>
              <a:rPr lang="es-MX" altLang="es-MX" b="0" spc="-100" dirty="0"/>
              <a:t>Necesitan suficientes combustibles muertos para iniciar un fuego de copa.</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338669"/>
            <a:ext cx="9144000" cy="1143000"/>
          </a:xfrm>
        </p:spPr>
        <p:txBody>
          <a:bodyPr/>
          <a:lstStyle/>
          <a:p>
            <a:pPr eaLnBrk="1" hangingPunct="1">
              <a:lnSpc>
                <a:spcPct val="80000"/>
              </a:lnSpc>
            </a:pPr>
            <a:r>
              <a:rPr lang="es-MX" altLang="es-MX" spc="-50" dirty="0"/>
              <a:t>Humedad crítica del combustible vivo</a:t>
            </a:r>
            <a:endParaRPr lang="en-US" altLang="es-MX" spc="-50" dirty="0"/>
          </a:p>
        </p:txBody>
      </p:sp>
      <p:sp>
        <p:nvSpPr>
          <p:cNvPr id="34819" name="Rectangle 3"/>
          <p:cNvSpPr>
            <a:spLocks noGrp="1" noChangeArrowheads="1"/>
          </p:cNvSpPr>
          <p:nvPr>
            <p:ph type="body" idx="1"/>
          </p:nvPr>
        </p:nvSpPr>
        <p:spPr>
          <a:xfrm>
            <a:off x="439738" y="1563688"/>
            <a:ext cx="8018462" cy="4719637"/>
          </a:xfrm>
        </p:spPr>
        <p:txBody>
          <a:bodyPr/>
          <a:lstStyle/>
          <a:p>
            <a:pPr eaLnBrk="1" hangingPunct="1">
              <a:lnSpc>
                <a:spcPct val="90000"/>
              </a:lnSpc>
              <a:spcAft>
                <a:spcPct val="50000"/>
              </a:spcAft>
              <a:buFontTx/>
              <a:buNone/>
            </a:pPr>
            <a:r>
              <a:rPr lang="es-MX" altLang="es-MX"/>
              <a:t>	</a:t>
            </a:r>
            <a:r>
              <a:rPr lang="es-MX" altLang="es-MX" b="0"/>
              <a:t> Contenido de humedad en la que se producen incendios forestales duraderos, de rápida propagación y de alta intensidad.</a:t>
            </a:r>
          </a:p>
          <a:p>
            <a:pPr lvl="1" eaLnBrk="1" hangingPunct="1">
              <a:spcBef>
                <a:spcPct val="0"/>
              </a:spcBef>
              <a:buFontTx/>
              <a:buNone/>
            </a:pPr>
            <a:r>
              <a:rPr lang="es-MX" altLang="es-MX" b="0"/>
              <a:t>	</a:t>
            </a:r>
            <a:r>
              <a:rPr lang="es-MX" b="0" i="1"/>
              <a:t>Quercus gambelii</a:t>
            </a:r>
            <a:r>
              <a:rPr lang="es-MX" altLang="es-MX" b="0" i="1"/>
              <a:t> </a:t>
            </a:r>
            <a:r>
              <a:rPr lang="es-MX" altLang="es-MX" b="0"/>
              <a:t> 	130% </a:t>
            </a:r>
          </a:p>
          <a:p>
            <a:pPr lvl="1" eaLnBrk="1" hangingPunct="1">
              <a:spcBef>
                <a:spcPct val="0"/>
              </a:spcBef>
              <a:buFontTx/>
              <a:buNone/>
            </a:pPr>
            <a:r>
              <a:rPr lang="es-MX" altLang="es-MX" b="0"/>
              <a:t>	</a:t>
            </a:r>
            <a:r>
              <a:rPr lang="es-MX" altLang="es-MX" b="0" i="1"/>
              <a:t>Artemisia</a:t>
            </a:r>
            <a:r>
              <a:rPr lang="es-MX" altLang="es-MX" b="0"/>
              <a:t> 			100%</a:t>
            </a:r>
          </a:p>
          <a:p>
            <a:pPr lvl="1" eaLnBrk="1" hangingPunct="1">
              <a:spcBef>
                <a:spcPct val="0"/>
              </a:spcBef>
              <a:buFontTx/>
              <a:buNone/>
            </a:pPr>
            <a:r>
              <a:rPr lang="es-MX" altLang="es-MX" b="0"/>
              <a:t>	Coníferas	 		100%</a:t>
            </a:r>
          </a:p>
          <a:p>
            <a:pPr lvl="1" eaLnBrk="1" hangingPunct="1">
              <a:spcBef>
                <a:spcPct val="0"/>
              </a:spcBef>
              <a:buFontTx/>
              <a:buNone/>
            </a:pPr>
            <a:r>
              <a:rPr lang="es-MX" altLang="es-MX" b="0"/>
              <a:t>	Manzanita 			80%</a:t>
            </a:r>
          </a:p>
          <a:p>
            <a:pPr lvl="1" eaLnBrk="1" hangingPunct="1">
              <a:spcBef>
                <a:spcPct val="0"/>
              </a:spcBef>
              <a:buFontTx/>
              <a:buNone/>
            </a:pPr>
            <a:r>
              <a:rPr lang="es-MX" altLang="es-MX" b="0"/>
              <a:t>	Chamizo			60%</a:t>
            </a: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a:xfrm>
            <a:off x="615949" y="2062163"/>
            <a:ext cx="7986183" cy="1981200"/>
          </a:xfrm>
        </p:spPr>
        <p:txBody>
          <a:bodyPr/>
          <a:lstStyle/>
          <a:p>
            <a:pPr algn="ctr" eaLnBrk="1" hangingPunct="1">
              <a:lnSpc>
                <a:spcPct val="90000"/>
              </a:lnSpc>
              <a:buFontTx/>
              <a:buNone/>
            </a:pPr>
            <a:r>
              <a:rPr lang="en-US" altLang="es-MX" sz="4000" dirty="0"/>
              <a:t> </a:t>
            </a:r>
            <a:r>
              <a:rPr lang="es-MX" altLang="es-MX" sz="4000" dirty="0"/>
              <a:t>Tres métodos para obtener la  humedad del combustible vivo</a:t>
            </a:r>
            <a:endParaRPr lang="en-US" altLang="es-MX" sz="4000" dirty="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477668"/>
            <a:ext cx="9144000" cy="1583141"/>
          </a:xfrm>
        </p:spPr>
        <p:txBody>
          <a:bodyPr/>
          <a:lstStyle/>
          <a:p>
            <a:pPr eaLnBrk="1" hangingPunct="1"/>
            <a:r>
              <a:rPr lang="es-MX" altLang="es-MX" sz="3050" spc="-150" dirty="0"/>
              <a:t>Contenido de humedad del combustible vivo</a:t>
            </a:r>
            <a:br>
              <a:rPr lang="es-MX" altLang="es-MX" dirty="0"/>
            </a:br>
            <a:r>
              <a:rPr lang="es-MX" altLang="es-MX" sz="2000" dirty="0"/>
              <a:t>Etapa de desarrollo vegetativo - Humedad del combustible</a:t>
            </a:r>
            <a:br>
              <a:rPr lang="es-MX" altLang="es-MX" sz="2000" dirty="0"/>
            </a:br>
            <a:r>
              <a:rPr lang="es-MX" altLang="es-MX" sz="1800" b="0" dirty="0"/>
              <a:t>(Apéndice B, Manual de la línea de fuego)</a:t>
            </a:r>
          </a:p>
        </p:txBody>
      </p:sp>
      <p:sp>
        <p:nvSpPr>
          <p:cNvPr id="36867" name="Rectangle 3"/>
          <p:cNvSpPr>
            <a:spLocks noChangeArrowheads="1"/>
          </p:cNvSpPr>
          <p:nvPr/>
        </p:nvSpPr>
        <p:spPr bwMode="auto">
          <a:xfrm>
            <a:off x="538163" y="2167005"/>
            <a:ext cx="8148637" cy="3800475"/>
          </a:xfrm>
          <a:prstGeom prst="rect">
            <a:avLst/>
          </a:prstGeom>
          <a:solidFill>
            <a:schemeClr val="bg1"/>
          </a:solidFill>
          <a:ln w="9525">
            <a:solidFill>
              <a:schemeClr val="tx1"/>
            </a:solidFill>
            <a:miter lim="800000"/>
            <a:headEnd/>
            <a:tailEnd/>
          </a:ln>
        </p:spPr>
        <p:txBody>
          <a:bodyPr wrap="none" anchor="ctr"/>
          <a:lstStyle/>
          <a:p>
            <a:pPr eaLnBrk="1" hangingPunct="1"/>
            <a:endParaRPr lang="es-MX" altLang="es-MX"/>
          </a:p>
        </p:txBody>
      </p:sp>
      <p:sp>
        <p:nvSpPr>
          <p:cNvPr id="32772" name="Text Box 4"/>
          <p:cNvSpPr txBox="1">
            <a:spLocks noChangeArrowheads="1"/>
          </p:cNvSpPr>
          <p:nvPr/>
        </p:nvSpPr>
        <p:spPr bwMode="auto">
          <a:xfrm>
            <a:off x="542926" y="2197168"/>
            <a:ext cx="7161742" cy="707886"/>
          </a:xfrm>
          <a:prstGeom prst="rect">
            <a:avLst/>
          </a:prstGeom>
          <a:noFill/>
          <a:ln w="9525">
            <a:noFill/>
            <a:miter lim="800000"/>
            <a:headEnd/>
            <a:tailEnd/>
          </a:ln>
        </p:spPr>
        <p:txBody>
          <a:bodyPr wrap="square">
            <a:spAutoFit/>
          </a:bodyPr>
          <a:lstStyle/>
          <a:p>
            <a:pPr>
              <a:spcBef>
                <a:spcPct val="50000"/>
              </a:spcBef>
            </a:pPr>
            <a:r>
              <a:rPr lang="es-MX" altLang="es-MX" sz="2000" spc="-80" dirty="0">
                <a:solidFill>
                  <a:srgbClr val="0000CC"/>
                </a:solidFill>
                <a:latin typeface="Arial" panose="020B0604020202020204" pitchFamily="34" charset="0"/>
              </a:rPr>
              <a:t>Follaje nuevo, desarrollo anual, a principios del ciclo de crecimiento. </a:t>
            </a:r>
            <a:r>
              <a:rPr lang="es-MX" altLang="es-MX" sz="2000" i="1" spc="-80" dirty="0">
                <a:latin typeface="Arial" charset="0"/>
              </a:rPr>
              <a:t>Salida de hojas,  brotación, a principios de junio (EUA).</a:t>
            </a:r>
          </a:p>
        </p:txBody>
      </p:sp>
      <p:sp>
        <p:nvSpPr>
          <p:cNvPr id="32773" name="Text Box 5"/>
          <p:cNvSpPr txBox="1">
            <a:spLocks noChangeArrowheads="1"/>
          </p:cNvSpPr>
          <p:nvPr/>
        </p:nvSpPr>
        <p:spPr bwMode="auto">
          <a:xfrm>
            <a:off x="7722503" y="2230505"/>
            <a:ext cx="990600" cy="457200"/>
          </a:xfrm>
          <a:prstGeom prst="rect">
            <a:avLst/>
          </a:prstGeom>
          <a:noFill/>
          <a:ln w="9525">
            <a:noFill/>
            <a:miter lim="800000"/>
            <a:headEnd/>
            <a:tailEnd/>
          </a:ln>
        </p:spPr>
        <p:txBody>
          <a:bodyPr>
            <a:spAutoFit/>
          </a:bodyPr>
          <a:lstStyle/>
          <a:p>
            <a:pPr>
              <a:spcBef>
                <a:spcPct val="50000"/>
              </a:spcBef>
            </a:pPr>
            <a:r>
              <a:rPr lang="es-MX" altLang="es-MX" b="1" u="sng">
                <a:latin typeface="Arial" charset="0"/>
              </a:rPr>
              <a:t>300%</a:t>
            </a:r>
          </a:p>
        </p:txBody>
      </p:sp>
      <p:sp>
        <p:nvSpPr>
          <p:cNvPr id="32774" name="Text Box 6"/>
          <p:cNvSpPr txBox="1">
            <a:spLocks noChangeArrowheads="1"/>
          </p:cNvSpPr>
          <p:nvPr/>
        </p:nvSpPr>
        <p:spPr bwMode="auto">
          <a:xfrm>
            <a:off x="538162" y="2884555"/>
            <a:ext cx="6573837" cy="707886"/>
          </a:xfrm>
          <a:prstGeom prst="rect">
            <a:avLst/>
          </a:prstGeom>
          <a:noFill/>
          <a:ln w="9525">
            <a:noFill/>
            <a:miter lim="800000"/>
            <a:headEnd/>
            <a:tailEnd/>
          </a:ln>
        </p:spPr>
        <p:txBody>
          <a:bodyPr wrap="square">
            <a:spAutoFit/>
          </a:bodyPr>
          <a:lstStyle/>
          <a:p>
            <a:pPr>
              <a:spcBef>
                <a:spcPct val="50000"/>
              </a:spcBef>
            </a:pPr>
            <a:r>
              <a:rPr lang="es-MX" altLang="es-MX" sz="2000" spc="-80" dirty="0">
                <a:solidFill>
                  <a:srgbClr val="0000CC"/>
                </a:solidFill>
                <a:latin typeface="Arial" panose="020B0604020202020204" pitchFamily="34" charset="0"/>
              </a:rPr>
              <a:t>Follaje en maduración, aún en desarrollo con plena turgencia. </a:t>
            </a:r>
            <a:r>
              <a:rPr lang="es-MX" altLang="es-MX" sz="2000" i="1" spc="-80" dirty="0">
                <a:latin typeface="Arial" panose="020B0604020202020204" pitchFamily="34" charset="0"/>
              </a:rPr>
              <a:t>A finales de junio en (EUA).</a:t>
            </a:r>
          </a:p>
        </p:txBody>
      </p:sp>
      <p:sp>
        <p:nvSpPr>
          <p:cNvPr id="32775" name="Text Box 7"/>
          <p:cNvSpPr txBox="1">
            <a:spLocks noChangeArrowheads="1"/>
          </p:cNvSpPr>
          <p:nvPr/>
        </p:nvSpPr>
        <p:spPr bwMode="auto">
          <a:xfrm>
            <a:off x="538163" y="3602105"/>
            <a:ext cx="7183437" cy="707886"/>
          </a:xfrm>
          <a:prstGeom prst="rect">
            <a:avLst/>
          </a:prstGeom>
          <a:noFill/>
          <a:ln w="9525">
            <a:noFill/>
            <a:miter lim="800000"/>
            <a:headEnd/>
            <a:tailEnd/>
          </a:ln>
        </p:spPr>
        <p:txBody>
          <a:bodyPr wrap="square">
            <a:spAutoFit/>
          </a:bodyPr>
          <a:lstStyle/>
          <a:p>
            <a:pPr>
              <a:spcBef>
                <a:spcPct val="50000"/>
              </a:spcBef>
            </a:pPr>
            <a:r>
              <a:rPr lang="es-MX" altLang="es-MX" sz="2000" spc="-80" dirty="0">
                <a:solidFill>
                  <a:srgbClr val="0000CC"/>
                </a:solidFill>
                <a:latin typeface="Arial" panose="020B0604020202020204" pitchFamily="34" charset="0"/>
              </a:rPr>
              <a:t>Follaje maduro, crecimiento nuevo completo y comparable al follaje perenne viejo. </a:t>
            </a:r>
            <a:r>
              <a:rPr lang="es-MX" altLang="es-MX" sz="2000" i="1" spc="-80" dirty="0">
                <a:latin typeface="Arial" panose="020B0604020202020204" pitchFamily="34" charset="0"/>
              </a:rPr>
              <a:t>Julio a principios de agosto en (EUA).</a:t>
            </a:r>
          </a:p>
        </p:txBody>
      </p:sp>
      <p:sp>
        <p:nvSpPr>
          <p:cNvPr id="32776" name="Text Box 8"/>
          <p:cNvSpPr txBox="1">
            <a:spLocks noChangeArrowheads="1"/>
          </p:cNvSpPr>
          <p:nvPr/>
        </p:nvSpPr>
        <p:spPr bwMode="auto">
          <a:xfrm>
            <a:off x="542924" y="4429193"/>
            <a:ext cx="7026275" cy="707886"/>
          </a:xfrm>
          <a:prstGeom prst="rect">
            <a:avLst/>
          </a:prstGeom>
          <a:noFill/>
          <a:ln w="9525">
            <a:noFill/>
            <a:miter lim="800000"/>
            <a:headEnd/>
            <a:tailEnd/>
          </a:ln>
        </p:spPr>
        <p:txBody>
          <a:bodyPr wrap="square">
            <a:spAutoFit/>
          </a:bodyPr>
          <a:lstStyle/>
          <a:p>
            <a:pPr>
              <a:spcBef>
                <a:spcPct val="50000"/>
              </a:spcBef>
            </a:pPr>
            <a:r>
              <a:rPr lang="es-MX" altLang="es-MX" sz="2000" spc="-80" dirty="0">
                <a:solidFill>
                  <a:srgbClr val="0000CC"/>
                </a:solidFill>
                <a:latin typeface="Arial" panose="020B0604020202020204" pitchFamily="34" charset="0"/>
              </a:rPr>
              <a:t>Entrando a letargo, comienza la coloración, algunas hojas pueden haber caído del tallo. </a:t>
            </a:r>
            <a:r>
              <a:rPr lang="es-MX" altLang="es-MX" sz="2000" i="1" spc="-80" dirty="0">
                <a:latin typeface="Arial" panose="020B0604020202020204" pitchFamily="34" charset="0"/>
              </a:rPr>
              <a:t>Mediados de agosto a septiembre (EUA).</a:t>
            </a:r>
          </a:p>
        </p:txBody>
      </p:sp>
      <p:sp>
        <p:nvSpPr>
          <p:cNvPr id="32777" name="Text Box 9"/>
          <p:cNvSpPr txBox="1">
            <a:spLocks noChangeArrowheads="1"/>
          </p:cNvSpPr>
          <p:nvPr/>
        </p:nvSpPr>
        <p:spPr bwMode="auto">
          <a:xfrm>
            <a:off x="7736791" y="2909955"/>
            <a:ext cx="990600" cy="457200"/>
          </a:xfrm>
          <a:prstGeom prst="rect">
            <a:avLst/>
          </a:prstGeom>
          <a:noFill/>
          <a:ln w="9525">
            <a:noFill/>
            <a:miter lim="800000"/>
            <a:headEnd/>
            <a:tailEnd/>
          </a:ln>
        </p:spPr>
        <p:txBody>
          <a:bodyPr>
            <a:spAutoFit/>
          </a:bodyPr>
          <a:lstStyle/>
          <a:p>
            <a:pPr>
              <a:spcBef>
                <a:spcPct val="50000"/>
              </a:spcBef>
            </a:pPr>
            <a:r>
              <a:rPr lang="es-MX" altLang="es-MX" b="1" u="sng">
                <a:latin typeface="Arial" charset="0"/>
              </a:rPr>
              <a:t>200%</a:t>
            </a:r>
          </a:p>
        </p:txBody>
      </p:sp>
      <p:sp>
        <p:nvSpPr>
          <p:cNvPr id="32778" name="Text Box 10"/>
          <p:cNvSpPr txBox="1">
            <a:spLocks noChangeArrowheads="1"/>
          </p:cNvSpPr>
          <p:nvPr/>
        </p:nvSpPr>
        <p:spPr bwMode="auto">
          <a:xfrm>
            <a:off x="7722503" y="3675130"/>
            <a:ext cx="990600" cy="457200"/>
          </a:xfrm>
          <a:prstGeom prst="rect">
            <a:avLst/>
          </a:prstGeom>
          <a:noFill/>
          <a:ln w="9525">
            <a:noFill/>
            <a:miter lim="800000"/>
            <a:headEnd/>
            <a:tailEnd/>
          </a:ln>
        </p:spPr>
        <p:txBody>
          <a:bodyPr>
            <a:spAutoFit/>
          </a:bodyPr>
          <a:lstStyle/>
          <a:p>
            <a:pPr>
              <a:spcBef>
                <a:spcPct val="50000"/>
              </a:spcBef>
            </a:pPr>
            <a:r>
              <a:rPr lang="es-MX" altLang="es-MX" b="1" u="sng">
                <a:latin typeface="Arial" charset="0"/>
              </a:rPr>
              <a:t>100%</a:t>
            </a:r>
            <a:endParaRPr lang="es-MX" altLang="es-MX" u="sng">
              <a:latin typeface="Arial" charset="0"/>
            </a:endParaRPr>
          </a:p>
        </p:txBody>
      </p:sp>
      <p:sp>
        <p:nvSpPr>
          <p:cNvPr id="32779" name="Text Box 11"/>
          <p:cNvSpPr txBox="1">
            <a:spLocks noChangeArrowheads="1"/>
          </p:cNvSpPr>
          <p:nvPr/>
        </p:nvSpPr>
        <p:spPr bwMode="auto">
          <a:xfrm>
            <a:off x="7722503" y="4491105"/>
            <a:ext cx="990600" cy="457200"/>
          </a:xfrm>
          <a:prstGeom prst="rect">
            <a:avLst/>
          </a:prstGeom>
          <a:noFill/>
          <a:ln w="9525">
            <a:noFill/>
            <a:miter lim="800000"/>
            <a:headEnd/>
            <a:tailEnd/>
          </a:ln>
        </p:spPr>
        <p:txBody>
          <a:bodyPr>
            <a:spAutoFit/>
          </a:bodyPr>
          <a:lstStyle/>
          <a:p>
            <a:pPr>
              <a:spcBef>
                <a:spcPct val="50000"/>
              </a:spcBef>
            </a:pPr>
            <a:r>
              <a:rPr lang="es-MX" altLang="es-MX" b="1" u="sng">
                <a:latin typeface="Arial" charset="0"/>
              </a:rPr>
              <a:t>50%</a:t>
            </a:r>
          </a:p>
        </p:txBody>
      </p:sp>
      <p:sp>
        <p:nvSpPr>
          <p:cNvPr id="32780" name="Text Box 12"/>
          <p:cNvSpPr txBox="1">
            <a:spLocks noChangeArrowheads="1"/>
          </p:cNvSpPr>
          <p:nvPr/>
        </p:nvSpPr>
        <p:spPr bwMode="auto">
          <a:xfrm>
            <a:off x="7722503" y="5385131"/>
            <a:ext cx="990600" cy="457200"/>
          </a:xfrm>
          <a:prstGeom prst="rect">
            <a:avLst/>
          </a:prstGeom>
          <a:noFill/>
          <a:ln w="9525">
            <a:noFill/>
            <a:miter lim="800000"/>
            <a:headEnd/>
            <a:tailEnd/>
          </a:ln>
        </p:spPr>
        <p:txBody>
          <a:bodyPr>
            <a:spAutoFit/>
          </a:bodyPr>
          <a:lstStyle/>
          <a:p>
            <a:pPr>
              <a:spcBef>
                <a:spcPct val="50000"/>
              </a:spcBef>
            </a:pPr>
            <a:r>
              <a:rPr lang="es-MX" altLang="es-MX" b="1" u="sng">
                <a:latin typeface="Arial" charset="0"/>
              </a:rPr>
              <a:t>&lt;30%</a:t>
            </a:r>
          </a:p>
        </p:txBody>
      </p:sp>
      <p:sp>
        <p:nvSpPr>
          <p:cNvPr id="32781" name="Text Box 13"/>
          <p:cNvSpPr txBox="1">
            <a:spLocks noChangeArrowheads="1"/>
          </p:cNvSpPr>
          <p:nvPr/>
        </p:nvSpPr>
        <p:spPr bwMode="auto">
          <a:xfrm>
            <a:off x="542925" y="5421644"/>
            <a:ext cx="7018460" cy="400110"/>
          </a:xfrm>
          <a:prstGeom prst="rect">
            <a:avLst/>
          </a:prstGeom>
          <a:noFill/>
          <a:ln w="9525">
            <a:noFill/>
            <a:miter lim="800000"/>
            <a:headEnd/>
            <a:tailEnd/>
          </a:ln>
        </p:spPr>
        <p:txBody>
          <a:bodyPr wrap="square">
            <a:spAutoFit/>
          </a:bodyPr>
          <a:lstStyle/>
          <a:p>
            <a:pPr>
              <a:spcBef>
                <a:spcPct val="50000"/>
              </a:spcBef>
            </a:pPr>
            <a:r>
              <a:rPr lang="es-MX" altLang="es-MX" sz="2000" spc="-80" dirty="0">
                <a:solidFill>
                  <a:srgbClr val="0000CC"/>
                </a:solidFill>
                <a:latin typeface="Arial" panose="020B0604020202020204" pitchFamily="34" charset="0"/>
              </a:rPr>
              <a:t>Completamente desecado. </a:t>
            </a:r>
            <a:r>
              <a:rPr lang="es-MX" altLang="es-MX" sz="2000" i="1" spc="-80" dirty="0">
                <a:latin typeface="Arial" panose="020B0604020202020204" pitchFamily="34" charset="0"/>
              </a:rPr>
              <a:t>Considerar como combustible muerto</a:t>
            </a:r>
            <a:r>
              <a:rPr lang="es-MX" altLang="es-MX" sz="1800" i="1" dirty="0">
                <a:latin typeface="Arial" charset="0"/>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wipe(left)">
                                      <p:cBhvr>
                                        <p:cTn id="7" dur="500"/>
                                        <p:tgtEl>
                                          <p:spTgt spid="3277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773"/>
                                        </p:tgtEl>
                                        <p:attrNameLst>
                                          <p:attrName>style.visibility</p:attrName>
                                        </p:attrNameLst>
                                      </p:cBhvr>
                                      <p:to>
                                        <p:strVal val="visible"/>
                                      </p:to>
                                    </p:set>
                                    <p:animEffect transition="in" filter="wipe(left)">
                                      <p:cBhvr>
                                        <p:cTn id="11" dur="500"/>
                                        <p:tgtEl>
                                          <p:spTgt spid="3277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2774"/>
                                        </p:tgtEl>
                                        <p:attrNameLst>
                                          <p:attrName>style.visibility</p:attrName>
                                        </p:attrNameLst>
                                      </p:cBhvr>
                                      <p:to>
                                        <p:strVal val="visible"/>
                                      </p:to>
                                    </p:set>
                                    <p:animEffect transition="in" filter="wipe(left)">
                                      <p:cBhvr>
                                        <p:cTn id="16" dur="500"/>
                                        <p:tgtEl>
                                          <p:spTgt spid="32774"/>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2777"/>
                                        </p:tgtEl>
                                        <p:attrNameLst>
                                          <p:attrName>style.visibility</p:attrName>
                                        </p:attrNameLst>
                                      </p:cBhvr>
                                      <p:to>
                                        <p:strVal val="visible"/>
                                      </p:to>
                                    </p:set>
                                    <p:animEffect transition="in" filter="wipe(left)">
                                      <p:cBhvr>
                                        <p:cTn id="20" dur="500"/>
                                        <p:tgtEl>
                                          <p:spTgt spid="3277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2775"/>
                                        </p:tgtEl>
                                        <p:attrNameLst>
                                          <p:attrName>style.visibility</p:attrName>
                                        </p:attrNameLst>
                                      </p:cBhvr>
                                      <p:to>
                                        <p:strVal val="visible"/>
                                      </p:to>
                                    </p:set>
                                    <p:animEffect transition="in" filter="wipe(left)">
                                      <p:cBhvr>
                                        <p:cTn id="25" dur="500"/>
                                        <p:tgtEl>
                                          <p:spTgt spid="32775"/>
                                        </p:tgtEl>
                                      </p:cBhvr>
                                    </p:animEffect>
                                  </p:childTnLst>
                                </p:cTn>
                              </p:par>
                            </p:childTnLst>
                          </p:cTn>
                        </p:par>
                        <p:par>
                          <p:cTn id="26" fill="hold" nodeType="afterGroup">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2778"/>
                                        </p:tgtEl>
                                        <p:attrNameLst>
                                          <p:attrName>style.visibility</p:attrName>
                                        </p:attrNameLst>
                                      </p:cBhvr>
                                      <p:to>
                                        <p:strVal val="visible"/>
                                      </p:to>
                                    </p:set>
                                    <p:animEffect transition="in" filter="wipe(left)">
                                      <p:cBhvr>
                                        <p:cTn id="29" dur="500"/>
                                        <p:tgtEl>
                                          <p:spTgt spid="3277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2776"/>
                                        </p:tgtEl>
                                        <p:attrNameLst>
                                          <p:attrName>style.visibility</p:attrName>
                                        </p:attrNameLst>
                                      </p:cBhvr>
                                      <p:to>
                                        <p:strVal val="visible"/>
                                      </p:to>
                                    </p:set>
                                    <p:animEffect transition="in" filter="wipe(left)">
                                      <p:cBhvr>
                                        <p:cTn id="34" dur="500"/>
                                        <p:tgtEl>
                                          <p:spTgt spid="32776"/>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2779"/>
                                        </p:tgtEl>
                                        <p:attrNameLst>
                                          <p:attrName>style.visibility</p:attrName>
                                        </p:attrNameLst>
                                      </p:cBhvr>
                                      <p:to>
                                        <p:strVal val="visible"/>
                                      </p:to>
                                    </p:set>
                                    <p:animEffect transition="in" filter="wipe(left)">
                                      <p:cBhvr>
                                        <p:cTn id="38" dur="500"/>
                                        <p:tgtEl>
                                          <p:spTgt spid="3277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2781"/>
                                        </p:tgtEl>
                                        <p:attrNameLst>
                                          <p:attrName>style.visibility</p:attrName>
                                        </p:attrNameLst>
                                      </p:cBhvr>
                                      <p:to>
                                        <p:strVal val="visible"/>
                                      </p:to>
                                    </p:set>
                                    <p:animEffect transition="in" filter="wipe(left)">
                                      <p:cBhvr>
                                        <p:cTn id="43" dur="500"/>
                                        <p:tgtEl>
                                          <p:spTgt spid="32781"/>
                                        </p:tgtEl>
                                      </p:cBhvr>
                                    </p:animEffect>
                                  </p:childTnLst>
                                </p:cTn>
                              </p:par>
                            </p:childTnLst>
                          </p:cTn>
                        </p:par>
                        <p:par>
                          <p:cTn id="44" fill="hold" nodeType="afterGroup">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32780"/>
                                        </p:tgtEl>
                                        <p:attrNameLst>
                                          <p:attrName>style.visibility</p:attrName>
                                        </p:attrNameLst>
                                      </p:cBhvr>
                                      <p:to>
                                        <p:strVal val="visible"/>
                                      </p:to>
                                    </p:set>
                                    <p:animEffect transition="in" filter="wipe(left)">
                                      <p:cBhvr>
                                        <p:cTn id="47" dur="500"/>
                                        <p:tgtEl>
                                          <p:spTgt spid="327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utoUpdateAnimBg="0"/>
      <p:bldP spid="32773" grpId="0" autoUpdateAnimBg="0"/>
      <p:bldP spid="32774" grpId="0" autoUpdateAnimBg="0"/>
      <p:bldP spid="32775" grpId="0" autoUpdateAnimBg="0"/>
      <p:bldP spid="32776" grpId="0" autoUpdateAnimBg="0"/>
      <p:bldP spid="32777" grpId="0" autoUpdateAnimBg="0"/>
      <p:bldP spid="32778" grpId="0" autoUpdateAnimBg="0"/>
      <p:bldP spid="32779" grpId="0" autoUpdateAnimBg="0"/>
      <p:bldP spid="32780" grpId="0" autoUpdateAnimBg="0"/>
      <p:bldP spid="3278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74168" y="468070"/>
            <a:ext cx="8458200" cy="609600"/>
          </a:xfrm>
        </p:spPr>
        <p:txBody>
          <a:bodyPr/>
          <a:lstStyle/>
          <a:p>
            <a:pPr eaLnBrk="1" hangingPunct="1"/>
            <a:r>
              <a:rPr lang="es-MX" altLang="es-MX" spc="-100" dirty="0"/>
              <a:t>Muestreo de combustible vivo</a:t>
            </a:r>
            <a:endParaRPr lang="en-US" altLang="es-MX" spc="-100" dirty="0"/>
          </a:p>
        </p:txBody>
      </p:sp>
      <p:sp>
        <p:nvSpPr>
          <p:cNvPr id="38915" name="Rectangle 3"/>
          <p:cNvSpPr>
            <a:spLocks noGrp="1" noChangeArrowheads="1"/>
          </p:cNvSpPr>
          <p:nvPr>
            <p:ph type="body" idx="1"/>
          </p:nvPr>
        </p:nvSpPr>
        <p:spPr>
          <a:xfrm>
            <a:off x="380791" y="1328738"/>
            <a:ext cx="8085875" cy="5334000"/>
          </a:xfrm>
        </p:spPr>
        <p:txBody>
          <a:bodyPr/>
          <a:lstStyle/>
          <a:p>
            <a:pPr eaLnBrk="1" hangingPunct="1">
              <a:lnSpc>
                <a:spcPct val="80000"/>
              </a:lnSpc>
            </a:pPr>
            <a:r>
              <a:rPr lang="es-MX" altLang="es-MX" b="0" dirty="0"/>
              <a:t>Colecte una muestra representativa de su área de interés.</a:t>
            </a:r>
          </a:p>
          <a:p>
            <a:pPr eaLnBrk="1" hangingPunct="1">
              <a:lnSpc>
                <a:spcPct val="20000"/>
              </a:lnSpc>
              <a:spcBef>
                <a:spcPts val="768"/>
              </a:spcBef>
            </a:pPr>
            <a:endParaRPr lang="es-MX" altLang="es-MX" b="0" dirty="0"/>
          </a:p>
          <a:p>
            <a:pPr eaLnBrk="1" hangingPunct="1">
              <a:lnSpc>
                <a:spcPct val="80000"/>
              </a:lnSpc>
              <a:spcBef>
                <a:spcPts val="0"/>
              </a:spcBef>
            </a:pPr>
            <a:r>
              <a:rPr lang="es-MX" altLang="es-MX" b="0" dirty="0"/>
              <a:t>Asegúrese de tomar </a:t>
            </a:r>
          </a:p>
          <a:p>
            <a:pPr marL="0" indent="0" eaLnBrk="1" hangingPunct="1">
              <a:lnSpc>
                <a:spcPct val="80000"/>
              </a:lnSpc>
              <a:spcBef>
                <a:spcPts val="0"/>
              </a:spcBef>
              <a:buNone/>
            </a:pPr>
            <a:r>
              <a:rPr lang="es-MX" altLang="es-MX" b="0" dirty="0"/>
              <a:t>   muestras del crecimiento</a:t>
            </a:r>
          </a:p>
          <a:p>
            <a:pPr marL="0" indent="0" eaLnBrk="1" hangingPunct="1">
              <a:lnSpc>
                <a:spcPct val="80000"/>
              </a:lnSpc>
              <a:spcBef>
                <a:spcPts val="0"/>
              </a:spcBef>
              <a:buNone/>
            </a:pPr>
            <a:r>
              <a:rPr lang="es-MX" altLang="es-MX" b="0" dirty="0"/>
              <a:t>   actual, así como </a:t>
            </a:r>
          </a:p>
          <a:p>
            <a:pPr marL="0" indent="0" eaLnBrk="1" hangingPunct="1">
              <a:lnSpc>
                <a:spcPct val="80000"/>
              </a:lnSpc>
              <a:spcBef>
                <a:spcPts val="0"/>
              </a:spcBef>
              <a:buNone/>
            </a:pPr>
            <a:r>
              <a:rPr lang="es-MX" altLang="es-MX" b="0" dirty="0"/>
              <a:t>   de crecimiento anterior.</a:t>
            </a:r>
          </a:p>
          <a:p>
            <a:pPr eaLnBrk="1" hangingPunct="1">
              <a:lnSpc>
                <a:spcPct val="20000"/>
              </a:lnSpc>
            </a:pPr>
            <a:endParaRPr lang="es-MX" altLang="es-MX" b="0" dirty="0"/>
          </a:p>
          <a:p>
            <a:pPr eaLnBrk="1" hangingPunct="1">
              <a:lnSpc>
                <a:spcPct val="80000"/>
              </a:lnSpc>
            </a:pPr>
            <a:r>
              <a:rPr lang="es-MX" altLang="es-MX" b="0" dirty="0"/>
              <a:t>Una vez colectadas, pésela</a:t>
            </a:r>
          </a:p>
          <a:p>
            <a:pPr marL="0" indent="0" eaLnBrk="1" hangingPunct="1">
              <a:lnSpc>
                <a:spcPct val="80000"/>
              </a:lnSpc>
              <a:buNone/>
            </a:pPr>
            <a:r>
              <a:rPr lang="es-MX" altLang="es-MX" b="0" dirty="0"/>
              <a:t>   séquela y pásela de nuevo.</a:t>
            </a:r>
          </a:p>
          <a:p>
            <a:pPr marL="0" indent="0" eaLnBrk="1" hangingPunct="1">
              <a:lnSpc>
                <a:spcPct val="80000"/>
              </a:lnSpc>
              <a:buNone/>
            </a:pPr>
            <a:r>
              <a:rPr lang="es-MX" altLang="es-MX" b="0" dirty="0"/>
              <a:t>   Utilice la fórmula.</a:t>
            </a:r>
            <a:endParaRPr lang="en-US" altLang="es-MX" b="0" dirty="0"/>
          </a:p>
        </p:txBody>
      </p:sp>
      <p:pic>
        <p:nvPicPr>
          <p:cNvPr id="38916" name="Picture 4" descr="Mr"/>
          <p:cNvPicPr>
            <a:picLocks noChangeAspect="1" noChangeArrowheads="1"/>
          </p:cNvPicPr>
          <p:nvPr/>
        </p:nvPicPr>
        <p:blipFill>
          <a:blip r:embed="rId2" cstate="print"/>
          <a:srcRect/>
          <a:stretch>
            <a:fillRect/>
          </a:stretch>
        </p:blipFill>
        <p:spPr bwMode="auto">
          <a:xfrm>
            <a:off x="5791200" y="1828800"/>
            <a:ext cx="3133725" cy="4114800"/>
          </a:xfrm>
          <a:prstGeom prst="rect">
            <a:avLst/>
          </a:prstGeom>
          <a:noFill/>
          <a:ln w="9525">
            <a:noFill/>
            <a:miter lim="800000"/>
            <a:headEnd/>
            <a:tailEnd/>
          </a:ln>
        </p:spPr>
      </p:pic>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400050"/>
            <a:ext cx="7772400" cy="762000"/>
          </a:xfrm>
        </p:spPr>
        <p:txBody>
          <a:bodyPr/>
          <a:lstStyle/>
          <a:p>
            <a:pPr eaLnBrk="1" hangingPunct="1"/>
            <a:r>
              <a:rPr lang="es-MX" altLang="es-MX" dirty="0"/>
              <a:t>Fuentes de datos en línea</a:t>
            </a:r>
            <a:endParaRPr lang="en-US" altLang="es-MX" dirty="0"/>
          </a:p>
        </p:txBody>
      </p:sp>
      <p:grpSp>
        <p:nvGrpSpPr>
          <p:cNvPr id="3" name="Grupo 2">
            <a:extLst>
              <a:ext uri="{FF2B5EF4-FFF2-40B4-BE49-F238E27FC236}">
                <a16:creationId xmlns:a16="http://schemas.microsoft.com/office/drawing/2014/main" id="{B86A88F8-3556-4B7E-AA28-BB7A972395B3}"/>
              </a:ext>
            </a:extLst>
          </p:cNvPr>
          <p:cNvGrpSpPr/>
          <p:nvPr/>
        </p:nvGrpSpPr>
        <p:grpSpPr>
          <a:xfrm>
            <a:off x="1162050" y="1219200"/>
            <a:ext cx="6838950" cy="5073650"/>
            <a:chOff x="1162050" y="1219200"/>
            <a:chExt cx="6838950" cy="5073650"/>
          </a:xfrm>
        </p:grpSpPr>
        <p:pic>
          <p:nvPicPr>
            <p:cNvPr id="39939" name="Picture 3" descr="mo1panel"/>
            <p:cNvPicPr>
              <a:picLocks noChangeAspect="1" noChangeArrowheads="1"/>
            </p:cNvPicPr>
            <p:nvPr/>
          </p:nvPicPr>
          <p:blipFill>
            <a:blip r:embed="rId2" cstate="print"/>
            <a:srcRect/>
            <a:stretch>
              <a:fillRect/>
            </a:stretch>
          </p:blipFill>
          <p:spPr bwMode="auto">
            <a:xfrm>
              <a:off x="1162050" y="1219200"/>
              <a:ext cx="6838950" cy="5073650"/>
            </a:xfrm>
            <a:prstGeom prst="rect">
              <a:avLst/>
            </a:prstGeom>
            <a:noFill/>
            <a:ln w="9525">
              <a:noFill/>
              <a:miter lim="800000"/>
              <a:headEnd/>
              <a:tailEnd/>
            </a:ln>
          </p:spPr>
        </p:pic>
        <p:sp>
          <p:nvSpPr>
            <p:cNvPr id="2" name="CuadroTexto 1"/>
            <p:cNvSpPr txBox="1"/>
            <p:nvPr/>
          </p:nvSpPr>
          <p:spPr>
            <a:xfrm>
              <a:off x="1664553" y="1327150"/>
              <a:ext cx="3466013" cy="276999"/>
            </a:xfrm>
            <a:prstGeom prst="rect">
              <a:avLst/>
            </a:prstGeom>
            <a:solidFill>
              <a:schemeClr val="bg1"/>
            </a:solidFill>
          </p:spPr>
          <p:txBody>
            <a:bodyPr wrap="none">
              <a:spAutoFit/>
            </a:bodyPr>
            <a:lstStyle/>
            <a:p>
              <a:pPr>
                <a:defRPr/>
              </a:pPr>
              <a:r>
                <a:rPr lang="es-MX" sz="1200" b="1" dirty="0">
                  <a:latin typeface="+mj-lt"/>
                </a:rPr>
                <a:t>Humedad experimental de matorrales</a:t>
              </a:r>
            </a:p>
          </p:txBody>
        </p:sp>
        <p:sp>
          <p:nvSpPr>
            <p:cNvPr id="39941" name="CuadroTexto 2"/>
            <p:cNvSpPr txBox="1">
              <a:spLocks noChangeArrowheads="1"/>
            </p:cNvSpPr>
            <p:nvPr/>
          </p:nvSpPr>
          <p:spPr bwMode="auto">
            <a:xfrm>
              <a:off x="1921820" y="4908249"/>
              <a:ext cx="720069" cy="100356"/>
            </a:xfrm>
            <a:prstGeom prst="rect">
              <a:avLst/>
            </a:prstGeom>
            <a:solidFill>
              <a:schemeClr val="bg1"/>
            </a:solidFill>
            <a:ln w="9525">
              <a:noFill/>
              <a:miter lim="800000"/>
              <a:headEnd/>
              <a:tailEnd/>
            </a:ln>
          </p:spPr>
          <p:txBody>
            <a:bodyPr wrap="none" tIns="0" bIns="0" anchor="ctr" anchorCtr="0">
              <a:noAutofit/>
            </a:bodyPr>
            <a:lstStyle/>
            <a:p>
              <a:r>
                <a:rPr lang="es-MX" altLang="es-MX" sz="900" cap="all" dirty="0">
                  <a:latin typeface="+mj-lt"/>
                </a:rPr>
                <a:t>Leyenda</a:t>
              </a:r>
            </a:p>
          </p:txBody>
        </p:sp>
      </p:gr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a:xfrm>
            <a:off x="450376" y="1573213"/>
            <a:ext cx="8284191" cy="2330047"/>
          </a:xfrm>
        </p:spPr>
        <p:txBody>
          <a:bodyPr/>
          <a:lstStyle/>
          <a:p>
            <a:pPr algn="ctr" eaLnBrk="1" hangingPunct="1">
              <a:lnSpc>
                <a:spcPct val="90000"/>
              </a:lnSpc>
              <a:buFontTx/>
              <a:buNone/>
            </a:pPr>
            <a:r>
              <a:rPr lang="es-MX" altLang="es-MX" sz="4000" dirty="0"/>
              <a:t>Las relaciones entre humedad relativa, viento y contenido de humedad de combustibles finos y gruesos</a:t>
            </a:r>
            <a:endParaRPr lang="en-US" altLang="es-MX" sz="4000" dirty="0"/>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08699" y="1157285"/>
            <a:ext cx="8599834" cy="5363590"/>
          </a:xfrm>
        </p:spPr>
        <p:txBody>
          <a:bodyPr/>
          <a:lstStyle/>
          <a:p>
            <a:pPr marL="609600" indent="-609600" algn="just" eaLnBrk="1" hangingPunct="1">
              <a:lnSpc>
                <a:spcPct val="90000"/>
              </a:lnSpc>
              <a:spcBef>
                <a:spcPts val="0"/>
              </a:spcBef>
              <a:spcAft>
                <a:spcPts val="1200"/>
              </a:spcAft>
              <a:buClr>
                <a:schemeClr val="tx1"/>
              </a:buClr>
              <a:buFontTx/>
              <a:buAutoNum type="arabicPeriod" startAt="4"/>
            </a:pPr>
            <a:r>
              <a:rPr lang="es-MX" altLang="es-MX" spc="-150" dirty="0"/>
              <a:t>Explicar cómo la cantidad y duración de la precipitación y la humedad del suelo afectan el contenido de humedad de combustibles finos y gruesos.</a:t>
            </a:r>
          </a:p>
          <a:p>
            <a:pPr marL="609600" indent="-609600" algn="just" eaLnBrk="1" hangingPunct="1">
              <a:lnSpc>
                <a:spcPct val="20000"/>
              </a:lnSpc>
              <a:spcBef>
                <a:spcPts val="0"/>
              </a:spcBef>
              <a:spcAft>
                <a:spcPts val="1200"/>
              </a:spcAft>
              <a:buClr>
                <a:schemeClr val="tx1"/>
              </a:buClr>
              <a:buFontTx/>
              <a:buAutoNum type="arabicPeriod" startAt="4"/>
            </a:pPr>
            <a:endParaRPr lang="es-MX" altLang="es-MX" spc="-150" dirty="0"/>
          </a:p>
          <a:p>
            <a:pPr marL="609600" indent="-609600" algn="just" eaLnBrk="1" hangingPunct="1">
              <a:lnSpc>
                <a:spcPct val="80000"/>
              </a:lnSpc>
              <a:spcBef>
                <a:spcPts val="0"/>
              </a:spcBef>
              <a:spcAft>
                <a:spcPts val="1200"/>
              </a:spcAft>
              <a:buClr>
                <a:schemeClr val="tx1"/>
              </a:buClr>
              <a:buFontTx/>
              <a:buAutoNum type="arabicPeriod" startAt="4"/>
            </a:pPr>
            <a:r>
              <a:rPr lang="es-MX" altLang="es-MX" spc="-150" dirty="0"/>
              <a:t>Definir el concepto tiempo de retardo de la humedad del combustible y su importancia para los combatientes de incendios y los manejadores de fuego.</a:t>
            </a:r>
          </a:p>
          <a:p>
            <a:pPr marL="609600" indent="-609600" algn="just" eaLnBrk="1" hangingPunct="1">
              <a:lnSpc>
                <a:spcPct val="20000"/>
              </a:lnSpc>
              <a:spcBef>
                <a:spcPts val="0"/>
              </a:spcBef>
              <a:spcAft>
                <a:spcPts val="1200"/>
              </a:spcAft>
              <a:buClr>
                <a:schemeClr val="tx1"/>
              </a:buClr>
              <a:buFontTx/>
              <a:buAutoNum type="arabicPeriod" startAt="4"/>
            </a:pPr>
            <a:endParaRPr lang="es-MX" altLang="es-MX" spc="-150" dirty="0"/>
          </a:p>
          <a:p>
            <a:pPr marL="609600" indent="-609600" algn="just" eaLnBrk="1" hangingPunct="1">
              <a:lnSpc>
                <a:spcPct val="80000"/>
              </a:lnSpc>
              <a:spcBef>
                <a:spcPts val="0"/>
              </a:spcBef>
              <a:spcAft>
                <a:spcPts val="1200"/>
              </a:spcAft>
              <a:buClr>
                <a:schemeClr val="tx1"/>
              </a:buClr>
              <a:buFontTx/>
              <a:buAutoNum type="arabicPeriod" startAt="4"/>
            </a:pPr>
            <a:r>
              <a:rPr lang="es-MX" altLang="es-MX" spc="-150" dirty="0"/>
              <a:t>Describir cómo se determina la humedad de los combustibles muertos en cada una de las cuatro categorías de tiempo de retardo.</a:t>
            </a:r>
          </a:p>
        </p:txBody>
      </p:sp>
      <p:sp>
        <p:nvSpPr>
          <p:cNvPr id="6" name="Rectangle 2">
            <a:extLst>
              <a:ext uri="{FF2B5EF4-FFF2-40B4-BE49-F238E27FC236}">
                <a16:creationId xmlns:a16="http://schemas.microsoft.com/office/drawing/2014/main" id="{9A0C302F-0B23-4C60-9F09-C2E5A07F4E2D}"/>
              </a:ext>
            </a:extLst>
          </p:cNvPr>
          <p:cNvSpPr txBox="1">
            <a:spLocks noChangeArrowheads="1"/>
          </p:cNvSpPr>
          <p:nvPr/>
        </p:nvSpPr>
        <p:spPr bwMode="auto">
          <a:xfrm>
            <a:off x="685800" y="355602"/>
            <a:ext cx="7772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a:lstStyle>
          <a:p>
            <a:pPr eaLnBrk="1" hangingPunct="1"/>
            <a:r>
              <a:rPr lang="es-MX" altLang="es-MX" kern="0" dirty="0"/>
              <a:t>Objetivos de la unidad 10</a:t>
            </a:r>
          </a:p>
        </p:txBody>
      </p:sp>
    </p:spTree>
    <p:extLst>
      <p:ext uri="{BB962C8B-B14F-4D97-AF65-F5344CB8AC3E}">
        <p14:creationId xmlns:p14="http://schemas.microsoft.com/office/powerpoint/2010/main" val="215252340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MX" altLang="es-MX" dirty="0"/>
              <a:t>Balance de humedad</a:t>
            </a:r>
          </a:p>
        </p:txBody>
      </p:sp>
      <p:sp>
        <p:nvSpPr>
          <p:cNvPr id="41987" name="Rectangle 3"/>
          <p:cNvSpPr>
            <a:spLocks noGrp="1" noChangeArrowheads="1"/>
          </p:cNvSpPr>
          <p:nvPr>
            <p:ph type="body" idx="1"/>
          </p:nvPr>
        </p:nvSpPr>
        <p:spPr>
          <a:xfrm>
            <a:off x="364435" y="1763713"/>
            <a:ext cx="3536053" cy="3322637"/>
          </a:xfrm>
        </p:spPr>
        <p:txBody>
          <a:bodyPr/>
          <a:lstStyle/>
          <a:p>
            <a:pPr marL="88900" indent="-88900" eaLnBrk="1" hangingPunct="1">
              <a:lnSpc>
                <a:spcPct val="90000"/>
              </a:lnSpc>
              <a:buFontTx/>
              <a:buNone/>
            </a:pPr>
            <a:r>
              <a:rPr lang="es-MX" altLang="es-MX" sz="3000" dirty="0"/>
              <a:t> </a:t>
            </a:r>
            <a:r>
              <a:rPr lang="es-MX" altLang="es-MX" b="0" dirty="0"/>
              <a:t>El agua se mueve de una concentración más alta a una concentración más baja</a:t>
            </a:r>
          </a:p>
        </p:txBody>
      </p:sp>
      <p:sp>
        <p:nvSpPr>
          <p:cNvPr id="41988" name="Line 11"/>
          <p:cNvSpPr>
            <a:spLocks noChangeShapeType="1"/>
          </p:cNvSpPr>
          <p:nvPr/>
        </p:nvSpPr>
        <p:spPr bwMode="auto">
          <a:xfrm flipH="1">
            <a:off x="6411913" y="1747838"/>
            <a:ext cx="9525" cy="3625850"/>
          </a:xfrm>
          <a:prstGeom prst="line">
            <a:avLst/>
          </a:prstGeom>
          <a:noFill/>
          <a:ln w="57150" cap="rnd">
            <a:solidFill>
              <a:schemeClr val="tx1"/>
            </a:solidFill>
            <a:prstDash val="sysDot"/>
            <a:round/>
            <a:headEnd/>
            <a:tailEnd/>
          </a:ln>
        </p:spPr>
        <p:txBody>
          <a:bodyPr/>
          <a:lstStyle/>
          <a:p>
            <a:endParaRPr lang="es-MX"/>
          </a:p>
        </p:txBody>
      </p:sp>
      <p:grpSp>
        <p:nvGrpSpPr>
          <p:cNvPr id="41989" name="Group 126"/>
          <p:cNvGrpSpPr>
            <a:grpSpLocks/>
          </p:cNvGrpSpPr>
          <p:nvPr/>
        </p:nvGrpSpPr>
        <p:grpSpPr bwMode="auto">
          <a:xfrm>
            <a:off x="7648575" y="1803400"/>
            <a:ext cx="312738" cy="488950"/>
            <a:chOff x="4818" y="1136"/>
            <a:chExt cx="197" cy="308"/>
          </a:xfrm>
        </p:grpSpPr>
        <p:sp>
          <p:nvSpPr>
            <p:cNvPr id="42145" name="Freeform 30"/>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46" name="Freeform 31"/>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47" name="Freeform 33"/>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48" name="Freeform 34"/>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49" name="Freeform 35"/>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50" name="Freeform 36"/>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0" name="Group 127"/>
          <p:cNvGrpSpPr>
            <a:grpSpLocks/>
          </p:cNvGrpSpPr>
          <p:nvPr/>
        </p:nvGrpSpPr>
        <p:grpSpPr bwMode="auto">
          <a:xfrm>
            <a:off x="7848600" y="2362200"/>
            <a:ext cx="312738" cy="488950"/>
            <a:chOff x="4818" y="1136"/>
            <a:chExt cx="197" cy="308"/>
          </a:xfrm>
        </p:grpSpPr>
        <p:sp>
          <p:nvSpPr>
            <p:cNvPr id="42139" name="Freeform 128"/>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40" name="Freeform 129"/>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41" name="Freeform 130"/>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42" name="Freeform 131"/>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43" name="Freeform 132"/>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44" name="Freeform 133"/>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1" name="Group 134"/>
          <p:cNvGrpSpPr>
            <a:grpSpLocks/>
          </p:cNvGrpSpPr>
          <p:nvPr/>
        </p:nvGrpSpPr>
        <p:grpSpPr bwMode="auto">
          <a:xfrm>
            <a:off x="5105400" y="1676400"/>
            <a:ext cx="312738" cy="488950"/>
            <a:chOff x="4818" y="1136"/>
            <a:chExt cx="197" cy="308"/>
          </a:xfrm>
        </p:grpSpPr>
        <p:sp>
          <p:nvSpPr>
            <p:cNvPr id="42133" name="Freeform 135"/>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34" name="Freeform 136"/>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35" name="Freeform 137"/>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36" name="Freeform 138"/>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37" name="Freeform 139"/>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38" name="Freeform 140"/>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2" name="Group 141"/>
          <p:cNvGrpSpPr>
            <a:grpSpLocks/>
          </p:cNvGrpSpPr>
          <p:nvPr/>
        </p:nvGrpSpPr>
        <p:grpSpPr bwMode="auto">
          <a:xfrm>
            <a:off x="5638800" y="1752600"/>
            <a:ext cx="312738" cy="488950"/>
            <a:chOff x="4818" y="1136"/>
            <a:chExt cx="197" cy="308"/>
          </a:xfrm>
        </p:grpSpPr>
        <p:sp>
          <p:nvSpPr>
            <p:cNvPr id="42127" name="Freeform 142"/>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28" name="Freeform 143"/>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29" name="Freeform 144"/>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30" name="Freeform 145"/>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31" name="Freeform 146"/>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32" name="Freeform 147"/>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3" name="Group 148"/>
          <p:cNvGrpSpPr>
            <a:grpSpLocks/>
          </p:cNvGrpSpPr>
          <p:nvPr/>
        </p:nvGrpSpPr>
        <p:grpSpPr bwMode="auto">
          <a:xfrm>
            <a:off x="4800600" y="2209800"/>
            <a:ext cx="312738" cy="488950"/>
            <a:chOff x="4818" y="1136"/>
            <a:chExt cx="197" cy="308"/>
          </a:xfrm>
        </p:grpSpPr>
        <p:sp>
          <p:nvSpPr>
            <p:cNvPr id="42121" name="Freeform 149"/>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22" name="Freeform 150"/>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23" name="Freeform 151"/>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24" name="Freeform 152"/>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25" name="Freeform 153"/>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26" name="Freeform 154"/>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4" name="Group 155"/>
          <p:cNvGrpSpPr>
            <a:grpSpLocks/>
          </p:cNvGrpSpPr>
          <p:nvPr/>
        </p:nvGrpSpPr>
        <p:grpSpPr bwMode="auto">
          <a:xfrm>
            <a:off x="5334000" y="2286000"/>
            <a:ext cx="312738" cy="488950"/>
            <a:chOff x="4818" y="1136"/>
            <a:chExt cx="197" cy="308"/>
          </a:xfrm>
        </p:grpSpPr>
        <p:sp>
          <p:nvSpPr>
            <p:cNvPr id="42115" name="Freeform 156"/>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16" name="Freeform 157"/>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17" name="Freeform 158"/>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18" name="Freeform 159"/>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19" name="Freeform 160"/>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20" name="Freeform 161"/>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5" name="Group 162"/>
          <p:cNvGrpSpPr>
            <a:grpSpLocks/>
          </p:cNvGrpSpPr>
          <p:nvPr/>
        </p:nvGrpSpPr>
        <p:grpSpPr bwMode="auto">
          <a:xfrm>
            <a:off x="5791200" y="2514600"/>
            <a:ext cx="312738" cy="488950"/>
            <a:chOff x="4818" y="1136"/>
            <a:chExt cx="197" cy="308"/>
          </a:xfrm>
        </p:grpSpPr>
        <p:sp>
          <p:nvSpPr>
            <p:cNvPr id="42109" name="Freeform 163"/>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10" name="Freeform 164"/>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11" name="Freeform 165"/>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12" name="Freeform 166"/>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13" name="Freeform 167"/>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14" name="Freeform 168"/>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6" name="Group 169"/>
          <p:cNvGrpSpPr>
            <a:grpSpLocks/>
          </p:cNvGrpSpPr>
          <p:nvPr/>
        </p:nvGrpSpPr>
        <p:grpSpPr bwMode="auto">
          <a:xfrm>
            <a:off x="5029200" y="2743200"/>
            <a:ext cx="312738" cy="488950"/>
            <a:chOff x="4818" y="1136"/>
            <a:chExt cx="197" cy="308"/>
          </a:xfrm>
        </p:grpSpPr>
        <p:sp>
          <p:nvSpPr>
            <p:cNvPr id="42103" name="Freeform 170"/>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104" name="Freeform 171"/>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105" name="Freeform 172"/>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06" name="Freeform 173"/>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07" name="Freeform 174"/>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08" name="Freeform 175"/>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7" name="Group 176"/>
          <p:cNvGrpSpPr>
            <a:grpSpLocks/>
          </p:cNvGrpSpPr>
          <p:nvPr/>
        </p:nvGrpSpPr>
        <p:grpSpPr bwMode="auto">
          <a:xfrm>
            <a:off x="5410200" y="2895600"/>
            <a:ext cx="312738" cy="488950"/>
            <a:chOff x="4818" y="1136"/>
            <a:chExt cx="197" cy="308"/>
          </a:xfrm>
        </p:grpSpPr>
        <p:sp>
          <p:nvSpPr>
            <p:cNvPr id="42097" name="Freeform 177"/>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98" name="Freeform 178"/>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99" name="Freeform 179"/>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100" name="Freeform 180"/>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101" name="Freeform 181"/>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102" name="Freeform 182"/>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8" name="Group 183"/>
          <p:cNvGrpSpPr>
            <a:grpSpLocks/>
          </p:cNvGrpSpPr>
          <p:nvPr/>
        </p:nvGrpSpPr>
        <p:grpSpPr bwMode="auto">
          <a:xfrm>
            <a:off x="5791200" y="3200400"/>
            <a:ext cx="312738" cy="488950"/>
            <a:chOff x="4818" y="1136"/>
            <a:chExt cx="197" cy="308"/>
          </a:xfrm>
        </p:grpSpPr>
        <p:sp>
          <p:nvSpPr>
            <p:cNvPr id="42091" name="Freeform 184"/>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92" name="Freeform 185"/>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93" name="Freeform 186"/>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94" name="Freeform 187"/>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95" name="Freeform 188"/>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96" name="Freeform 189"/>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1999" name="Group 190"/>
          <p:cNvGrpSpPr>
            <a:grpSpLocks/>
          </p:cNvGrpSpPr>
          <p:nvPr/>
        </p:nvGrpSpPr>
        <p:grpSpPr bwMode="auto">
          <a:xfrm>
            <a:off x="4419600" y="2971800"/>
            <a:ext cx="312738" cy="488950"/>
            <a:chOff x="4818" y="1136"/>
            <a:chExt cx="197" cy="308"/>
          </a:xfrm>
        </p:grpSpPr>
        <p:sp>
          <p:nvSpPr>
            <p:cNvPr id="42085" name="Freeform 191"/>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86" name="Freeform 192"/>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87" name="Freeform 193"/>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88" name="Freeform 194"/>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89" name="Freeform 195"/>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90" name="Freeform 196"/>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0" name="Group 197"/>
          <p:cNvGrpSpPr>
            <a:grpSpLocks/>
          </p:cNvGrpSpPr>
          <p:nvPr/>
        </p:nvGrpSpPr>
        <p:grpSpPr bwMode="auto">
          <a:xfrm>
            <a:off x="4876800" y="3581400"/>
            <a:ext cx="312738" cy="488950"/>
            <a:chOff x="4818" y="1136"/>
            <a:chExt cx="197" cy="308"/>
          </a:xfrm>
        </p:grpSpPr>
        <p:sp>
          <p:nvSpPr>
            <p:cNvPr id="42079" name="Freeform 198"/>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80" name="Freeform 199"/>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81" name="Freeform 200"/>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82" name="Freeform 201"/>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83" name="Freeform 202"/>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84" name="Freeform 203"/>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1" name="Group 204"/>
          <p:cNvGrpSpPr>
            <a:grpSpLocks/>
          </p:cNvGrpSpPr>
          <p:nvPr/>
        </p:nvGrpSpPr>
        <p:grpSpPr bwMode="auto">
          <a:xfrm>
            <a:off x="5410200" y="3657600"/>
            <a:ext cx="312738" cy="488950"/>
            <a:chOff x="4818" y="1136"/>
            <a:chExt cx="197" cy="308"/>
          </a:xfrm>
        </p:grpSpPr>
        <p:sp>
          <p:nvSpPr>
            <p:cNvPr id="42073" name="Freeform 205"/>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74" name="Freeform 206"/>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75" name="Freeform 207"/>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76" name="Freeform 208"/>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77" name="Freeform 209"/>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78" name="Freeform 210"/>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2" name="Group 211"/>
          <p:cNvGrpSpPr>
            <a:grpSpLocks/>
          </p:cNvGrpSpPr>
          <p:nvPr/>
        </p:nvGrpSpPr>
        <p:grpSpPr bwMode="auto">
          <a:xfrm>
            <a:off x="5943600" y="3886200"/>
            <a:ext cx="312738" cy="488950"/>
            <a:chOff x="4818" y="1136"/>
            <a:chExt cx="197" cy="308"/>
          </a:xfrm>
        </p:grpSpPr>
        <p:sp>
          <p:nvSpPr>
            <p:cNvPr id="42067" name="Freeform 212"/>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68" name="Freeform 213"/>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69" name="Freeform 214"/>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70" name="Freeform 215"/>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71" name="Freeform 216"/>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72" name="Freeform 217"/>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3" name="Group 218"/>
          <p:cNvGrpSpPr>
            <a:grpSpLocks/>
          </p:cNvGrpSpPr>
          <p:nvPr/>
        </p:nvGrpSpPr>
        <p:grpSpPr bwMode="auto">
          <a:xfrm>
            <a:off x="5029200" y="4191000"/>
            <a:ext cx="312738" cy="488950"/>
            <a:chOff x="4818" y="1136"/>
            <a:chExt cx="197" cy="308"/>
          </a:xfrm>
        </p:grpSpPr>
        <p:sp>
          <p:nvSpPr>
            <p:cNvPr id="42061" name="Freeform 219"/>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62" name="Freeform 220"/>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63" name="Freeform 221"/>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64" name="Freeform 222"/>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65" name="Freeform 223"/>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66" name="Freeform 224"/>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4" name="Group 225"/>
          <p:cNvGrpSpPr>
            <a:grpSpLocks/>
          </p:cNvGrpSpPr>
          <p:nvPr/>
        </p:nvGrpSpPr>
        <p:grpSpPr bwMode="auto">
          <a:xfrm>
            <a:off x="4038600" y="4038600"/>
            <a:ext cx="312738" cy="488950"/>
            <a:chOff x="4818" y="1136"/>
            <a:chExt cx="197" cy="308"/>
          </a:xfrm>
        </p:grpSpPr>
        <p:sp>
          <p:nvSpPr>
            <p:cNvPr id="42055" name="Freeform 226"/>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56" name="Freeform 227"/>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57" name="Freeform 228"/>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58" name="Freeform 229"/>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59" name="Freeform 230"/>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60" name="Freeform 231"/>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5" name="Group 232"/>
          <p:cNvGrpSpPr>
            <a:grpSpLocks/>
          </p:cNvGrpSpPr>
          <p:nvPr/>
        </p:nvGrpSpPr>
        <p:grpSpPr bwMode="auto">
          <a:xfrm>
            <a:off x="5486400" y="4495800"/>
            <a:ext cx="312738" cy="488950"/>
            <a:chOff x="4818" y="1136"/>
            <a:chExt cx="197" cy="308"/>
          </a:xfrm>
        </p:grpSpPr>
        <p:sp>
          <p:nvSpPr>
            <p:cNvPr id="42049" name="Freeform 233"/>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50" name="Freeform 234"/>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51" name="Freeform 235"/>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52" name="Freeform 236"/>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53" name="Freeform 237"/>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54" name="Freeform 238"/>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6" name="Group 239"/>
          <p:cNvGrpSpPr>
            <a:grpSpLocks/>
          </p:cNvGrpSpPr>
          <p:nvPr/>
        </p:nvGrpSpPr>
        <p:grpSpPr bwMode="auto">
          <a:xfrm>
            <a:off x="4572000" y="4572000"/>
            <a:ext cx="312738" cy="488950"/>
            <a:chOff x="4818" y="1136"/>
            <a:chExt cx="197" cy="308"/>
          </a:xfrm>
        </p:grpSpPr>
        <p:sp>
          <p:nvSpPr>
            <p:cNvPr id="42043" name="Freeform 240"/>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44" name="Freeform 241"/>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45" name="Freeform 242"/>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46" name="Freeform 243"/>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47" name="Freeform 244"/>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48" name="Freeform 245"/>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7" name="Group 246"/>
          <p:cNvGrpSpPr>
            <a:grpSpLocks/>
          </p:cNvGrpSpPr>
          <p:nvPr/>
        </p:nvGrpSpPr>
        <p:grpSpPr bwMode="auto">
          <a:xfrm>
            <a:off x="5181600" y="5029200"/>
            <a:ext cx="312738" cy="488950"/>
            <a:chOff x="4818" y="1136"/>
            <a:chExt cx="197" cy="308"/>
          </a:xfrm>
        </p:grpSpPr>
        <p:sp>
          <p:nvSpPr>
            <p:cNvPr id="42037" name="Freeform 247"/>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38" name="Freeform 248"/>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39" name="Freeform 249"/>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40" name="Freeform 250"/>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41" name="Freeform 251"/>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42" name="Freeform 252"/>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08" name="Group 253"/>
          <p:cNvGrpSpPr>
            <a:grpSpLocks/>
          </p:cNvGrpSpPr>
          <p:nvPr/>
        </p:nvGrpSpPr>
        <p:grpSpPr bwMode="auto">
          <a:xfrm>
            <a:off x="5791200" y="5181600"/>
            <a:ext cx="312738" cy="488950"/>
            <a:chOff x="4818" y="1136"/>
            <a:chExt cx="197" cy="308"/>
          </a:xfrm>
        </p:grpSpPr>
        <p:sp>
          <p:nvSpPr>
            <p:cNvPr id="42031" name="Freeform 254"/>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32" name="Freeform 255"/>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33" name="Freeform 256"/>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34" name="Freeform 257"/>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35" name="Freeform 258"/>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36" name="Freeform 259"/>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sp>
        <p:nvSpPr>
          <p:cNvPr id="42009" name="Line 260"/>
          <p:cNvSpPr>
            <a:spLocks noChangeShapeType="1"/>
          </p:cNvSpPr>
          <p:nvPr/>
        </p:nvSpPr>
        <p:spPr bwMode="auto">
          <a:xfrm>
            <a:off x="6019800" y="2362200"/>
            <a:ext cx="1447800" cy="0"/>
          </a:xfrm>
          <a:prstGeom prst="line">
            <a:avLst/>
          </a:prstGeom>
          <a:noFill/>
          <a:ln w="130175">
            <a:solidFill>
              <a:srgbClr val="3366FF"/>
            </a:solidFill>
            <a:round/>
            <a:headEnd/>
            <a:tailEnd type="triangle" w="med" len="med"/>
          </a:ln>
        </p:spPr>
        <p:txBody>
          <a:bodyPr/>
          <a:lstStyle/>
          <a:p>
            <a:endParaRPr lang="es-MX"/>
          </a:p>
        </p:txBody>
      </p:sp>
      <p:grpSp>
        <p:nvGrpSpPr>
          <p:cNvPr id="42010" name="Group 261"/>
          <p:cNvGrpSpPr>
            <a:grpSpLocks/>
          </p:cNvGrpSpPr>
          <p:nvPr/>
        </p:nvGrpSpPr>
        <p:grpSpPr bwMode="auto">
          <a:xfrm>
            <a:off x="4495800" y="3581400"/>
            <a:ext cx="312738" cy="488950"/>
            <a:chOff x="4818" y="1136"/>
            <a:chExt cx="197" cy="308"/>
          </a:xfrm>
        </p:grpSpPr>
        <p:sp>
          <p:nvSpPr>
            <p:cNvPr id="42025" name="Freeform 262"/>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26" name="Freeform 263"/>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27" name="Freeform 264"/>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28" name="Freeform 265"/>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29" name="Freeform 266"/>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30" name="Freeform 267"/>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11" name="Group 268"/>
          <p:cNvGrpSpPr>
            <a:grpSpLocks/>
          </p:cNvGrpSpPr>
          <p:nvPr/>
        </p:nvGrpSpPr>
        <p:grpSpPr bwMode="auto">
          <a:xfrm>
            <a:off x="6019800" y="4572000"/>
            <a:ext cx="312738" cy="488950"/>
            <a:chOff x="4818" y="1136"/>
            <a:chExt cx="197" cy="308"/>
          </a:xfrm>
        </p:grpSpPr>
        <p:sp>
          <p:nvSpPr>
            <p:cNvPr id="42019" name="Freeform 269"/>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20" name="Freeform 270"/>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21" name="Freeform 271"/>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22" name="Freeform 272"/>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23" name="Freeform 273"/>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24" name="Freeform 274"/>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grpSp>
        <p:nvGrpSpPr>
          <p:cNvPr id="42012" name="Group 275"/>
          <p:cNvGrpSpPr>
            <a:grpSpLocks/>
          </p:cNvGrpSpPr>
          <p:nvPr/>
        </p:nvGrpSpPr>
        <p:grpSpPr bwMode="auto">
          <a:xfrm>
            <a:off x="4724400" y="5105400"/>
            <a:ext cx="312738" cy="488950"/>
            <a:chOff x="4818" y="1136"/>
            <a:chExt cx="197" cy="308"/>
          </a:xfrm>
        </p:grpSpPr>
        <p:sp>
          <p:nvSpPr>
            <p:cNvPr id="42013" name="Freeform 276"/>
            <p:cNvSpPr>
              <a:spLocks/>
            </p:cNvSpPr>
            <p:nvPr/>
          </p:nvSpPr>
          <p:spPr bwMode="auto">
            <a:xfrm>
              <a:off x="4818" y="1136"/>
              <a:ext cx="197" cy="308"/>
            </a:xfrm>
            <a:custGeom>
              <a:avLst/>
              <a:gdLst>
                <a:gd name="T0" fmla="*/ 3 w 396"/>
                <a:gd name="T1" fmla="*/ 1 h 616"/>
                <a:gd name="T2" fmla="*/ 3 w 396"/>
                <a:gd name="T3" fmla="*/ 1 h 616"/>
                <a:gd name="T4" fmla="*/ 2 w 396"/>
                <a:gd name="T5" fmla="*/ 1 h 616"/>
                <a:gd name="T6" fmla="*/ 2 w 396"/>
                <a:gd name="T7" fmla="*/ 2 h 616"/>
                <a:gd name="T8" fmla="*/ 2 w 396"/>
                <a:gd name="T9" fmla="*/ 2 h 616"/>
                <a:gd name="T10" fmla="*/ 1 w 396"/>
                <a:gd name="T11" fmla="*/ 2 h 616"/>
                <a:gd name="T12" fmla="*/ 1 w 396"/>
                <a:gd name="T13" fmla="*/ 3 h 616"/>
                <a:gd name="T14" fmla="*/ 1 w 396"/>
                <a:gd name="T15" fmla="*/ 3 h 616"/>
                <a:gd name="T16" fmla="*/ 1 w 396"/>
                <a:gd name="T17" fmla="*/ 3 h 616"/>
                <a:gd name="T18" fmla="*/ 0 w 396"/>
                <a:gd name="T19" fmla="*/ 4 h 616"/>
                <a:gd name="T20" fmla="*/ 0 w 396"/>
                <a:gd name="T21" fmla="*/ 4 h 616"/>
                <a:gd name="T22" fmla="*/ 0 w 396"/>
                <a:gd name="T23" fmla="*/ 5 h 616"/>
                <a:gd name="T24" fmla="*/ 0 w 396"/>
                <a:gd name="T25" fmla="*/ 5 h 616"/>
                <a:gd name="T26" fmla="*/ 0 w 396"/>
                <a:gd name="T27" fmla="*/ 6 h 616"/>
                <a:gd name="T28" fmla="*/ 0 w 396"/>
                <a:gd name="T29" fmla="*/ 6 h 616"/>
                <a:gd name="T30" fmla="*/ 0 w 396"/>
                <a:gd name="T31" fmla="*/ 7 h 616"/>
                <a:gd name="T32" fmla="*/ 0 w 396"/>
                <a:gd name="T33" fmla="*/ 7 h 616"/>
                <a:gd name="T34" fmla="*/ 0 w 396"/>
                <a:gd name="T35" fmla="*/ 8 h 616"/>
                <a:gd name="T36" fmla="*/ 0 w 396"/>
                <a:gd name="T37" fmla="*/ 8 h 616"/>
                <a:gd name="T38" fmla="*/ 0 w 396"/>
                <a:gd name="T39" fmla="*/ 9 h 616"/>
                <a:gd name="T40" fmla="*/ 0 w 396"/>
                <a:gd name="T41" fmla="*/ 9 h 616"/>
                <a:gd name="T42" fmla="*/ 0 w 396"/>
                <a:gd name="T43" fmla="*/ 9 h 616"/>
                <a:gd name="T44" fmla="*/ 1 w 396"/>
                <a:gd name="T45" fmla="*/ 10 h 616"/>
                <a:gd name="T46" fmla="*/ 1 w 396"/>
                <a:gd name="T47" fmla="*/ 10 h 616"/>
                <a:gd name="T48" fmla="*/ 1 w 396"/>
                <a:gd name="T49" fmla="*/ 10 h 616"/>
                <a:gd name="T50" fmla="*/ 2 w 396"/>
                <a:gd name="T51" fmla="*/ 10 h 616"/>
                <a:gd name="T52" fmla="*/ 2 w 396"/>
                <a:gd name="T53" fmla="*/ 10 h 616"/>
                <a:gd name="T54" fmla="*/ 2 w 396"/>
                <a:gd name="T55" fmla="*/ 10 h 616"/>
                <a:gd name="T56" fmla="*/ 3 w 396"/>
                <a:gd name="T57" fmla="*/ 10 h 616"/>
                <a:gd name="T58" fmla="*/ 3 w 396"/>
                <a:gd name="T59" fmla="*/ 10 h 616"/>
                <a:gd name="T60" fmla="*/ 4 w 396"/>
                <a:gd name="T61" fmla="*/ 10 h 616"/>
                <a:gd name="T62" fmla="*/ 4 w 396"/>
                <a:gd name="T63" fmla="*/ 10 h 616"/>
                <a:gd name="T64" fmla="*/ 4 w 396"/>
                <a:gd name="T65" fmla="*/ 10 h 616"/>
                <a:gd name="T66" fmla="*/ 5 w 396"/>
                <a:gd name="T67" fmla="*/ 9 h 616"/>
                <a:gd name="T68" fmla="*/ 5 w 396"/>
                <a:gd name="T69" fmla="*/ 9 h 616"/>
                <a:gd name="T70" fmla="*/ 5 w 396"/>
                <a:gd name="T71" fmla="*/ 9 h 616"/>
                <a:gd name="T72" fmla="*/ 5 w 396"/>
                <a:gd name="T73" fmla="*/ 8 h 616"/>
                <a:gd name="T74" fmla="*/ 6 w 396"/>
                <a:gd name="T75" fmla="*/ 8 h 616"/>
                <a:gd name="T76" fmla="*/ 6 w 396"/>
                <a:gd name="T77" fmla="*/ 8 h 616"/>
                <a:gd name="T78" fmla="*/ 6 w 396"/>
                <a:gd name="T79" fmla="*/ 7 h 616"/>
                <a:gd name="T80" fmla="*/ 6 w 396"/>
                <a:gd name="T81" fmla="*/ 7 h 616"/>
                <a:gd name="T82" fmla="*/ 6 w 396"/>
                <a:gd name="T83" fmla="*/ 6 h 616"/>
                <a:gd name="T84" fmla="*/ 5 w 396"/>
                <a:gd name="T85" fmla="*/ 6 h 616"/>
                <a:gd name="T86" fmla="*/ 5 w 396"/>
                <a:gd name="T87" fmla="*/ 5 h 616"/>
                <a:gd name="T88" fmla="*/ 5 w 396"/>
                <a:gd name="T89" fmla="*/ 5 h 616"/>
                <a:gd name="T90" fmla="*/ 5 w 396"/>
                <a:gd name="T91" fmla="*/ 4 h 616"/>
                <a:gd name="T92" fmla="*/ 5 w 396"/>
                <a:gd name="T93" fmla="*/ 4 h 616"/>
                <a:gd name="T94" fmla="*/ 5 w 396"/>
                <a:gd name="T95" fmla="*/ 4 h 616"/>
                <a:gd name="T96" fmla="*/ 5 w 396"/>
                <a:gd name="T97" fmla="*/ 3 h 616"/>
                <a:gd name="T98" fmla="*/ 4 w 396"/>
                <a:gd name="T99" fmla="*/ 3 h 616"/>
                <a:gd name="T100" fmla="*/ 4 w 396"/>
                <a:gd name="T101" fmla="*/ 2 h 616"/>
                <a:gd name="T102" fmla="*/ 4 w 396"/>
                <a:gd name="T103" fmla="*/ 2 h 616"/>
                <a:gd name="T104" fmla="*/ 4 w 396"/>
                <a:gd name="T105" fmla="*/ 2 h 616"/>
                <a:gd name="T106" fmla="*/ 4 w 396"/>
                <a:gd name="T107" fmla="*/ 1 h 616"/>
                <a:gd name="T108" fmla="*/ 4 w 396"/>
                <a:gd name="T109" fmla="*/ 1 h 616"/>
                <a:gd name="T110" fmla="*/ 3 w 396"/>
                <a:gd name="T111" fmla="*/ 1 h 616"/>
                <a:gd name="T112" fmla="*/ 3 w 396"/>
                <a:gd name="T113" fmla="*/ 0 h 6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6"/>
                <a:gd name="T172" fmla="*/ 0 h 616"/>
                <a:gd name="T173" fmla="*/ 396 w 396"/>
                <a:gd name="T174" fmla="*/ 616 h 6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6" h="616">
                  <a:moveTo>
                    <a:pt x="233" y="0"/>
                  </a:moveTo>
                  <a:lnTo>
                    <a:pt x="231" y="2"/>
                  </a:lnTo>
                  <a:lnTo>
                    <a:pt x="221" y="8"/>
                  </a:lnTo>
                  <a:lnTo>
                    <a:pt x="214" y="12"/>
                  </a:lnTo>
                  <a:lnTo>
                    <a:pt x="210" y="19"/>
                  </a:lnTo>
                  <a:lnTo>
                    <a:pt x="202" y="26"/>
                  </a:lnTo>
                  <a:lnTo>
                    <a:pt x="194" y="36"/>
                  </a:lnTo>
                  <a:lnTo>
                    <a:pt x="184" y="44"/>
                  </a:lnTo>
                  <a:lnTo>
                    <a:pt x="175" y="55"/>
                  </a:lnTo>
                  <a:lnTo>
                    <a:pt x="169" y="59"/>
                  </a:lnTo>
                  <a:lnTo>
                    <a:pt x="165" y="64"/>
                  </a:lnTo>
                  <a:lnTo>
                    <a:pt x="160" y="71"/>
                  </a:lnTo>
                  <a:lnTo>
                    <a:pt x="156" y="78"/>
                  </a:lnTo>
                  <a:lnTo>
                    <a:pt x="149" y="83"/>
                  </a:lnTo>
                  <a:lnTo>
                    <a:pt x="143" y="90"/>
                  </a:lnTo>
                  <a:lnTo>
                    <a:pt x="138" y="96"/>
                  </a:lnTo>
                  <a:lnTo>
                    <a:pt x="134" y="104"/>
                  </a:lnTo>
                  <a:lnTo>
                    <a:pt x="127" y="111"/>
                  </a:lnTo>
                  <a:lnTo>
                    <a:pt x="122" y="118"/>
                  </a:lnTo>
                  <a:lnTo>
                    <a:pt x="116" y="126"/>
                  </a:lnTo>
                  <a:lnTo>
                    <a:pt x="112" y="134"/>
                  </a:lnTo>
                  <a:lnTo>
                    <a:pt x="105" y="141"/>
                  </a:lnTo>
                  <a:lnTo>
                    <a:pt x="100" y="149"/>
                  </a:lnTo>
                  <a:lnTo>
                    <a:pt x="94" y="157"/>
                  </a:lnTo>
                  <a:lnTo>
                    <a:pt x="89" y="165"/>
                  </a:lnTo>
                  <a:lnTo>
                    <a:pt x="83" y="174"/>
                  </a:lnTo>
                  <a:lnTo>
                    <a:pt x="78" y="182"/>
                  </a:lnTo>
                  <a:lnTo>
                    <a:pt x="73" y="191"/>
                  </a:lnTo>
                  <a:lnTo>
                    <a:pt x="68" y="201"/>
                  </a:lnTo>
                  <a:lnTo>
                    <a:pt x="63" y="209"/>
                  </a:lnTo>
                  <a:lnTo>
                    <a:pt x="58" y="219"/>
                  </a:lnTo>
                  <a:lnTo>
                    <a:pt x="52" y="228"/>
                  </a:lnTo>
                  <a:lnTo>
                    <a:pt x="48" y="238"/>
                  </a:lnTo>
                  <a:lnTo>
                    <a:pt x="43" y="247"/>
                  </a:lnTo>
                  <a:lnTo>
                    <a:pt x="38" y="257"/>
                  </a:lnTo>
                  <a:lnTo>
                    <a:pt x="36" y="266"/>
                  </a:lnTo>
                  <a:lnTo>
                    <a:pt x="32" y="277"/>
                  </a:lnTo>
                  <a:lnTo>
                    <a:pt x="28" y="287"/>
                  </a:lnTo>
                  <a:lnTo>
                    <a:pt x="23" y="296"/>
                  </a:lnTo>
                  <a:lnTo>
                    <a:pt x="21" y="307"/>
                  </a:lnTo>
                  <a:lnTo>
                    <a:pt x="17" y="317"/>
                  </a:lnTo>
                  <a:lnTo>
                    <a:pt x="14" y="328"/>
                  </a:lnTo>
                  <a:lnTo>
                    <a:pt x="10" y="339"/>
                  </a:lnTo>
                  <a:lnTo>
                    <a:pt x="8" y="350"/>
                  </a:lnTo>
                  <a:lnTo>
                    <a:pt x="7" y="361"/>
                  </a:lnTo>
                  <a:lnTo>
                    <a:pt x="4" y="370"/>
                  </a:lnTo>
                  <a:lnTo>
                    <a:pt x="3" y="381"/>
                  </a:lnTo>
                  <a:lnTo>
                    <a:pt x="0" y="392"/>
                  </a:lnTo>
                  <a:lnTo>
                    <a:pt x="0" y="404"/>
                  </a:lnTo>
                  <a:lnTo>
                    <a:pt x="0" y="415"/>
                  </a:lnTo>
                  <a:lnTo>
                    <a:pt x="0" y="427"/>
                  </a:lnTo>
                  <a:lnTo>
                    <a:pt x="0" y="438"/>
                  </a:lnTo>
                  <a:lnTo>
                    <a:pt x="2" y="449"/>
                  </a:lnTo>
                  <a:lnTo>
                    <a:pt x="2" y="460"/>
                  </a:lnTo>
                  <a:lnTo>
                    <a:pt x="3" y="471"/>
                  </a:lnTo>
                  <a:lnTo>
                    <a:pt x="4" y="481"/>
                  </a:lnTo>
                  <a:lnTo>
                    <a:pt x="7" y="492"/>
                  </a:lnTo>
                  <a:lnTo>
                    <a:pt x="10" y="500"/>
                  </a:lnTo>
                  <a:lnTo>
                    <a:pt x="13" y="508"/>
                  </a:lnTo>
                  <a:lnTo>
                    <a:pt x="15" y="517"/>
                  </a:lnTo>
                  <a:lnTo>
                    <a:pt x="21" y="526"/>
                  </a:lnTo>
                  <a:lnTo>
                    <a:pt x="23" y="534"/>
                  </a:lnTo>
                  <a:lnTo>
                    <a:pt x="29" y="541"/>
                  </a:lnTo>
                  <a:lnTo>
                    <a:pt x="33" y="548"/>
                  </a:lnTo>
                  <a:lnTo>
                    <a:pt x="40" y="556"/>
                  </a:lnTo>
                  <a:lnTo>
                    <a:pt x="45" y="561"/>
                  </a:lnTo>
                  <a:lnTo>
                    <a:pt x="52" y="567"/>
                  </a:lnTo>
                  <a:lnTo>
                    <a:pt x="58" y="572"/>
                  </a:lnTo>
                  <a:lnTo>
                    <a:pt x="66" y="579"/>
                  </a:lnTo>
                  <a:lnTo>
                    <a:pt x="73" y="583"/>
                  </a:lnTo>
                  <a:lnTo>
                    <a:pt x="78" y="587"/>
                  </a:lnTo>
                  <a:lnTo>
                    <a:pt x="86" y="591"/>
                  </a:lnTo>
                  <a:lnTo>
                    <a:pt x="94" y="595"/>
                  </a:lnTo>
                  <a:lnTo>
                    <a:pt x="101" y="598"/>
                  </a:lnTo>
                  <a:lnTo>
                    <a:pt x="111" y="602"/>
                  </a:lnTo>
                  <a:lnTo>
                    <a:pt x="118" y="605"/>
                  </a:lnTo>
                  <a:lnTo>
                    <a:pt x="127" y="608"/>
                  </a:lnTo>
                  <a:lnTo>
                    <a:pt x="135" y="609"/>
                  </a:lnTo>
                  <a:lnTo>
                    <a:pt x="143" y="610"/>
                  </a:lnTo>
                  <a:lnTo>
                    <a:pt x="152" y="612"/>
                  </a:lnTo>
                  <a:lnTo>
                    <a:pt x="163" y="613"/>
                  </a:lnTo>
                  <a:lnTo>
                    <a:pt x="171" y="613"/>
                  </a:lnTo>
                  <a:lnTo>
                    <a:pt x="179" y="614"/>
                  </a:lnTo>
                  <a:lnTo>
                    <a:pt x="188" y="614"/>
                  </a:lnTo>
                  <a:lnTo>
                    <a:pt x="198" y="616"/>
                  </a:lnTo>
                  <a:lnTo>
                    <a:pt x="206" y="614"/>
                  </a:lnTo>
                  <a:lnTo>
                    <a:pt x="214" y="613"/>
                  </a:lnTo>
                  <a:lnTo>
                    <a:pt x="224" y="613"/>
                  </a:lnTo>
                  <a:lnTo>
                    <a:pt x="232" y="612"/>
                  </a:lnTo>
                  <a:lnTo>
                    <a:pt x="242" y="609"/>
                  </a:lnTo>
                  <a:lnTo>
                    <a:pt x="250" y="608"/>
                  </a:lnTo>
                  <a:lnTo>
                    <a:pt x="258" y="605"/>
                  </a:lnTo>
                  <a:lnTo>
                    <a:pt x="268" y="602"/>
                  </a:lnTo>
                  <a:lnTo>
                    <a:pt x="274" y="598"/>
                  </a:lnTo>
                  <a:lnTo>
                    <a:pt x="284" y="595"/>
                  </a:lnTo>
                  <a:lnTo>
                    <a:pt x="291" y="593"/>
                  </a:lnTo>
                  <a:lnTo>
                    <a:pt x="299" y="588"/>
                  </a:lnTo>
                  <a:lnTo>
                    <a:pt x="307" y="584"/>
                  </a:lnTo>
                  <a:lnTo>
                    <a:pt x="315" y="580"/>
                  </a:lnTo>
                  <a:lnTo>
                    <a:pt x="322" y="576"/>
                  </a:lnTo>
                  <a:lnTo>
                    <a:pt x="330" y="571"/>
                  </a:lnTo>
                  <a:lnTo>
                    <a:pt x="336" y="565"/>
                  </a:lnTo>
                  <a:lnTo>
                    <a:pt x="341" y="560"/>
                  </a:lnTo>
                  <a:lnTo>
                    <a:pt x="348" y="553"/>
                  </a:lnTo>
                  <a:lnTo>
                    <a:pt x="355" y="548"/>
                  </a:lnTo>
                  <a:lnTo>
                    <a:pt x="359" y="539"/>
                  </a:lnTo>
                  <a:lnTo>
                    <a:pt x="364" y="534"/>
                  </a:lnTo>
                  <a:lnTo>
                    <a:pt x="370" y="527"/>
                  </a:lnTo>
                  <a:lnTo>
                    <a:pt x="375" y="520"/>
                  </a:lnTo>
                  <a:lnTo>
                    <a:pt x="378" y="512"/>
                  </a:lnTo>
                  <a:lnTo>
                    <a:pt x="382" y="504"/>
                  </a:lnTo>
                  <a:lnTo>
                    <a:pt x="385" y="497"/>
                  </a:lnTo>
                  <a:lnTo>
                    <a:pt x="388" y="489"/>
                  </a:lnTo>
                  <a:lnTo>
                    <a:pt x="390" y="481"/>
                  </a:lnTo>
                  <a:lnTo>
                    <a:pt x="393" y="471"/>
                  </a:lnTo>
                  <a:lnTo>
                    <a:pt x="393" y="463"/>
                  </a:lnTo>
                  <a:lnTo>
                    <a:pt x="396" y="455"/>
                  </a:lnTo>
                  <a:lnTo>
                    <a:pt x="394" y="445"/>
                  </a:lnTo>
                  <a:lnTo>
                    <a:pt x="394" y="436"/>
                  </a:lnTo>
                  <a:lnTo>
                    <a:pt x="394" y="426"/>
                  </a:lnTo>
                  <a:lnTo>
                    <a:pt x="394" y="416"/>
                  </a:lnTo>
                  <a:lnTo>
                    <a:pt x="393" y="407"/>
                  </a:lnTo>
                  <a:lnTo>
                    <a:pt x="393" y="397"/>
                  </a:lnTo>
                  <a:lnTo>
                    <a:pt x="392" y="386"/>
                  </a:lnTo>
                  <a:lnTo>
                    <a:pt x="392" y="378"/>
                  </a:lnTo>
                  <a:lnTo>
                    <a:pt x="389" y="369"/>
                  </a:lnTo>
                  <a:lnTo>
                    <a:pt x="388" y="359"/>
                  </a:lnTo>
                  <a:lnTo>
                    <a:pt x="385" y="350"/>
                  </a:lnTo>
                  <a:lnTo>
                    <a:pt x="383" y="339"/>
                  </a:lnTo>
                  <a:lnTo>
                    <a:pt x="381" y="329"/>
                  </a:lnTo>
                  <a:lnTo>
                    <a:pt x="379" y="320"/>
                  </a:lnTo>
                  <a:lnTo>
                    <a:pt x="377" y="310"/>
                  </a:lnTo>
                  <a:lnTo>
                    <a:pt x="375" y="300"/>
                  </a:lnTo>
                  <a:lnTo>
                    <a:pt x="373" y="291"/>
                  </a:lnTo>
                  <a:lnTo>
                    <a:pt x="368" y="280"/>
                  </a:lnTo>
                  <a:lnTo>
                    <a:pt x="366" y="270"/>
                  </a:lnTo>
                  <a:lnTo>
                    <a:pt x="362" y="261"/>
                  </a:lnTo>
                  <a:lnTo>
                    <a:pt x="358" y="251"/>
                  </a:lnTo>
                  <a:lnTo>
                    <a:pt x="355" y="242"/>
                  </a:lnTo>
                  <a:lnTo>
                    <a:pt x="352" y="232"/>
                  </a:lnTo>
                  <a:lnTo>
                    <a:pt x="348" y="223"/>
                  </a:lnTo>
                  <a:lnTo>
                    <a:pt x="344" y="213"/>
                  </a:lnTo>
                  <a:lnTo>
                    <a:pt x="341" y="204"/>
                  </a:lnTo>
                  <a:lnTo>
                    <a:pt x="336" y="195"/>
                  </a:lnTo>
                  <a:lnTo>
                    <a:pt x="333" y="186"/>
                  </a:lnTo>
                  <a:lnTo>
                    <a:pt x="329" y="176"/>
                  </a:lnTo>
                  <a:lnTo>
                    <a:pt x="325" y="169"/>
                  </a:lnTo>
                  <a:lnTo>
                    <a:pt x="322" y="160"/>
                  </a:lnTo>
                  <a:lnTo>
                    <a:pt x="319" y="153"/>
                  </a:lnTo>
                  <a:lnTo>
                    <a:pt x="315" y="144"/>
                  </a:lnTo>
                  <a:lnTo>
                    <a:pt x="310" y="135"/>
                  </a:lnTo>
                  <a:lnTo>
                    <a:pt x="306" y="127"/>
                  </a:lnTo>
                  <a:lnTo>
                    <a:pt x="303" y="120"/>
                  </a:lnTo>
                  <a:lnTo>
                    <a:pt x="299" y="111"/>
                  </a:lnTo>
                  <a:lnTo>
                    <a:pt x="293" y="104"/>
                  </a:lnTo>
                  <a:lnTo>
                    <a:pt x="289" y="97"/>
                  </a:lnTo>
                  <a:lnTo>
                    <a:pt x="287" y="90"/>
                  </a:lnTo>
                  <a:lnTo>
                    <a:pt x="283" y="83"/>
                  </a:lnTo>
                  <a:lnTo>
                    <a:pt x="278" y="75"/>
                  </a:lnTo>
                  <a:lnTo>
                    <a:pt x="274" y="68"/>
                  </a:lnTo>
                  <a:lnTo>
                    <a:pt x="272" y="64"/>
                  </a:lnTo>
                  <a:lnTo>
                    <a:pt x="268" y="58"/>
                  </a:lnTo>
                  <a:lnTo>
                    <a:pt x="265" y="52"/>
                  </a:lnTo>
                  <a:lnTo>
                    <a:pt x="262" y="47"/>
                  </a:lnTo>
                  <a:lnTo>
                    <a:pt x="259" y="43"/>
                  </a:lnTo>
                  <a:lnTo>
                    <a:pt x="253" y="32"/>
                  </a:lnTo>
                  <a:lnTo>
                    <a:pt x="248" y="22"/>
                  </a:lnTo>
                  <a:lnTo>
                    <a:pt x="243" y="17"/>
                  </a:lnTo>
                  <a:lnTo>
                    <a:pt x="240" y="11"/>
                  </a:lnTo>
                  <a:lnTo>
                    <a:pt x="235" y="2"/>
                  </a:lnTo>
                  <a:lnTo>
                    <a:pt x="233" y="0"/>
                  </a:lnTo>
                  <a:close/>
                </a:path>
              </a:pathLst>
            </a:custGeom>
            <a:solidFill>
              <a:srgbClr val="000000"/>
            </a:solidFill>
            <a:ln w="9525">
              <a:noFill/>
              <a:round/>
              <a:headEnd/>
              <a:tailEnd/>
            </a:ln>
          </p:spPr>
          <p:txBody>
            <a:bodyPr/>
            <a:lstStyle/>
            <a:p>
              <a:endParaRPr lang="es-MX"/>
            </a:p>
          </p:txBody>
        </p:sp>
        <p:sp>
          <p:nvSpPr>
            <p:cNvPr id="42014" name="Freeform 277"/>
            <p:cNvSpPr>
              <a:spLocks/>
            </p:cNvSpPr>
            <p:nvPr/>
          </p:nvSpPr>
          <p:spPr bwMode="auto">
            <a:xfrm>
              <a:off x="4833" y="1158"/>
              <a:ext cx="167" cy="270"/>
            </a:xfrm>
            <a:custGeom>
              <a:avLst/>
              <a:gdLst>
                <a:gd name="T0" fmla="*/ 2 w 336"/>
                <a:gd name="T1" fmla="*/ 1 h 539"/>
                <a:gd name="T2" fmla="*/ 2 w 336"/>
                <a:gd name="T3" fmla="*/ 1 h 539"/>
                <a:gd name="T4" fmla="*/ 2 w 336"/>
                <a:gd name="T5" fmla="*/ 1 h 539"/>
                <a:gd name="T6" fmla="*/ 1 w 336"/>
                <a:gd name="T7" fmla="*/ 2 h 539"/>
                <a:gd name="T8" fmla="*/ 1 w 336"/>
                <a:gd name="T9" fmla="*/ 2 h 539"/>
                <a:gd name="T10" fmla="*/ 1 w 336"/>
                <a:gd name="T11" fmla="*/ 2 h 539"/>
                <a:gd name="T12" fmla="*/ 1 w 336"/>
                <a:gd name="T13" fmla="*/ 3 h 539"/>
                <a:gd name="T14" fmla="*/ 1 w 336"/>
                <a:gd name="T15" fmla="*/ 3 h 539"/>
                <a:gd name="T16" fmla="*/ 0 w 336"/>
                <a:gd name="T17" fmla="*/ 3 h 539"/>
                <a:gd name="T18" fmla="*/ 0 w 336"/>
                <a:gd name="T19" fmla="*/ 4 h 539"/>
                <a:gd name="T20" fmla="*/ 0 w 336"/>
                <a:gd name="T21" fmla="*/ 4 h 539"/>
                <a:gd name="T22" fmla="*/ 0 w 336"/>
                <a:gd name="T23" fmla="*/ 4 h 539"/>
                <a:gd name="T24" fmla="*/ 0 w 336"/>
                <a:gd name="T25" fmla="*/ 5 h 539"/>
                <a:gd name="T26" fmla="*/ 0 w 336"/>
                <a:gd name="T27" fmla="*/ 5 h 539"/>
                <a:gd name="T28" fmla="*/ 0 w 336"/>
                <a:gd name="T29" fmla="*/ 6 h 539"/>
                <a:gd name="T30" fmla="*/ 0 w 336"/>
                <a:gd name="T31" fmla="*/ 6 h 539"/>
                <a:gd name="T32" fmla="*/ 0 w 336"/>
                <a:gd name="T33" fmla="*/ 7 h 539"/>
                <a:gd name="T34" fmla="*/ 0 w 336"/>
                <a:gd name="T35" fmla="*/ 7 h 539"/>
                <a:gd name="T36" fmla="*/ 0 w 336"/>
                <a:gd name="T37" fmla="*/ 7 h 539"/>
                <a:gd name="T38" fmla="*/ 0 w 336"/>
                <a:gd name="T39" fmla="*/ 8 h 539"/>
                <a:gd name="T40" fmla="*/ 0 w 336"/>
                <a:gd name="T41" fmla="*/ 8 h 539"/>
                <a:gd name="T42" fmla="*/ 0 w 336"/>
                <a:gd name="T43" fmla="*/ 8 h 539"/>
                <a:gd name="T44" fmla="*/ 1 w 336"/>
                <a:gd name="T45" fmla="*/ 9 h 539"/>
                <a:gd name="T46" fmla="*/ 1 w 336"/>
                <a:gd name="T47" fmla="*/ 9 h 539"/>
                <a:gd name="T48" fmla="*/ 1 w 336"/>
                <a:gd name="T49" fmla="*/ 9 h 539"/>
                <a:gd name="T50" fmla="*/ 2 w 336"/>
                <a:gd name="T51" fmla="*/ 9 h 539"/>
                <a:gd name="T52" fmla="*/ 2 w 336"/>
                <a:gd name="T53" fmla="*/ 9 h 539"/>
                <a:gd name="T54" fmla="*/ 2 w 336"/>
                <a:gd name="T55" fmla="*/ 9 h 539"/>
                <a:gd name="T56" fmla="*/ 3 w 336"/>
                <a:gd name="T57" fmla="*/ 9 h 539"/>
                <a:gd name="T58" fmla="*/ 3 w 336"/>
                <a:gd name="T59" fmla="*/ 9 h 539"/>
                <a:gd name="T60" fmla="*/ 3 w 336"/>
                <a:gd name="T61" fmla="*/ 9 h 539"/>
                <a:gd name="T62" fmla="*/ 4 w 336"/>
                <a:gd name="T63" fmla="*/ 8 h 539"/>
                <a:gd name="T64" fmla="*/ 4 w 336"/>
                <a:gd name="T65" fmla="*/ 8 h 539"/>
                <a:gd name="T66" fmla="*/ 4 w 336"/>
                <a:gd name="T67" fmla="*/ 8 h 539"/>
                <a:gd name="T68" fmla="*/ 5 w 336"/>
                <a:gd name="T69" fmla="*/ 7 h 539"/>
                <a:gd name="T70" fmla="*/ 5 w 336"/>
                <a:gd name="T71" fmla="*/ 7 h 539"/>
                <a:gd name="T72" fmla="*/ 5 w 336"/>
                <a:gd name="T73" fmla="*/ 7 h 539"/>
                <a:gd name="T74" fmla="*/ 5 w 336"/>
                <a:gd name="T75" fmla="*/ 6 h 539"/>
                <a:gd name="T76" fmla="*/ 5 w 336"/>
                <a:gd name="T77" fmla="*/ 6 h 539"/>
                <a:gd name="T78" fmla="*/ 5 w 336"/>
                <a:gd name="T79" fmla="*/ 6 h 539"/>
                <a:gd name="T80" fmla="*/ 5 w 336"/>
                <a:gd name="T81" fmla="*/ 5 h 539"/>
                <a:gd name="T82" fmla="*/ 4 w 336"/>
                <a:gd name="T83" fmla="*/ 5 h 539"/>
                <a:gd name="T84" fmla="*/ 4 w 336"/>
                <a:gd name="T85" fmla="*/ 4 h 539"/>
                <a:gd name="T86" fmla="*/ 4 w 336"/>
                <a:gd name="T87" fmla="*/ 4 h 539"/>
                <a:gd name="T88" fmla="*/ 4 w 336"/>
                <a:gd name="T89" fmla="*/ 4 h 539"/>
                <a:gd name="T90" fmla="*/ 4 w 336"/>
                <a:gd name="T91" fmla="*/ 3 h 539"/>
                <a:gd name="T92" fmla="*/ 4 w 336"/>
                <a:gd name="T93" fmla="*/ 3 h 539"/>
                <a:gd name="T94" fmla="*/ 4 w 336"/>
                <a:gd name="T95" fmla="*/ 2 h 539"/>
                <a:gd name="T96" fmla="*/ 4 w 336"/>
                <a:gd name="T97" fmla="*/ 2 h 539"/>
                <a:gd name="T98" fmla="*/ 3 w 336"/>
                <a:gd name="T99" fmla="*/ 2 h 539"/>
                <a:gd name="T100" fmla="*/ 3 w 336"/>
                <a:gd name="T101" fmla="*/ 2 h 539"/>
                <a:gd name="T102" fmla="*/ 3 w 336"/>
                <a:gd name="T103" fmla="*/ 1 h 539"/>
                <a:gd name="T104" fmla="*/ 3 w 336"/>
                <a:gd name="T105" fmla="*/ 1 h 539"/>
                <a:gd name="T106" fmla="*/ 3 w 336"/>
                <a:gd name="T107" fmla="*/ 1 h 5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6"/>
                <a:gd name="T163" fmla="*/ 0 h 539"/>
                <a:gd name="T164" fmla="*/ 336 w 336"/>
                <a:gd name="T165" fmla="*/ 539 h 5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6" h="539">
                  <a:moveTo>
                    <a:pt x="198" y="0"/>
                  </a:moveTo>
                  <a:lnTo>
                    <a:pt x="195" y="1"/>
                  </a:lnTo>
                  <a:lnTo>
                    <a:pt x="188" y="8"/>
                  </a:lnTo>
                  <a:lnTo>
                    <a:pt x="183" y="11"/>
                  </a:lnTo>
                  <a:lnTo>
                    <a:pt x="179" y="18"/>
                  </a:lnTo>
                  <a:lnTo>
                    <a:pt x="172" y="23"/>
                  </a:lnTo>
                  <a:lnTo>
                    <a:pt x="165" y="31"/>
                  </a:lnTo>
                  <a:lnTo>
                    <a:pt x="157" y="38"/>
                  </a:lnTo>
                  <a:lnTo>
                    <a:pt x="149" y="48"/>
                  </a:lnTo>
                  <a:lnTo>
                    <a:pt x="141" y="57"/>
                  </a:lnTo>
                  <a:lnTo>
                    <a:pt x="133" y="68"/>
                  </a:lnTo>
                  <a:lnTo>
                    <a:pt x="127" y="72"/>
                  </a:lnTo>
                  <a:lnTo>
                    <a:pt x="122" y="78"/>
                  </a:lnTo>
                  <a:lnTo>
                    <a:pt x="116" y="84"/>
                  </a:lnTo>
                  <a:lnTo>
                    <a:pt x="113" y="91"/>
                  </a:lnTo>
                  <a:lnTo>
                    <a:pt x="108" y="97"/>
                  </a:lnTo>
                  <a:lnTo>
                    <a:pt x="104" y="104"/>
                  </a:lnTo>
                  <a:lnTo>
                    <a:pt x="98" y="109"/>
                  </a:lnTo>
                  <a:lnTo>
                    <a:pt x="96" y="117"/>
                  </a:lnTo>
                  <a:lnTo>
                    <a:pt x="90" y="124"/>
                  </a:lnTo>
                  <a:lnTo>
                    <a:pt x="86" y="131"/>
                  </a:lnTo>
                  <a:lnTo>
                    <a:pt x="81" y="136"/>
                  </a:lnTo>
                  <a:lnTo>
                    <a:pt x="75" y="145"/>
                  </a:lnTo>
                  <a:lnTo>
                    <a:pt x="70" y="151"/>
                  </a:lnTo>
                  <a:lnTo>
                    <a:pt x="67" y="158"/>
                  </a:lnTo>
                  <a:lnTo>
                    <a:pt x="62" y="166"/>
                  </a:lnTo>
                  <a:lnTo>
                    <a:pt x="59" y="175"/>
                  </a:lnTo>
                  <a:lnTo>
                    <a:pt x="53" y="183"/>
                  </a:lnTo>
                  <a:lnTo>
                    <a:pt x="48" y="191"/>
                  </a:lnTo>
                  <a:lnTo>
                    <a:pt x="44" y="199"/>
                  </a:lnTo>
                  <a:lnTo>
                    <a:pt x="41" y="207"/>
                  </a:lnTo>
                  <a:lnTo>
                    <a:pt x="37" y="216"/>
                  </a:lnTo>
                  <a:lnTo>
                    <a:pt x="33" y="224"/>
                  </a:lnTo>
                  <a:lnTo>
                    <a:pt x="30" y="232"/>
                  </a:lnTo>
                  <a:lnTo>
                    <a:pt x="28" y="241"/>
                  </a:lnTo>
                  <a:lnTo>
                    <a:pt x="22" y="250"/>
                  </a:lnTo>
                  <a:lnTo>
                    <a:pt x="19" y="258"/>
                  </a:lnTo>
                  <a:lnTo>
                    <a:pt x="17" y="267"/>
                  </a:lnTo>
                  <a:lnTo>
                    <a:pt x="14" y="277"/>
                  </a:lnTo>
                  <a:lnTo>
                    <a:pt x="11" y="285"/>
                  </a:lnTo>
                  <a:lnTo>
                    <a:pt x="8" y="295"/>
                  </a:lnTo>
                  <a:lnTo>
                    <a:pt x="7" y="306"/>
                  </a:lnTo>
                  <a:lnTo>
                    <a:pt x="6" y="315"/>
                  </a:lnTo>
                  <a:lnTo>
                    <a:pt x="3" y="323"/>
                  </a:lnTo>
                  <a:lnTo>
                    <a:pt x="2" y="333"/>
                  </a:lnTo>
                  <a:lnTo>
                    <a:pt x="0" y="342"/>
                  </a:lnTo>
                  <a:lnTo>
                    <a:pt x="0" y="353"/>
                  </a:lnTo>
                  <a:lnTo>
                    <a:pt x="0" y="363"/>
                  </a:lnTo>
                  <a:lnTo>
                    <a:pt x="0" y="372"/>
                  </a:lnTo>
                  <a:lnTo>
                    <a:pt x="0" y="382"/>
                  </a:lnTo>
                  <a:lnTo>
                    <a:pt x="2" y="393"/>
                  </a:lnTo>
                  <a:lnTo>
                    <a:pt x="2" y="401"/>
                  </a:lnTo>
                  <a:lnTo>
                    <a:pt x="2" y="411"/>
                  </a:lnTo>
                  <a:lnTo>
                    <a:pt x="3" y="420"/>
                  </a:lnTo>
                  <a:lnTo>
                    <a:pt x="6" y="428"/>
                  </a:lnTo>
                  <a:lnTo>
                    <a:pt x="7" y="437"/>
                  </a:lnTo>
                  <a:lnTo>
                    <a:pt x="10" y="443"/>
                  </a:lnTo>
                  <a:lnTo>
                    <a:pt x="13" y="452"/>
                  </a:lnTo>
                  <a:lnTo>
                    <a:pt x="17" y="460"/>
                  </a:lnTo>
                  <a:lnTo>
                    <a:pt x="21" y="465"/>
                  </a:lnTo>
                  <a:lnTo>
                    <a:pt x="23" y="472"/>
                  </a:lnTo>
                  <a:lnTo>
                    <a:pt x="28" y="479"/>
                  </a:lnTo>
                  <a:lnTo>
                    <a:pt x="33" y="486"/>
                  </a:lnTo>
                  <a:lnTo>
                    <a:pt x="38" y="490"/>
                  </a:lnTo>
                  <a:lnTo>
                    <a:pt x="43" y="495"/>
                  </a:lnTo>
                  <a:lnTo>
                    <a:pt x="48" y="501"/>
                  </a:lnTo>
                  <a:lnTo>
                    <a:pt x="55" y="506"/>
                  </a:lnTo>
                  <a:lnTo>
                    <a:pt x="60" y="510"/>
                  </a:lnTo>
                  <a:lnTo>
                    <a:pt x="66" y="514"/>
                  </a:lnTo>
                  <a:lnTo>
                    <a:pt x="73" y="517"/>
                  </a:lnTo>
                  <a:lnTo>
                    <a:pt x="79" y="521"/>
                  </a:lnTo>
                  <a:lnTo>
                    <a:pt x="86" y="523"/>
                  </a:lnTo>
                  <a:lnTo>
                    <a:pt x="93" y="527"/>
                  </a:lnTo>
                  <a:lnTo>
                    <a:pt x="100" y="528"/>
                  </a:lnTo>
                  <a:lnTo>
                    <a:pt x="107" y="532"/>
                  </a:lnTo>
                  <a:lnTo>
                    <a:pt x="113" y="532"/>
                  </a:lnTo>
                  <a:lnTo>
                    <a:pt x="122" y="534"/>
                  </a:lnTo>
                  <a:lnTo>
                    <a:pt x="128" y="535"/>
                  </a:lnTo>
                  <a:lnTo>
                    <a:pt x="137" y="538"/>
                  </a:lnTo>
                  <a:lnTo>
                    <a:pt x="143" y="538"/>
                  </a:lnTo>
                  <a:lnTo>
                    <a:pt x="152" y="538"/>
                  </a:lnTo>
                  <a:lnTo>
                    <a:pt x="160" y="538"/>
                  </a:lnTo>
                  <a:lnTo>
                    <a:pt x="168" y="539"/>
                  </a:lnTo>
                  <a:lnTo>
                    <a:pt x="175" y="538"/>
                  </a:lnTo>
                  <a:lnTo>
                    <a:pt x="182" y="538"/>
                  </a:lnTo>
                  <a:lnTo>
                    <a:pt x="190" y="536"/>
                  </a:lnTo>
                  <a:lnTo>
                    <a:pt x="197" y="535"/>
                  </a:lnTo>
                  <a:lnTo>
                    <a:pt x="203" y="532"/>
                  </a:lnTo>
                  <a:lnTo>
                    <a:pt x="212" y="531"/>
                  </a:lnTo>
                  <a:lnTo>
                    <a:pt x="218" y="528"/>
                  </a:lnTo>
                  <a:lnTo>
                    <a:pt x="227" y="527"/>
                  </a:lnTo>
                  <a:lnTo>
                    <a:pt x="232" y="524"/>
                  </a:lnTo>
                  <a:lnTo>
                    <a:pt x="240" y="521"/>
                  </a:lnTo>
                  <a:lnTo>
                    <a:pt x="247" y="517"/>
                  </a:lnTo>
                  <a:lnTo>
                    <a:pt x="254" y="514"/>
                  </a:lnTo>
                  <a:lnTo>
                    <a:pt x="259" y="510"/>
                  </a:lnTo>
                  <a:lnTo>
                    <a:pt x="266" y="506"/>
                  </a:lnTo>
                  <a:lnTo>
                    <a:pt x="273" y="502"/>
                  </a:lnTo>
                  <a:lnTo>
                    <a:pt x="280" y="499"/>
                  </a:lnTo>
                  <a:lnTo>
                    <a:pt x="289" y="489"/>
                  </a:lnTo>
                  <a:lnTo>
                    <a:pt x="300" y="479"/>
                  </a:lnTo>
                  <a:lnTo>
                    <a:pt x="308" y="467"/>
                  </a:lnTo>
                  <a:lnTo>
                    <a:pt x="317" y="456"/>
                  </a:lnTo>
                  <a:lnTo>
                    <a:pt x="319" y="448"/>
                  </a:lnTo>
                  <a:lnTo>
                    <a:pt x="322" y="442"/>
                  </a:lnTo>
                  <a:lnTo>
                    <a:pt x="326" y="435"/>
                  </a:lnTo>
                  <a:lnTo>
                    <a:pt x="329" y="428"/>
                  </a:lnTo>
                  <a:lnTo>
                    <a:pt x="330" y="422"/>
                  </a:lnTo>
                  <a:lnTo>
                    <a:pt x="332" y="413"/>
                  </a:lnTo>
                  <a:lnTo>
                    <a:pt x="333" y="405"/>
                  </a:lnTo>
                  <a:lnTo>
                    <a:pt x="336" y="398"/>
                  </a:lnTo>
                  <a:lnTo>
                    <a:pt x="334" y="389"/>
                  </a:lnTo>
                  <a:lnTo>
                    <a:pt x="334" y="381"/>
                  </a:lnTo>
                  <a:lnTo>
                    <a:pt x="334" y="372"/>
                  </a:lnTo>
                  <a:lnTo>
                    <a:pt x="334" y="364"/>
                  </a:lnTo>
                  <a:lnTo>
                    <a:pt x="333" y="356"/>
                  </a:lnTo>
                  <a:lnTo>
                    <a:pt x="332" y="348"/>
                  </a:lnTo>
                  <a:lnTo>
                    <a:pt x="332" y="338"/>
                  </a:lnTo>
                  <a:lnTo>
                    <a:pt x="332" y="332"/>
                  </a:lnTo>
                  <a:lnTo>
                    <a:pt x="329" y="321"/>
                  </a:lnTo>
                  <a:lnTo>
                    <a:pt x="328" y="314"/>
                  </a:lnTo>
                  <a:lnTo>
                    <a:pt x="328" y="304"/>
                  </a:lnTo>
                  <a:lnTo>
                    <a:pt x="326" y="296"/>
                  </a:lnTo>
                  <a:lnTo>
                    <a:pt x="323" y="288"/>
                  </a:lnTo>
                  <a:lnTo>
                    <a:pt x="322" y="278"/>
                  </a:lnTo>
                  <a:lnTo>
                    <a:pt x="319" y="270"/>
                  </a:lnTo>
                  <a:lnTo>
                    <a:pt x="318" y="263"/>
                  </a:lnTo>
                  <a:lnTo>
                    <a:pt x="315" y="252"/>
                  </a:lnTo>
                  <a:lnTo>
                    <a:pt x="313" y="246"/>
                  </a:lnTo>
                  <a:lnTo>
                    <a:pt x="310" y="236"/>
                  </a:lnTo>
                  <a:lnTo>
                    <a:pt x="307" y="228"/>
                  </a:lnTo>
                  <a:lnTo>
                    <a:pt x="304" y="220"/>
                  </a:lnTo>
                  <a:lnTo>
                    <a:pt x="300" y="211"/>
                  </a:lnTo>
                  <a:lnTo>
                    <a:pt x="298" y="203"/>
                  </a:lnTo>
                  <a:lnTo>
                    <a:pt x="295" y="195"/>
                  </a:lnTo>
                  <a:lnTo>
                    <a:pt x="292" y="187"/>
                  </a:lnTo>
                  <a:lnTo>
                    <a:pt x="289" y="179"/>
                  </a:lnTo>
                  <a:lnTo>
                    <a:pt x="285" y="170"/>
                  </a:lnTo>
                  <a:lnTo>
                    <a:pt x="283" y="162"/>
                  </a:lnTo>
                  <a:lnTo>
                    <a:pt x="280" y="155"/>
                  </a:lnTo>
                  <a:lnTo>
                    <a:pt x="276" y="147"/>
                  </a:lnTo>
                  <a:lnTo>
                    <a:pt x="273" y="140"/>
                  </a:lnTo>
                  <a:lnTo>
                    <a:pt x="270" y="134"/>
                  </a:lnTo>
                  <a:lnTo>
                    <a:pt x="266" y="125"/>
                  </a:lnTo>
                  <a:lnTo>
                    <a:pt x="263" y="119"/>
                  </a:lnTo>
                  <a:lnTo>
                    <a:pt x="259" y="110"/>
                  </a:lnTo>
                  <a:lnTo>
                    <a:pt x="257" y="104"/>
                  </a:lnTo>
                  <a:lnTo>
                    <a:pt x="254" y="98"/>
                  </a:lnTo>
                  <a:lnTo>
                    <a:pt x="250" y="91"/>
                  </a:lnTo>
                  <a:lnTo>
                    <a:pt x="247" y="84"/>
                  </a:lnTo>
                  <a:lnTo>
                    <a:pt x="243" y="79"/>
                  </a:lnTo>
                  <a:lnTo>
                    <a:pt x="240" y="72"/>
                  </a:lnTo>
                  <a:lnTo>
                    <a:pt x="238" y="67"/>
                  </a:lnTo>
                  <a:lnTo>
                    <a:pt x="233" y="61"/>
                  </a:lnTo>
                  <a:lnTo>
                    <a:pt x="231" y="56"/>
                  </a:lnTo>
                  <a:lnTo>
                    <a:pt x="225" y="46"/>
                  </a:lnTo>
                  <a:lnTo>
                    <a:pt x="221" y="37"/>
                  </a:lnTo>
                  <a:lnTo>
                    <a:pt x="214" y="27"/>
                  </a:lnTo>
                  <a:lnTo>
                    <a:pt x="210" y="20"/>
                  </a:lnTo>
                  <a:lnTo>
                    <a:pt x="206" y="15"/>
                  </a:lnTo>
                  <a:lnTo>
                    <a:pt x="203" y="9"/>
                  </a:lnTo>
                  <a:lnTo>
                    <a:pt x="199" y="3"/>
                  </a:lnTo>
                  <a:lnTo>
                    <a:pt x="198" y="0"/>
                  </a:lnTo>
                  <a:close/>
                </a:path>
              </a:pathLst>
            </a:custGeom>
            <a:solidFill>
              <a:srgbClr val="0099FF"/>
            </a:solidFill>
            <a:ln w="9525">
              <a:noFill/>
              <a:round/>
              <a:headEnd/>
              <a:tailEnd/>
            </a:ln>
          </p:spPr>
          <p:txBody>
            <a:bodyPr/>
            <a:lstStyle/>
            <a:p>
              <a:endParaRPr lang="es-MX"/>
            </a:p>
          </p:txBody>
        </p:sp>
        <p:sp>
          <p:nvSpPr>
            <p:cNvPr id="42015" name="Freeform 278"/>
            <p:cNvSpPr>
              <a:spLocks/>
            </p:cNvSpPr>
            <p:nvPr/>
          </p:nvSpPr>
          <p:spPr bwMode="auto">
            <a:xfrm>
              <a:off x="4846" y="1181"/>
              <a:ext cx="113" cy="236"/>
            </a:xfrm>
            <a:custGeom>
              <a:avLst/>
              <a:gdLst>
                <a:gd name="T0" fmla="*/ 2 w 228"/>
                <a:gd name="T1" fmla="*/ 0 h 473"/>
                <a:gd name="T2" fmla="*/ 1 w 228"/>
                <a:gd name="T3" fmla="*/ 0 h 473"/>
                <a:gd name="T4" fmla="*/ 1 w 228"/>
                <a:gd name="T5" fmla="*/ 1 h 473"/>
                <a:gd name="T6" fmla="*/ 0 w 228"/>
                <a:gd name="T7" fmla="*/ 2 h 473"/>
                <a:gd name="T8" fmla="*/ 0 w 228"/>
                <a:gd name="T9" fmla="*/ 4 h 473"/>
                <a:gd name="T10" fmla="*/ 0 w 228"/>
                <a:gd name="T11" fmla="*/ 5 h 473"/>
                <a:gd name="T12" fmla="*/ 0 w 228"/>
                <a:gd name="T13" fmla="*/ 6 h 473"/>
                <a:gd name="T14" fmla="*/ 0 w 228"/>
                <a:gd name="T15" fmla="*/ 6 h 473"/>
                <a:gd name="T16" fmla="*/ 1 w 228"/>
                <a:gd name="T17" fmla="*/ 7 h 473"/>
                <a:gd name="T18" fmla="*/ 1 w 228"/>
                <a:gd name="T19" fmla="*/ 7 h 473"/>
                <a:gd name="T20" fmla="*/ 2 w 228"/>
                <a:gd name="T21" fmla="*/ 7 h 473"/>
                <a:gd name="T22" fmla="*/ 3 w 228"/>
                <a:gd name="T23" fmla="*/ 6 h 473"/>
                <a:gd name="T24" fmla="*/ 3 w 228"/>
                <a:gd name="T25" fmla="*/ 5 h 473"/>
                <a:gd name="T26" fmla="*/ 3 w 228"/>
                <a:gd name="T27" fmla="*/ 4 h 473"/>
                <a:gd name="T28" fmla="*/ 3 w 228"/>
                <a:gd name="T29" fmla="*/ 2 h 473"/>
                <a:gd name="T30" fmla="*/ 2 w 228"/>
                <a:gd name="T31" fmla="*/ 0 h 473"/>
                <a:gd name="T32" fmla="*/ 2 w 228"/>
                <a:gd name="T33" fmla="*/ 0 h 4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8"/>
                <a:gd name="T52" fmla="*/ 0 h 473"/>
                <a:gd name="T53" fmla="*/ 228 w 228"/>
                <a:gd name="T54" fmla="*/ 473 h 4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8" h="473">
                  <a:moveTo>
                    <a:pt x="157" y="0"/>
                  </a:moveTo>
                  <a:lnTo>
                    <a:pt x="109" y="55"/>
                  </a:lnTo>
                  <a:lnTo>
                    <a:pt x="67" y="116"/>
                  </a:lnTo>
                  <a:lnTo>
                    <a:pt x="32" y="187"/>
                  </a:lnTo>
                  <a:lnTo>
                    <a:pt x="6" y="262"/>
                  </a:lnTo>
                  <a:lnTo>
                    <a:pt x="0" y="332"/>
                  </a:lnTo>
                  <a:lnTo>
                    <a:pt x="7" y="393"/>
                  </a:lnTo>
                  <a:lnTo>
                    <a:pt x="33" y="440"/>
                  </a:lnTo>
                  <a:lnTo>
                    <a:pt x="81" y="464"/>
                  </a:lnTo>
                  <a:lnTo>
                    <a:pt x="128" y="473"/>
                  </a:lnTo>
                  <a:lnTo>
                    <a:pt x="175" y="459"/>
                  </a:lnTo>
                  <a:lnTo>
                    <a:pt x="207" y="425"/>
                  </a:lnTo>
                  <a:lnTo>
                    <a:pt x="228" y="351"/>
                  </a:lnTo>
                  <a:lnTo>
                    <a:pt x="228" y="266"/>
                  </a:lnTo>
                  <a:lnTo>
                    <a:pt x="212" y="155"/>
                  </a:lnTo>
                  <a:lnTo>
                    <a:pt x="157" y="0"/>
                  </a:lnTo>
                  <a:close/>
                </a:path>
              </a:pathLst>
            </a:custGeom>
            <a:solidFill>
              <a:srgbClr val="4DB3FF"/>
            </a:solidFill>
            <a:ln w="9525">
              <a:noFill/>
              <a:round/>
              <a:headEnd/>
              <a:tailEnd/>
            </a:ln>
          </p:spPr>
          <p:txBody>
            <a:bodyPr/>
            <a:lstStyle/>
            <a:p>
              <a:endParaRPr lang="es-MX"/>
            </a:p>
          </p:txBody>
        </p:sp>
        <p:sp>
          <p:nvSpPr>
            <p:cNvPr id="42016" name="Freeform 279"/>
            <p:cNvSpPr>
              <a:spLocks/>
            </p:cNvSpPr>
            <p:nvPr/>
          </p:nvSpPr>
          <p:spPr bwMode="auto">
            <a:xfrm>
              <a:off x="4861" y="1208"/>
              <a:ext cx="83" cy="193"/>
            </a:xfrm>
            <a:custGeom>
              <a:avLst/>
              <a:gdLst>
                <a:gd name="T0" fmla="*/ 2 w 165"/>
                <a:gd name="T1" fmla="*/ 0 h 385"/>
                <a:gd name="T2" fmla="*/ 1 w 165"/>
                <a:gd name="T3" fmla="*/ 1 h 385"/>
                <a:gd name="T4" fmla="*/ 1 w 165"/>
                <a:gd name="T5" fmla="*/ 3 h 385"/>
                <a:gd name="T6" fmla="*/ 1 w 165"/>
                <a:gd name="T7" fmla="*/ 4 h 385"/>
                <a:gd name="T8" fmla="*/ 0 w 165"/>
                <a:gd name="T9" fmla="*/ 5 h 385"/>
                <a:gd name="T10" fmla="*/ 1 w 165"/>
                <a:gd name="T11" fmla="*/ 6 h 385"/>
                <a:gd name="T12" fmla="*/ 1 w 165"/>
                <a:gd name="T13" fmla="*/ 6 h 385"/>
                <a:gd name="T14" fmla="*/ 2 w 165"/>
                <a:gd name="T15" fmla="*/ 7 h 385"/>
                <a:gd name="T16" fmla="*/ 2 w 165"/>
                <a:gd name="T17" fmla="*/ 6 h 385"/>
                <a:gd name="T18" fmla="*/ 3 w 165"/>
                <a:gd name="T19" fmla="*/ 6 h 385"/>
                <a:gd name="T20" fmla="*/ 3 w 165"/>
                <a:gd name="T21" fmla="*/ 4 h 385"/>
                <a:gd name="T22" fmla="*/ 3 w 165"/>
                <a:gd name="T23" fmla="*/ 3 h 385"/>
                <a:gd name="T24" fmla="*/ 2 w 165"/>
                <a:gd name="T25" fmla="*/ 1 h 385"/>
                <a:gd name="T26" fmla="*/ 2 w 165"/>
                <a:gd name="T27" fmla="*/ 0 h 385"/>
                <a:gd name="T28" fmla="*/ 2 w 165"/>
                <a:gd name="T29" fmla="*/ 0 h 3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5"/>
                <a:gd name="T46" fmla="*/ 0 h 385"/>
                <a:gd name="T47" fmla="*/ 165 w 165"/>
                <a:gd name="T48" fmla="*/ 385 h 38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5" h="385">
                  <a:moveTo>
                    <a:pt x="111" y="0"/>
                  </a:moveTo>
                  <a:lnTo>
                    <a:pt x="64" y="63"/>
                  </a:lnTo>
                  <a:lnTo>
                    <a:pt x="32" y="135"/>
                  </a:lnTo>
                  <a:lnTo>
                    <a:pt x="6" y="206"/>
                  </a:lnTo>
                  <a:lnTo>
                    <a:pt x="0" y="280"/>
                  </a:lnTo>
                  <a:lnTo>
                    <a:pt x="8" y="334"/>
                  </a:lnTo>
                  <a:lnTo>
                    <a:pt x="40" y="372"/>
                  </a:lnTo>
                  <a:lnTo>
                    <a:pt x="83" y="385"/>
                  </a:lnTo>
                  <a:lnTo>
                    <a:pt x="125" y="372"/>
                  </a:lnTo>
                  <a:lnTo>
                    <a:pt x="154" y="322"/>
                  </a:lnTo>
                  <a:lnTo>
                    <a:pt x="165" y="229"/>
                  </a:lnTo>
                  <a:lnTo>
                    <a:pt x="159" y="145"/>
                  </a:lnTo>
                  <a:lnTo>
                    <a:pt x="125" y="31"/>
                  </a:lnTo>
                  <a:lnTo>
                    <a:pt x="111" y="0"/>
                  </a:lnTo>
                  <a:close/>
                </a:path>
              </a:pathLst>
            </a:custGeom>
            <a:solidFill>
              <a:srgbClr val="8CD9FF"/>
            </a:solidFill>
            <a:ln w="9525">
              <a:noFill/>
              <a:round/>
              <a:headEnd/>
              <a:tailEnd/>
            </a:ln>
          </p:spPr>
          <p:txBody>
            <a:bodyPr/>
            <a:lstStyle/>
            <a:p>
              <a:endParaRPr lang="es-MX"/>
            </a:p>
          </p:txBody>
        </p:sp>
        <p:sp>
          <p:nvSpPr>
            <p:cNvPr id="42017" name="Freeform 280"/>
            <p:cNvSpPr>
              <a:spLocks/>
            </p:cNvSpPr>
            <p:nvPr/>
          </p:nvSpPr>
          <p:spPr bwMode="auto">
            <a:xfrm>
              <a:off x="4914" y="1186"/>
              <a:ext cx="77" cy="243"/>
            </a:xfrm>
            <a:custGeom>
              <a:avLst/>
              <a:gdLst>
                <a:gd name="T0" fmla="*/ 1 w 153"/>
                <a:gd name="T1" fmla="*/ 0 h 486"/>
                <a:gd name="T2" fmla="*/ 2 w 153"/>
                <a:gd name="T3" fmla="*/ 2 h 486"/>
                <a:gd name="T4" fmla="*/ 2 w 153"/>
                <a:gd name="T5" fmla="*/ 3 h 486"/>
                <a:gd name="T6" fmla="*/ 2 w 153"/>
                <a:gd name="T7" fmla="*/ 5 h 486"/>
                <a:gd name="T8" fmla="*/ 2 w 153"/>
                <a:gd name="T9" fmla="*/ 6 h 486"/>
                <a:gd name="T10" fmla="*/ 2 w 153"/>
                <a:gd name="T11" fmla="*/ 7 h 486"/>
                <a:gd name="T12" fmla="*/ 1 w 153"/>
                <a:gd name="T13" fmla="*/ 8 h 486"/>
                <a:gd name="T14" fmla="*/ 0 w 153"/>
                <a:gd name="T15" fmla="*/ 8 h 486"/>
                <a:gd name="T16" fmla="*/ 2 w 153"/>
                <a:gd name="T17" fmla="*/ 8 h 486"/>
                <a:gd name="T18" fmla="*/ 2 w 153"/>
                <a:gd name="T19" fmla="*/ 7 h 486"/>
                <a:gd name="T20" fmla="*/ 3 w 153"/>
                <a:gd name="T21" fmla="*/ 7 h 486"/>
                <a:gd name="T22" fmla="*/ 3 w 153"/>
                <a:gd name="T23" fmla="*/ 6 h 486"/>
                <a:gd name="T24" fmla="*/ 3 w 153"/>
                <a:gd name="T25" fmla="*/ 4 h 486"/>
                <a:gd name="T26" fmla="*/ 2 w 153"/>
                <a:gd name="T27" fmla="*/ 3 h 486"/>
                <a:gd name="T28" fmla="*/ 2 w 153"/>
                <a:gd name="T29" fmla="*/ 1 h 486"/>
                <a:gd name="T30" fmla="*/ 1 w 153"/>
                <a:gd name="T31" fmla="*/ 0 h 486"/>
                <a:gd name="T32" fmla="*/ 1 w 153"/>
                <a:gd name="T33" fmla="*/ 0 h 4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486"/>
                <a:gd name="T53" fmla="*/ 153 w 153"/>
                <a:gd name="T54" fmla="*/ 486 h 48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486">
                  <a:moveTo>
                    <a:pt x="42" y="0"/>
                  </a:moveTo>
                  <a:lnTo>
                    <a:pt x="69" y="69"/>
                  </a:lnTo>
                  <a:lnTo>
                    <a:pt x="101" y="172"/>
                  </a:lnTo>
                  <a:lnTo>
                    <a:pt x="116" y="263"/>
                  </a:lnTo>
                  <a:lnTo>
                    <a:pt x="113" y="347"/>
                  </a:lnTo>
                  <a:lnTo>
                    <a:pt x="98" y="419"/>
                  </a:lnTo>
                  <a:lnTo>
                    <a:pt x="59" y="463"/>
                  </a:lnTo>
                  <a:lnTo>
                    <a:pt x="0" y="486"/>
                  </a:lnTo>
                  <a:lnTo>
                    <a:pt x="75" y="475"/>
                  </a:lnTo>
                  <a:lnTo>
                    <a:pt x="124" y="443"/>
                  </a:lnTo>
                  <a:lnTo>
                    <a:pt x="146" y="397"/>
                  </a:lnTo>
                  <a:lnTo>
                    <a:pt x="153" y="336"/>
                  </a:lnTo>
                  <a:lnTo>
                    <a:pt x="146" y="250"/>
                  </a:lnTo>
                  <a:lnTo>
                    <a:pt x="127" y="173"/>
                  </a:lnTo>
                  <a:lnTo>
                    <a:pt x="82" y="60"/>
                  </a:lnTo>
                  <a:lnTo>
                    <a:pt x="42" y="0"/>
                  </a:lnTo>
                  <a:close/>
                </a:path>
              </a:pathLst>
            </a:custGeom>
            <a:solidFill>
              <a:srgbClr val="0080FF"/>
            </a:solidFill>
            <a:ln w="9525">
              <a:noFill/>
              <a:round/>
              <a:headEnd/>
              <a:tailEnd/>
            </a:ln>
          </p:spPr>
          <p:txBody>
            <a:bodyPr/>
            <a:lstStyle/>
            <a:p>
              <a:endParaRPr lang="es-MX"/>
            </a:p>
          </p:txBody>
        </p:sp>
        <p:sp>
          <p:nvSpPr>
            <p:cNvPr id="42018" name="Freeform 281"/>
            <p:cNvSpPr>
              <a:spLocks/>
            </p:cNvSpPr>
            <p:nvPr/>
          </p:nvSpPr>
          <p:spPr bwMode="auto">
            <a:xfrm>
              <a:off x="4875" y="1245"/>
              <a:ext cx="45" cy="137"/>
            </a:xfrm>
            <a:custGeom>
              <a:avLst/>
              <a:gdLst>
                <a:gd name="T0" fmla="*/ 1 w 90"/>
                <a:gd name="T1" fmla="*/ 0 h 276"/>
                <a:gd name="T2" fmla="*/ 1 w 90"/>
                <a:gd name="T3" fmla="*/ 0 h 276"/>
                <a:gd name="T4" fmla="*/ 1 w 90"/>
                <a:gd name="T5" fmla="*/ 1 h 276"/>
                <a:gd name="T6" fmla="*/ 0 w 90"/>
                <a:gd name="T7" fmla="*/ 2 h 276"/>
                <a:gd name="T8" fmla="*/ 0 w 90"/>
                <a:gd name="T9" fmla="*/ 3 h 276"/>
                <a:gd name="T10" fmla="*/ 1 w 90"/>
                <a:gd name="T11" fmla="*/ 4 h 276"/>
                <a:gd name="T12" fmla="*/ 1 w 90"/>
                <a:gd name="T13" fmla="*/ 4 h 276"/>
                <a:gd name="T14" fmla="*/ 1 w 90"/>
                <a:gd name="T15" fmla="*/ 4 h 276"/>
                <a:gd name="T16" fmla="*/ 2 w 90"/>
                <a:gd name="T17" fmla="*/ 3 h 276"/>
                <a:gd name="T18" fmla="*/ 2 w 90"/>
                <a:gd name="T19" fmla="*/ 2 h 276"/>
                <a:gd name="T20" fmla="*/ 2 w 90"/>
                <a:gd name="T21" fmla="*/ 1 h 276"/>
                <a:gd name="T22" fmla="*/ 1 w 90"/>
                <a:gd name="T23" fmla="*/ 0 h 276"/>
                <a:gd name="T24" fmla="*/ 1 w 90"/>
                <a:gd name="T25" fmla="*/ 0 h 2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276"/>
                <a:gd name="T41" fmla="*/ 90 w 90"/>
                <a:gd name="T42" fmla="*/ 276 h 2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276">
                  <a:moveTo>
                    <a:pt x="64" y="0"/>
                  </a:moveTo>
                  <a:lnTo>
                    <a:pt x="34" y="55"/>
                  </a:lnTo>
                  <a:lnTo>
                    <a:pt x="13" y="115"/>
                  </a:lnTo>
                  <a:lnTo>
                    <a:pt x="0" y="180"/>
                  </a:lnTo>
                  <a:lnTo>
                    <a:pt x="0" y="230"/>
                  </a:lnTo>
                  <a:lnTo>
                    <a:pt x="15" y="266"/>
                  </a:lnTo>
                  <a:lnTo>
                    <a:pt x="37" y="276"/>
                  </a:lnTo>
                  <a:lnTo>
                    <a:pt x="63" y="264"/>
                  </a:lnTo>
                  <a:lnTo>
                    <a:pt x="84" y="221"/>
                  </a:lnTo>
                  <a:lnTo>
                    <a:pt x="90" y="159"/>
                  </a:lnTo>
                  <a:lnTo>
                    <a:pt x="87" y="78"/>
                  </a:lnTo>
                  <a:lnTo>
                    <a:pt x="64" y="0"/>
                  </a:lnTo>
                  <a:close/>
                </a:path>
              </a:pathLst>
            </a:custGeom>
            <a:solidFill>
              <a:srgbClr val="BAE8FF"/>
            </a:solidFill>
            <a:ln w="9525">
              <a:noFill/>
              <a:round/>
              <a:headEnd/>
              <a:tailEnd/>
            </a:ln>
          </p:spPr>
          <p:txBody>
            <a:bodyPr/>
            <a:lstStyle/>
            <a:p>
              <a:endParaRPr lang="es-MX"/>
            </a:p>
          </p:txBody>
        </p:sp>
      </p:gr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dry branch"/>
          <p:cNvPicPr>
            <a:picLocks noChangeAspect="1" noChangeArrowheads="1"/>
          </p:cNvPicPr>
          <p:nvPr/>
        </p:nvPicPr>
        <p:blipFill>
          <a:blip r:embed="rId2" cstate="print"/>
          <a:srcRect/>
          <a:stretch>
            <a:fillRect/>
          </a:stretch>
        </p:blipFill>
        <p:spPr bwMode="auto">
          <a:xfrm>
            <a:off x="-26988" y="39688"/>
            <a:ext cx="9258301" cy="6858000"/>
          </a:xfrm>
          <a:prstGeom prst="rect">
            <a:avLst/>
          </a:prstGeom>
          <a:noFill/>
          <a:ln w="9525">
            <a:noFill/>
            <a:miter lim="800000"/>
            <a:headEnd/>
            <a:tailEnd/>
          </a:ln>
        </p:spPr>
      </p:pic>
      <p:sp>
        <p:nvSpPr>
          <p:cNvPr id="43011" name="Text Box 3"/>
          <p:cNvSpPr txBox="1">
            <a:spLocks noChangeArrowheads="1"/>
          </p:cNvSpPr>
          <p:nvPr/>
        </p:nvSpPr>
        <p:spPr bwMode="auto">
          <a:xfrm>
            <a:off x="1447800" y="3886200"/>
            <a:ext cx="6477000" cy="579438"/>
          </a:xfrm>
          <a:prstGeom prst="rect">
            <a:avLst/>
          </a:prstGeom>
          <a:noFill/>
          <a:ln w="9525">
            <a:noFill/>
            <a:miter lim="800000"/>
            <a:headEnd/>
            <a:tailEnd/>
          </a:ln>
        </p:spPr>
        <p:txBody>
          <a:bodyPr>
            <a:spAutoFit/>
          </a:bodyPr>
          <a:lstStyle/>
          <a:p>
            <a:pPr eaLnBrk="1" hangingPunct="1">
              <a:spcBef>
                <a:spcPct val="50000"/>
              </a:spcBef>
            </a:pPr>
            <a:endParaRPr lang="es-MX" altLang="es-MX" sz="3200"/>
          </a:p>
        </p:txBody>
      </p:sp>
      <p:sp>
        <p:nvSpPr>
          <p:cNvPr id="43012" name="Text Box 4"/>
          <p:cNvSpPr txBox="1">
            <a:spLocks noChangeArrowheads="1"/>
          </p:cNvSpPr>
          <p:nvPr/>
        </p:nvSpPr>
        <p:spPr bwMode="auto">
          <a:xfrm>
            <a:off x="1447800" y="4038600"/>
            <a:ext cx="5943600" cy="1311275"/>
          </a:xfrm>
          <a:prstGeom prst="rect">
            <a:avLst/>
          </a:prstGeom>
          <a:noFill/>
          <a:ln w="9525">
            <a:noFill/>
            <a:miter lim="800000"/>
            <a:headEnd/>
            <a:tailEnd/>
          </a:ln>
        </p:spPr>
        <p:txBody>
          <a:bodyPr>
            <a:spAutoFit/>
          </a:bodyPr>
          <a:lstStyle/>
          <a:p>
            <a:pPr eaLnBrk="1" hangingPunct="1">
              <a:spcBef>
                <a:spcPct val="50000"/>
              </a:spcBef>
            </a:pPr>
            <a:endParaRPr lang="en-US" altLang="es-MX" sz="3200"/>
          </a:p>
          <a:p>
            <a:pPr eaLnBrk="1" hangingPunct="1">
              <a:spcBef>
                <a:spcPct val="50000"/>
              </a:spcBef>
            </a:pPr>
            <a:endParaRPr lang="en-US" altLang="es-MX" sz="3200"/>
          </a:p>
        </p:txBody>
      </p:sp>
      <p:sp>
        <p:nvSpPr>
          <p:cNvPr id="43013" name="Line 5"/>
          <p:cNvSpPr>
            <a:spLocks noChangeShapeType="1"/>
          </p:cNvSpPr>
          <p:nvPr/>
        </p:nvSpPr>
        <p:spPr bwMode="auto">
          <a:xfrm>
            <a:off x="4419600" y="5105400"/>
            <a:ext cx="76200" cy="0"/>
          </a:xfrm>
          <a:prstGeom prst="line">
            <a:avLst/>
          </a:prstGeom>
          <a:noFill/>
          <a:ln w="9525">
            <a:solidFill>
              <a:schemeClr val="tx1"/>
            </a:solidFill>
            <a:round/>
            <a:headEnd/>
            <a:tailEnd/>
          </a:ln>
        </p:spPr>
        <p:txBody>
          <a:bodyPr/>
          <a:lstStyle/>
          <a:p>
            <a:endParaRPr lang="es-MX"/>
          </a:p>
        </p:txBody>
      </p:sp>
      <p:sp>
        <p:nvSpPr>
          <p:cNvPr id="43014" name="Text Box 6"/>
          <p:cNvSpPr txBox="1">
            <a:spLocks noChangeArrowheads="1"/>
          </p:cNvSpPr>
          <p:nvPr/>
        </p:nvSpPr>
        <p:spPr bwMode="auto">
          <a:xfrm>
            <a:off x="914400" y="3581400"/>
            <a:ext cx="2286000" cy="461963"/>
          </a:xfrm>
          <a:prstGeom prst="rect">
            <a:avLst/>
          </a:prstGeom>
          <a:noFill/>
          <a:ln w="9525">
            <a:noFill/>
            <a:miter lim="800000"/>
            <a:headEnd/>
            <a:tailEnd/>
          </a:ln>
        </p:spPr>
        <p:txBody>
          <a:bodyPr>
            <a:spAutoFit/>
          </a:bodyPr>
          <a:lstStyle/>
          <a:p>
            <a:pPr eaLnBrk="1" hangingPunct="1">
              <a:spcBef>
                <a:spcPct val="50000"/>
              </a:spcBef>
            </a:pPr>
            <a:r>
              <a:rPr lang="en-US" altLang="es-MX" b="1">
                <a:solidFill>
                  <a:schemeClr val="bg1"/>
                </a:solidFill>
                <a:latin typeface="Arial" charset="0"/>
              </a:rPr>
              <a:t>Precipitación</a:t>
            </a:r>
          </a:p>
        </p:txBody>
      </p:sp>
      <p:sp>
        <p:nvSpPr>
          <p:cNvPr id="43015" name="Text Box 7"/>
          <p:cNvSpPr txBox="1">
            <a:spLocks noChangeArrowheads="1"/>
          </p:cNvSpPr>
          <p:nvPr/>
        </p:nvSpPr>
        <p:spPr bwMode="auto">
          <a:xfrm>
            <a:off x="3276600" y="3240088"/>
            <a:ext cx="1039813" cy="461962"/>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Rocío</a:t>
            </a:r>
          </a:p>
        </p:txBody>
      </p:sp>
      <p:sp>
        <p:nvSpPr>
          <p:cNvPr id="43016" name="Text Box 8"/>
          <p:cNvSpPr txBox="1">
            <a:spLocks noChangeArrowheads="1"/>
          </p:cNvSpPr>
          <p:nvPr/>
        </p:nvSpPr>
        <p:spPr bwMode="auto">
          <a:xfrm>
            <a:off x="3200400" y="6400800"/>
            <a:ext cx="3005138" cy="461963"/>
          </a:xfrm>
          <a:prstGeom prst="rect">
            <a:avLst/>
          </a:prstGeom>
          <a:noFill/>
          <a:ln w="9525">
            <a:noFill/>
            <a:miter lim="800000"/>
            <a:headEnd/>
            <a:tailEnd/>
          </a:ln>
          <a:effectLst>
            <a:outerShdw dist="28398" dir="6993903" algn="ctr" rotWithShape="0">
              <a:schemeClr val="tx1"/>
            </a:outerShdw>
          </a:effectLst>
        </p:spPr>
        <p:txBody>
          <a:bodyPr wrap="none">
            <a:spAutoFit/>
          </a:bodyPr>
          <a:lstStyle/>
          <a:p>
            <a:pPr eaLnBrk="1" hangingPunct="1"/>
            <a:r>
              <a:rPr lang="en-US" altLang="es-MX" b="1">
                <a:solidFill>
                  <a:schemeClr val="bg1"/>
                </a:solidFill>
                <a:latin typeface="Arial" charset="0"/>
              </a:rPr>
              <a:t>Humedad del suelo</a:t>
            </a:r>
          </a:p>
        </p:txBody>
      </p:sp>
      <p:sp>
        <p:nvSpPr>
          <p:cNvPr id="43017" name="Line 9"/>
          <p:cNvSpPr>
            <a:spLocks noChangeShapeType="1"/>
          </p:cNvSpPr>
          <p:nvPr/>
        </p:nvSpPr>
        <p:spPr bwMode="auto">
          <a:xfrm flipV="1">
            <a:off x="6781800" y="3352800"/>
            <a:ext cx="381000" cy="1676400"/>
          </a:xfrm>
          <a:prstGeom prst="line">
            <a:avLst/>
          </a:prstGeom>
          <a:noFill/>
          <a:ln w="25400">
            <a:solidFill>
              <a:schemeClr val="bg1"/>
            </a:solidFill>
            <a:round/>
            <a:headEnd/>
            <a:tailEnd type="triangle" w="med" len="med"/>
          </a:ln>
        </p:spPr>
        <p:txBody>
          <a:bodyPr/>
          <a:lstStyle/>
          <a:p>
            <a:endParaRPr lang="es-MX"/>
          </a:p>
        </p:txBody>
      </p:sp>
      <p:sp>
        <p:nvSpPr>
          <p:cNvPr id="43018" name="Line 10"/>
          <p:cNvSpPr>
            <a:spLocks noChangeShapeType="1"/>
          </p:cNvSpPr>
          <p:nvPr/>
        </p:nvSpPr>
        <p:spPr bwMode="auto">
          <a:xfrm flipH="1">
            <a:off x="3733800" y="3886200"/>
            <a:ext cx="0" cy="1066800"/>
          </a:xfrm>
          <a:prstGeom prst="line">
            <a:avLst/>
          </a:prstGeom>
          <a:noFill/>
          <a:ln w="25400">
            <a:solidFill>
              <a:schemeClr val="bg1"/>
            </a:solidFill>
            <a:round/>
            <a:headEnd/>
            <a:tailEnd type="triangle" w="med" len="med"/>
          </a:ln>
        </p:spPr>
        <p:txBody>
          <a:bodyPr/>
          <a:lstStyle/>
          <a:p>
            <a:endParaRPr lang="es-MX"/>
          </a:p>
        </p:txBody>
      </p:sp>
      <p:sp>
        <p:nvSpPr>
          <p:cNvPr id="43019" name="Line 11"/>
          <p:cNvSpPr>
            <a:spLocks noChangeShapeType="1"/>
          </p:cNvSpPr>
          <p:nvPr/>
        </p:nvSpPr>
        <p:spPr bwMode="auto">
          <a:xfrm>
            <a:off x="2057400" y="4038600"/>
            <a:ext cx="381000" cy="1066800"/>
          </a:xfrm>
          <a:prstGeom prst="line">
            <a:avLst/>
          </a:prstGeom>
          <a:noFill/>
          <a:ln w="25400">
            <a:solidFill>
              <a:schemeClr val="bg1"/>
            </a:solidFill>
            <a:round/>
            <a:headEnd/>
            <a:tailEnd type="triangle" w="med" len="med"/>
          </a:ln>
        </p:spPr>
        <p:txBody>
          <a:bodyPr/>
          <a:lstStyle/>
          <a:p>
            <a:endParaRPr lang="es-MX"/>
          </a:p>
        </p:txBody>
      </p:sp>
      <p:sp>
        <p:nvSpPr>
          <p:cNvPr id="43020" name="Line 12"/>
          <p:cNvSpPr>
            <a:spLocks noChangeShapeType="1"/>
          </p:cNvSpPr>
          <p:nvPr/>
        </p:nvSpPr>
        <p:spPr bwMode="auto">
          <a:xfrm flipV="1">
            <a:off x="914400" y="4876800"/>
            <a:ext cx="152400" cy="1219200"/>
          </a:xfrm>
          <a:prstGeom prst="line">
            <a:avLst/>
          </a:prstGeom>
          <a:noFill/>
          <a:ln w="25400">
            <a:solidFill>
              <a:schemeClr val="bg1"/>
            </a:solidFill>
            <a:round/>
            <a:headEnd/>
            <a:tailEnd type="triangle" w="med" len="med"/>
          </a:ln>
        </p:spPr>
        <p:txBody>
          <a:bodyPr/>
          <a:lstStyle/>
          <a:p>
            <a:endParaRPr lang="es-MX"/>
          </a:p>
        </p:txBody>
      </p:sp>
      <p:sp>
        <p:nvSpPr>
          <p:cNvPr id="43021" name="Line 13"/>
          <p:cNvSpPr>
            <a:spLocks noChangeShapeType="1"/>
          </p:cNvSpPr>
          <p:nvPr/>
        </p:nvSpPr>
        <p:spPr bwMode="auto">
          <a:xfrm flipV="1">
            <a:off x="4114800" y="5486400"/>
            <a:ext cx="0" cy="914400"/>
          </a:xfrm>
          <a:prstGeom prst="line">
            <a:avLst/>
          </a:prstGeom>
          <a:noFill/>
          <a:ln w="25400">
            <a:solidFill>
              <a:schemeClr val="bg1"/>
            </a:solidFill>
            <a:round/>
            <a:headEnd/>
            <a:tailEnd type="triangle" w="med" len="med"/>
          </a:ln>
        </p:spPr>
        <p:txBody>
          <a:bodyPr/>
          <a:lstStyle/>
          <a:p>
            <a:endParaRPr lang="es-MX"/>
          </a:p>
        </p:txBody>
      </p:sp>
      <p:sp>
        <p:nvSpPr>
          <p:cNvPr id="43022" name="Line 14"/>
          <p:cNvSpPr>
            <a:spLocks noChangeShapeType="1"/>
          </p:cNvSpPr>
          <p:nvPr/>
        </p:nvSpPr>
        <p:spPr bwMode="auto">
          <a:xfrm>
            <a:off x="5029200" y="3048000"/>
            <a:ext cx="609600" cy="1828800"/>
          </a:xfrm>
          <a:prstGeom prst="line">
            <a:avLst/>
          </a:prstGeom>
          <a:noFill/>
          <a:ln w="25400">
            <a:solidFill>
              <a:schemeClr val="bg1"/>
            </a:solidFill>
            <a:round/>
            <a:headEnd/>
            <a:tailEnd type="triangle" w="med" len="med"/>
          </a:ln>
        </p:spPr>
        <p:txBody>
          <a:bodyPr/>
          <a:lstStyle/>
          <a:p>
            <a:endParaRPr lang="es-MX"/>
          </a:p>
        </p:txBody>
      </p:sp>
      <p:sp>
        <p:nvSpPr>
          <p:cNvPr id="43023" name="Rectangle 15"/>
          <p:cNvSpPr>
            <a:spLocks noChangeArrowheads="1"/>
          </p:cNvSpPr>
          <p:nvPr/>
        </p:nvSpPr>
        <p:spPr bwMode="auto">
          <a:xfrm>
            <a:off x="423333" y="381000"/>
            <a:ext cx="8398933" cy="1219200"/>
          </a:xfrm>
          <a:prstGeom prst="rect">
            <a:avLst/>
          </a:prstGeom>
          <a:noFill/>
          <a:ln w="9525">
            <a:noFill/>
            <a:miter lim="800000"/>
            <a:headEnd/>
            <a:tailEnd/>
          </a:ln>
          <a:effectLst>
            <a:outerShdw dist="28398" dir="6993903" algn="ctr" rotWithShape="0">
              <a:schemeClr val="tx1"/>
            </a:outerShdw>
          </a:effectLst>
        </p:spPr>
        <p:txBody>
          <a:bodyPr anchor="b"/>
          <a:lstStyle/>
          <a:p>
            <a:pPr algn="ctr" eaLnBrk="1" hangingPunct="1"/>
            <a:r>
              <a:rPr lang="es-MX" altLang="es-MX" sz="4000" b="1" dirty="0">
                <a:solidFill>
                  <a:schemeClr val="bg1"/>
                </a:solidFill>
                <a:latin typeface="Verdana" pitchFamily="34" charset="0"/>
              </a:rPr>
              <a:t>Intercambio de humedad en los combustibles forestales</a:t>
            </a:r>
            <a:endParaRPr lang="en-US" altLang="es-MX" sz="4000" b="1" dirty="0">
              <a:solidFill>
                <a:schemeClr val="bg1"/>
              </a:solidFill>
              <a:latin typeface="Verdana" pitchFamily="34" charset="0"/>
            </a:endParaRPr>
          </a:p>
        </p:txBody>
      </p:sp>
      <p:sp>
        <p:nvSpPr>
          <p:cNvPr id="43024" name="Text Box 16"/>
          <p:cNvSpPr txBox="1">
            <a:spLocks noChangeArrowheads="1"/>
          </p:cNvSpPr>
          <p:nvPr/>
        </p:nvSpPr>
        <p:spPr bwMode="auto">
          <a:xfrm>
            <a:off x="3990975" y="2590800"/>
            <a:ext cx="1671638" cy="461963"/>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 Humedad</a:t>
            </a:r>
          </a:p>
        </p:txBody>
      </p:sp>
      <p:sp>
        <p:nvSpPr>
          <p:cNvPr id="43025" name="Text Box 17"/>
          <p:cNvSpPr txBox="1">
            <a:spLocks noChangeArrowheads="1"/>
          </p:cNvSpPr>
          <p:nvPr/>
        </p:nvSpPr>
        <p:spPr bwMode="auto">
          <a:xfrm>
            <a:off x="6477000" y="2819400"/>
            <a:ext cx="2032000" cy="461963"/>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Evaporación</a:t>
            </a:r>
          </a:p>
        </p:txBody>
      </p:sp>
      <p:sp>
        <p:nvSpPr>
          <p:cNvPr id="43026" name="Text Box 18"/>
          <p:cNvSpPr txBox="1">
            <a:spLocks noChangeArrowheads="1"/>
          </p:cNvSpPr>
          <p:nvPr/>
        </p:nvSpPr>
        <p:spPr bwMode="auto">
          <a:xfrm>
            <a:off x="228600" y="4495800"/>
            <a:ext cx="2032000" cy="461963"/>
          </a:xfrm>
          <a:prstGeom prst="rect">
            <a:avLst/>
          </a:prstGeom>
          <a:noFill/>
          <a:ln w="9525">
            <a:noFill/>
            <a:miter lim="800000"/>
            <a:headEnd/>
            <a:tailEnd/>
          </a:ln>
        </p:spPr>
        <p:txBody>
          <a:bodyPr wrap="none">
            <a:spAutoFit/>
          </a:bodyPr>
          <a:lstStyle/>
          <a:p>
            <a:pPr eaLnBrk="1" hangingPunct="1"/>
            <a:r>
              <a:rPr lang="en-US" altLang="es-MX" b="1">
                <a:solidFill>
                  <a:schemeClr val="bg1"/>
                </a:solidFill>
                <a:latin typeface="Arial" charset="0"/>
              </a:rPr>
              <a:t>Evaporación</a:t>
            </a:r>
          </a:p>
        </p:txBody>
      </p:sp>
      <p:sp>
        <p:nvSpPr>
          <p:cNvPr id="4302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5731AFAD-3582-4E04-9E5B-874F1C0F355E}" type="slidenum">
              <a:rPr lang="en-US" altLang="es-MX" sz="1000" smtClean="0">
                <a:solidFill>
                  <a:srgbClr val="DDDDDD"/>
                </a:solidFill>
                <a:latin typeface="Arial" charset="0"/>
              </a:rPr>
              <a:pPr algn="r" eaLnBrk="1" hangingPunct="1"/>
              <a:t>31</a:t>
            </a:fld>
            <a:r>
              <a:rPr lang="en-US" altLang="es-MX" sz="1000" dirty="0">
                <a:solidFill>
                  <a:srgbClr val="DDDDDD"/>
                </a:solidFill>
                <a:latin typeface="Arial" charset="0"/>
              </a:rPr>
              <a:t>-S290-PE</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762000"/>
            <a:ext cx="7772400" cy="1143000"/>
          </a:xfrm>
        </p:spPr>
        <p:txBody>
          <a:bodyPr/>
          <a:lstStyle/>
          <a:p>
            <a:pPr eaLnBrk="1" hangingPunct="1">
              <a:lnSpc>
                <a:spcPct val="90000"/>
              </a:lnSpc>
            </a:pPr>
            <a:r>
              <a:rPr lang="es-MX" altLang="es-MX" dirty="0"/>
              <a:t>Contenido de humedad de equilibrio</a:t>
            </a:r>
          </a:p>
        </p:txBody>
      </p:sp>
      <p:sp>
        <p:nvSpPr>
          <p:cNvPr id="44035" name="Rectangle 3"/>
          <p:cNvSpPr>
            <a:spLocks noGrp="1" noChangeArrowheads="1"/>
          </p:cNvSpPr>
          <p:nvPr>
            <p:ph type="body" idx="1"/>
          </p:nvPr>
        </p:nvSpPr>
        <p:spPr>
          <a:xfrm>
            <a:off x="276368" y="2043752"/>
            <a:ext cx="7772400" cy="4114800"/>
          </a:xfrm>
        </p:spPr>
        <p:txBody>
          <a:bodyPr/>
          <a:lstStyle/>
          <a:p>
            <a:pPr algn="just" eaLnBrk="1" hangingPunct="1">
              <a:lnSpc>
                <a:spcPct val="90000"/>
              </a:lnSpc>
              <a:spcAft>
                <a:spcPct val="50000"/>
              </a:spcAft>
            </a:pPr>
            <a:r>
              <a:rPr lang="es-MX" altLang="es-MX" b="0" dirty="0"/>
              <a:t>Ocurre cuando no hay pérdida o ganancia neta de humedad entre los combustibles y el aire circundante.</a:t>
            </a:r>
          </a:p>
          <a:p>
            <a:pPr algn="just" eaLnBrk="1" hangingPunct="1">
              <a:lnSpc>
                <a:spcPct val="90000"/>
              </a:lnSpc>
              <a:spcAft>
                <a:spcPct val="50000"/>
              </a:spcAft>
            </a:pPr>
            <a:r>
              <a:rPr lang="es-MX" altLang="es-MX" b="0" dirty="0"/>
              <a:t>Contenido de humedad alcanzado cuando se somete a una condición de temperatura y humedad constantes durante tiempo indefinido.</a:t>
            </a: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8"/>
          <p:cNvSpPr>
            <a:spLocks noChangeArrowheads="1"/>
          </p:cNvSpPr>
          <p:nvPr/>
        </p:nvSpPr>
        <p:spPr bwMode="auto">
          <a:xfrm>
            <a:off x="0" y="0"/>
            <a:ext cx="9144000" cy="6858000"/>
          </a:xfrm>
          <a:prstGeom prst="rect">
            <a:avLst/>
          </a:prstGeom>
          <a:gradFill rotWithShape="0">
            <a:gsLst>
              <a:gs pos="0">
                <a:srgbClr val="000066"/>
              </a:gs>
              <a:gs pos="100000">
                <a:srgbClr val="336699"/>
              </a:gs>
            </a:gsLst>
            <a:lin ang="5400000" scaled="1"/>
          </a:gradFill>
          <a:ln w="9525">
            <a:noFill/>
            <a:miter lim="800000"/>
            <a:headEnd/>
            <a:tailEnd/>
          </a:ln>
        </p:spPr>
        <p:txBody>
          <a:bodyPr wrap="none" anchor="ctr"/>
          <a:lstStyle/>
          <a:p>
            <a:pPr eaLnBrk="1" hangingPunct="1"/>
            <a:endParaRPr lang="es-MX" altLang="es-MX"/>
          </a:p>
        </p:txBody>
      </p:sp>
      <p:sp>
        <p:nvSpPr>
          <p:cNvPr id="45059" name="Rectangle 2"/>
          <p:cNvSpPr>
            <a:spLocks noGrp="1" noChangeArrowheads="1"/>
          </p:cNvSpPr>
          <p:nvPr>
            <p:ph type="title"/>
          </p:nvPr>
        </p:nvSpPr>
        <p:spPr>
          <a:xfrm>
            <a:off x="135467" y="447345"/>
            <a:ext cx="8822266" cy="1143000"/>
          </a:xfrm>
        </p:spPr>
        <p:txBody>
          <a:bodyPr/>
          <a:lstStyle/>
          <a:p>
            <a:pPr eaLnBrk="1" hangingPunct="1">
              <a:lnSpc>
                <a:spcPct val="90000"/>
              </a:lnSpc>
            </a:pPr>
            <a:r>
              <a:rPr lang="es-MX" altLang="es-MX" sz="3600" spc="-100" dirty="0">
                <a:solidFill>
                  <a:schemeClr val="bg1"/>
                </a:solidFill>
              </a:rPr>
              <a:t>Factores ambientales que influyen en la humedad del combustible</a:t>
            </a:r>
            <a:endParaRPr lang="en-US" altLang="es-MX" sz="3600" spc="-100" dirty="0">
              <a:solidFill>
                <a:schemeClr val="bg1"/>
              </a:solidFill>
            </a:endParaRPr>
          </a:p>
        </p:txBody>
      </p:sp>
      <p:grpSp>
        <p:nvGrpSpPr>
          <p:cNvPr id="45060" name="Group 3"/>
          <p:cNvGrpSpPr>
            <a:grpSpLocks/>
          </p:cNvGrpSpPr>
          <p:nvPr/>
        </p:nvGrpSpPr>
        <p:grpSpPr bwMode="auto">
          <a:xfrm>
            <a:off x="396875" y="1973263"/>
            <a:ext cx="8793163" cy="3897312"/>
            <a:chOff x="218" y="1042"/>
            <a:chExt cx="5539" cy="2455"/>
          </a:xfrm>
        </p:grpSpPr>
        <p:sp>
          <p:nvSpPr>
            <p:cNvPr id="45062" name="Text Box 4"/>
            <p:cNvSpPr txBox="1">
              <a:spLocks noChangeArrowheads="1"/>
            </p:cNvSpPr>
            <p:nvPr/>
          </p:nvSpPr>
          <p:spPr bwMode="auto">
            <a:xfrm>
              <a:off x="1602" y="1493"/>
              <a:ext cx="768" cy="221"/>
            </a:xfrm>
            <a:prstGeom prst="rect">
              <a:avLst/>
            </a:prstGeom>
            <a:noFill/>
            <a:ln w="9525">
              <a:noFill/>
              <a:miter lim="800000"/>
              <a:headEnd/>
              <a:tailEnd/>
            </a:ln>
          </p:spPr>
          <p:txBody>
            <a:bodyPr wrap="none">
              <a:spAutoFit/>
            </a:bodyPr>
            <a:lstStyle/>
            <a:p>
              <a:pPr>
                <a:lnSpc>
                  <a:spcPct val="120000"/>
                </a:lnSpc>
              </a:pPr>
              <a:r>
                <a:rPr lang="en-US" altLang="es-MX" sz="1400" b="1">
                  <a:solidFill>
                    <a:schemeClr val="bg1"/>
                  </a:solidFill>
                  <a:latin typeface="Arial" charset="0"/>
                </a:rPr>
                <a:t>ELEVACIÓN</a:t>
              </a:r>
            </a:p>
          </p:txBody>
        </p:sp>
        <p:sp>
          <p:nvSpPr>
            <p:cNvPr id="45063" name="Text Box 5"/>
            <p:cNvSpPr txBox="1">
              <a:spLocks noChangeArrowheads="1"/>
            </p:cNvSpPr>
            <p:nvPr/>
          </p:nvSpPr>
          <p:spPr bwMode="auto">
            <a:xfrm>
              <a:off x="3227" y="2182"/>
              <a:ext cx="811" cy="368"/>
            </a:xfrm>
            <a:prstGeom prst="rect">
              <a:avLst/>
            </a:prstGeom>
            <a:noFill/>
            <a:ln w="9525">
              <a:noFill/>
              <a:miter lim="800000"/>
              <a:headEnd/>
              <a:tailEnd/>
            </a:ln>
          </p:spPr>
          <p:txBody>
            <a:bodyPr wrap="none">
              <a:spAutoFit/>
            </a:bodyPr>
            <a:lstStyle/>
            <a:p>
              <a:r>
                <a:rPr lang="en-US" altLang="es-MX" sz="1600" b="1" dirty="0">
                  <a:solidFill>
                    <a:schemeClr val="bg1"/>
                  </a:solidFill>
                  <a:latin typeface="Arial" charset="0"/>
                </a:rPr>
                <a:t>HUMEDAD </a:t>
              </a:r>
            </a:p>
            <a:p>
              <a:r>
                <a:rPr lang="en-US" altLang="es-MX" sz="1600" b="1" dirty="0">
                  <a:solidFill>
                    <a:schemeClr val="bg1"/>
                  </a:solidFill>
                  <a:latin typeface="Arial" charset="0"/>
                </a:rPr>
                <a:t>RELATIVA</a:t>
              </a:r>
            </a:p>
          </p:txBody>
        </p:sp>
        <p:sp>
          <p:nvSpPr>
            <p:cNvPr id="45064" name="Text Box 6"/>
            <p:cNvSpPr txBox="1">
              <a:spLocks noChangeArrowheads="1"/>
            </p:cNvSpPr>
            <p:nvPr/>
          </p:nvSpPr>
          <p:spPr bwMode="auto">
            <a:xfrm>
              <a:off x="4574" y="1573"/>
              <a:ext cx="1183" cy="582"/>
            </a:xfrm>
            <a:prstGeom prst="rect">
              <a:avLst/>
            </a:prstGeom>
            <a:noFill/>
            <a:ln w="9525">
              <a:noFill/>
              <a:miter lim="800000"/>
              <a:headEnd/>
              <a:tailEnd/>
            </a:ln>
          </p:spPr>
          <p:txBody>
            <a:bodyPr wrap="none">
              <a:spAutoFit/>
            </a:bodyPr>
            <a:lstStyle/>
            <a:p>
              <a:pPr algn="ctr"/>
              <a:r>
                <a:rPr lang="en-US" altLang="es-MX" sz="1800" b="1" dirty="0">
                  <a:solidFill>
                    <a:schemeClr val="bg1"/>
                  </a:solidFill>
                  <a:latin typeface="Arial" charset="0"/>
                </a:rPr>
                <a:t>HUMEDAD </a:t>
              </a:r>
            </a:p>
            <a:p>
              <a:pPr algn="ctr"/>
              <a:r>
                <a:rPr lang="en-US" altLang="es-MX" sz="1800" b="1" dirty="0">
                  <a:solidFill>
                    <a:schemeClr val="bg1"/>
                  </a:solidFill>
                  <a:latin typeface="Arial" charset="0"/>
                </a:rPr>
                <a:t>DEL</a:t>
              </a:r>
            </a:p>
            <a:p>
              <a:pPr algn="ctr"/>
              <a:r>
                <a:rPr lang="en-US" altLang="es-MX" sz="1800" b="1" dirty="0">
                  <a:solidFill>
                    <a:schemeClr val="bg1"/>
                  </a:solidFill>
                  <a:latin typeface="Arial" charset="0"/>
                </a:rPr>
                <a:t>COMBUSTIBLE</a:t>
              </a:r>
            </a:p>
          </p:txBody>
        </p:sp>
        <p:sp>
          <p:nvSpPr>
            <p:cNvPr id="45065" name="Text Box 7"/>
            <p:cNvSpPr txBox="1">
              <a:spLocks noChangeArrowheads="1"/>
            </p:cNvSpPr>
            <p:nvPr/>
          </p:nvSpPr>
          <p:spPr bwMode="auto">
            <a:xfrm>
              <a:off x="3220" y="2793"/>
              <a:ext cx="1505" cy="213"/>
            </a:xfrm>
            <a:prstGeom prst="rect">
              <a:avLst/>
            </a:prstGeom>
            <a:noFill/>
            <a:ln w="9525">
              <a:noFill/>
              <a:miter lim="800000"/>
              <a:headEnd/>
              <a:tailEnd/>
            </a:ln>
          </p:spPr>
          <p:txBody>
            <a:bodyPr>
              <a:spAutoFit/>
            </a:bodyPr>
            <a:lstStyle/>
            <a:p>
              <a:r>
                <a:rPr lang="en-US" altLang="es-MX" sz="1600" b="1">
                  <a:solidFill>
                    <a:schemeClr val="bg1"/>
                  </a:solidFill>
                  <a:latin typeface="Arial" charset="0"/>
                </a:rPr>
                <a:t>PRECIPITACIÓN</a:t>
              </a:r>
            </a:p>
          </p:txBody>
        </p:sp>
        <p:sp>
          <p:nvSpPr>
            <p:cNvPr id="45066" name="Text Box 8"/>
            <p:cNvSpPr txBox="1">
              <a:spLocks noChangeArrowheads="1"/>
            </p:cNvSpPr>
            <p:nvPr/>
          </p:nvSpPr>
          <p:spPr bwMode="auto">
            <a:xfrm>
              <a:off x="3082" y="1063"/>
              <a:ext cx="642" cy="213"/>
            </a:xfrm>
            <a:prstGeom prst="rect">
              <a:avLst/>
            </a:prstGeom>
            <a:noFill/>
            <a:ln w="9525">
              <a:noFill/>
              <a:miter lim="800000"/>
              <a:headEnd/>
              <a:tailEnd/>
            </a:ln>
          </p:spPr>
          <p:txBody>
            <a:bodyPr>
              <a:spAutoFit/>
            </a:bodyPr>
            <a:lstStyle/>
            <a:p>
              <a:r>
                <a:rPr lang="en-US" altLang="es-MX" sz="1600" b="1">
                  <a:solidFill>
                    <a:schemeClr val="bg1"/>
                  </a:solidFill>
                  <a:latin typeface="Arial" charset="0"/>
                </a:rPr>
                <a:t>VIENTO</a:t>
              </a:r>
            </a:p>
          </p:txBody>
        </p:sp>
        <p:grpSp>
          <p:nvGrpSpPr>
            <p:cNvPr id="45067" name="Group 9"/>
            <p:cNvGrpSpPr>
              <a:grpSpLocks/>
            </p:cNvGrpSpPr>
            <p:nvPr/>
          </p:nvGrpSpPr>
          <p:grpSpPr bwMode="auto">
            <a:xfrm>
              <a:off x="1138" y="1248"/>
              <a:ext cx="144" cy="672"/>
              <a:chOff x="1248" y="1056"/>
              <a:chExt cx="144" cy="672"/>
            </a:xfrm>
          </p:grpSpPr>
          <p:sp>
            <p:nvSpPr>
              <p:cNvPr id="45121" name="Line 10"/>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22" name="Line 11"/>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23" name="Line 12"/>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grpSp>
          <p:nvGrpSpPr>
            <p:cNvPr id="45068" name="Group 13"/>
            <p:cNvGrpSpPr>
              <a:grpSpLocks/>
            </p:cNvGrpSpPr>
            <p:nvPr/>
          </p:nvGrpSpPr>
          <p:grpSpPr bwMode="auto">
            <a:xfrm>
              <a:off x="1138" y="2064"/>
              <a:ext cx="144" cy="432"/>
              <a:chOff x="1248" y="1056"/>
              <a:chExt cx="144" cy="672"/>
            </a:xfrm>
          </p:grpSpPr>
          <p:sp>
            <p:nvSpPr>
              <p:cNvPr id="45118" name="Line 14"/>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19" name="Line 15"/>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20" name="Line 16"/>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grpSp>
          <p:nvGrpSpPr>
            <p:cNvPr id="45069" name="Group 17"/>
            <p:cNvGrpSpPr>
              <a:grpSpLocks/>
            </p:cNvGrpSpPr>
            <p:nvPr/>
          </p:nvGrpSpPr>
          <p:grpSpPr bwMode="auto">
            <a:xfrm>
              <a:off x="1138" y="2640"/>
              <a:ext cx="144" cy="432"/>
              <a:chOff x="1248" y="1056"/>
              <a:chExt cx="144" cy="672"/>
            </a:xfrm>
          </p:grpSpPr>
          <p:sp>
            <p:nvSpPr>
              <p:cNvPr id="45115" name="Line 18"/>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16" name="Line 19"/>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17" name="Line 20"/>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sp>
          <p:nvSpPr>
            <p:cNvPr id="45070" name="Line 21"/>
            <p:cNvSpPr>
              <a:spLocks noChangeShapeType="1"/>
            </p:cNvSpPr>
            <p:nvPr/>
          </p:nvSpPr>
          <p:spPr bwMode="auto">
            <a:xfrm>
              <a:off x="1282" y="1536"/>
              <a:ext cx="384" cy="432"/>
            </a:xfrm>
            <a:prstGeom prst="line">
              <a:avLst/>
            </a:prstGeom>
            <a:noFill/>
            <a:ln w="38100">
              <a:solidFill>
                <a:srgbClr val="00FFCC"/>
              </a:solidFill>
              <a:round/>
              <a:headEnd/>
              <a:tailEnd type="triangle" w="med" len="med"/>
            </a:ln>
          </p:spPr>
          <p:txBody>
            <a:bodyPr wrap="none" anchor="ctr"/>
            <a:lstStyle/>
            <a:p>
              <a:endParaRPr lang="es-MX"/>
            </a:p>
          </p:txBody>
        </p:sp>
        <p:sp>
          <p:nvSpPr>
            <p:cNvPr id="45071" name="Line 22"/>
            <p:cNvSpPr>
              <a:spLocks noChangeShapeType="1"/>
            </p:cNvSpPr>
            <p:nvPr/>
          </p:nvSpPr>
          <p:spPr bwMode="auto">
            <a:xfrm flipV="1">
              <a:off x="1282" y="2016"/>
              <a:ext cx="384" cy="288"/>
            </a:xfrm>
            <a:prstGeom prst="line">
              <a:avLst/>
            </a:prstGeom>
            <a:noFill/>
            <a:ln w="38100">
              <a:solidFill>
                <a:srgbClr val="00FFCC"/>
              </a:solidFill>
              <a:round/>
              <a:headEnd/>
              <a:tailEnd type="triangle" w="med" len="med"/>
            </a:ln>
          </p:spPr>
          <p:txBody>
            <a:bodyPr wrap="none" anchor="ctr"/>
            <a:lstStyle/>
            <a:p>
              <a:endParaRPr lang="es-MX"/>
            </a:p>
          </p:txBody>
        </p:sp>
        <p:sp>
          <p:nvSpPr>
            <p:cNvPr id="45072" name="Line 23"/>
            <p:cNvSpPr>
              <a:spLocks noChangeShapeType="1"/>
            </p:cNvSpPr>
            <p:nvPr/>
          </p:nvSpPr>
          <p:spPr bwMode="auto">
            <a:xfrm>
              <a:off x="1282" y="2304"/>
              <a:ext cx="384" cy="240"/>
            </a:xfrm>
            <a:prstGeom prst="line">
              <a:avLst/>
            </a:prstGeom>
            <a:noFill/>
            <a:ln w="38100">
              <a:solidFill>
                <a:srgbClr val="00FFCC"/>
              </a:solidFill>
              <a:round/>
              <a:headEnd/>
              <a:tailEnd type="triangle" w="med" len="med"/>
            </a:ln>
          </p:spPr>
          <p:txBody>
            <a:bodyPr wrap="none" anchor="ctr"/>
            <a:lstStyle/>
            <a:p>
              <a:endParaRPr lang="es-MX"/>
            </a:p>
          </p:txBody>
        </p:sp>
        <p:sp>
          <p:nvSpPr>
            <p:cNvPr id="45073" name="Line 24"/>
            <p:cNvSpPr>
              <a:spLocks noChangeShapeType="1"/>
            </p:cNvSpPr>
            <p:nvPr/>
          </p:nvSpPr>
          <p:spPr bwMode="auto">
            <a:xfrm flipV="1">
              <a:off x="1282" y="2592"/>
              <a:ext cx="384" cy="288"/>
            </a:xfrm>
            <a:prstGeom prst="line">
              <a:avLst/>
            </a:prstGeom>
            <a:noFill/>
            <a:ln w="38100">
              <a:solidFill>
                <a:srgbClr val="00FFCC"/>
              </a:solidFill>
              <a:round/>
              <a:headEnd/>
              <a:tailEnd type="triangle" w="med" len="med"/>
            </a:ln>
          </p:spPr>
          <p:txBody>
            <a:bodyPr wrap="none" anchor="ctr"/>
            <a:lstStyle/>
            <a:p>
              <a:endParaRPr lang="es-MX"/>
            </a:p>
          </p:txBody>
        </p:sp>
        <p:grpSp>
          <p:nvGrpSpPr>
            <p:cNvPr id="45074" name="Group 25"/>
            <p:cNvGrpSpPr>
              <a:grpSpLocks/>
            </p:cNvGrpSpPr>
            <p:nvPr/>
          </p:nvGrpSpPr>
          <p:grpSpPr bwMode="auto">
            <a:xfrm flipH="1">
              <a:off x="3082" y="1657"/>
              <a:ext cx="144" cy="720"/>
              <a:chOff x="1248" y="1056"/>
              <a:chExt cx="144" cy="672"/>
            </a:xfrm>
          </p:grpSpPr>
          <p:sp>
            <p:nvSpPr>
              <p:cNvPr id="45112" name="Line 26"/>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13" name="Line 27"/>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14" name="Line 28"/>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sp>
          <p:nvSpPr>
            <p:cNvPr id="45075" name="Line 29"/>
            <p:cNvSpPr>
              <a:spLocks noChangeShapeType="1"/>
            </p:cNvSpPr>
            <p:nvPr/>
          </p:nvSpPr>
          <p:spPr bwMode="auto">
            <a:xfrm>
              <a:off x="2449" y="2016"/>
              <a:ext cx="560" cy="0"/>
            </a:xfrm>
            <a:prstGeom prst="line">
              <a:avLst/>
            </a:prstGeom>
            <a:noFill/>
            <a:ln w="38100">
              <a:solidFill>
                <a:srgbClr val="00FFCC"/>
              </a:solidFill>
              <a:round/>
              <a:headEnd/>
              <a:tailEnd type="triangle" w="med" len="med"/>
            </a:ln>
          </p:spPr>
          <p:txBody>
            <a:bodyPr wrap="none" anchor="ctr"/>
            <a:lstStyle/>
            <a:p>
              <a:endParaRPr lang="es-MX"/>
            </a:p>
          </p:txBody>
        </p:sp>
        <p:sp>
          <p:nvSpPr>
            <p:cNvPr id="45076" name="Line 30"/>
            <p:cNvSpPr>
              <a:spLocks noChangeShapeType="1"/>
            </p:cNvSpPr>
            <p:nvPr/>
          </p:nvSpPr>
          <p:spPr bwMode="auto">
            <a:xfrm>
              <a:off x="2578" y="1584"/>
              <a:ext cx="336" cy="336"/>
            </a:xfrm>
            <a:prstGeom prst="line">
              <a:avLst/>
            </a:prstGeom>
            <a:noFill/>
            <a:ln w="38100">
              <a:solidFill>
                <a:srgbClr val="00FFCC"/>
              </a:solidFill>
              <a:round/>
              <a:headEnd/>
              <a:tailEnd type="triangle" w="med" len="med"/>
            </a:ln>
          </p:spPr>
          <p:txBody>
            <a:bodyPr wrap="none" anchor="ctr"/>
            <a:lstStyle/>
            <a:p>
              <a:endParaRPr lang="es-MX"/>
            </a:p>
          </p:txBody>
        </p:sp>
        <p:sp>
          <p:nvSpPr>
            <p:cNvPr id="45077" name="Line 31"/>
            <p:cNvSpPr>
              <a:spLocks noChangeShapeType="1"/>
            </p:cNvSpPr>
            <p:nvPr/>
          </p:nvSpPr>
          <p:spPr bwMode="auto">
            <a:xfrm flipV="1">
              <a:off x="2578" y="2160"/>
              <a:ext cx="336" cy="384"/>
            </a:xfrm>
            <a:prstGeom prst="line">
              <a:avLst/>
            </a:prstGeom>
            <a:noFill/>
            <a:ln w="38100">
              <a:solidFill>
                <a:srgbClr val="00FFCC"/>
              </a:solidFill>
              <a:round/>
              <a:headEnd/>
              <a:tailEnd type="triangle" w="med" len="med"/>
            </a:ln>
          </p:spPr>
          <p:txBody>
            <a:bodyPr wrap="none" anchor="ctr"/>
            <a:lstStyle/>
            <a:p>
              <a:endParaRPr lang="es-MX"/>
            </a:p>
          </p:txBody>
        </p:sp>
        <p:sp>
          <p:nvSpPr>
            <p:cNvPr id="45078" name="Line 32"/>
            <p:cNvSpPr>
              <a:spLocks noChangeShapeType="1"/>
            </p:cNvSpPr>
            <p:nvPr/>
          </p:nvSpPr>
          <p:spPr bwMode="auto">
            <a:xfrm>
              <a:off x="4368" y="1728"/>
              <a:ext cx="240" cy="96"/>
            </a:xfrm>
            <a:prstGeom prst="line">
              <a:avLst/>
            </a:prstGeom>
            <a:noFill/>
            <a:ln w="38100">
              <a:solidFill>
                <a:srgbClr val="00FFCC"/>
              </a:solidFill>
              <a:round/>
              <a:headEnd/>
              <a:tailEnd type="triangle" w="med" len="med"/>
            </a:ln>
          </p:spPr>
          <p:txBody>
            <a:bodyPr wrap="none" anchor="ctr"/>
            <a:lstStyle/>
            <a:p>
              <a:endParaRPr lang="es-MX"/>
            </a:p>
          </p:txBody>
        </p:sp>
        <p:sp>
          <p:nvSpPr>
            <p:cNvPr id="45079" name="Line 33"/>
            <p:cNvSpPr>
              <a:spLocks noChangeShapeType="1"/>
            </p:cNvSpPr>
            <p:nvPr/>
          </p:nvSpPr>
          <p:spPr bwMode="auto">
            <a:xfrm flipV="1">
              <a:off x="4080" y="2016"/>
              <a:ext cx="528" cy="192"/>
            </a:xfrm>
            <a:prstGeom prst="line">
              <a:avLst/>
            </a:prstGeom>
            <a:noFill/>
            <a:ln w="38100">
              <a:solidFill>
                <a:srgbClr val="00FFCC"/>
              </a:solidFill>
              <a:round/>
              <a:headEnd/>
              <a:tailEnd type="triangle" w="med" len="med"/>
            </a:ln>
          </p:spPr>
          <p:txBody>
            <a:bodyPr wrap="none" anchor="ctr"/>
            <a:lstStyle/>
            <a:p>
              <a:endParaRPr lang="es-MX"/>
            </a:p>
          </p:txBody>
        </p:sp>
        <p:sp>
          <p:nvSpPr>
            <p:cNvPr id="45080" name="Line 34"/>
            <p:cNvSpPr>
              <a:spLocks noChangeShapeType="1"/>
            </p:cNvSpPr>
            <p:nvPr/>
          </p:nvSpPr>
          <p:spPr bwMode="auto">
            <a:xfrm>
              <a:off x="3744" y="1152"/>
              <a:ext cx="912" cy="576"/>
            </a:xfrm>
            <a:prstGeom prst="line">
              <a:avLst/>
            </a:prstGeom>
            <a:noFill/>
            <a:ln w="38100">
              <a:solidFill>
                <a:srgbClr val="00FFCC"/>
              </a:solidFill>
              <a:round/>
              <a:headEnd/>
              <a:tailEnd type="triangle" w="med" len="med"/>
            </a:ln>
          </p:spPr>
          <p:txBody>
            <a:bodyPr wrap="none" anchor="ctr"/>
            <a:lstStyle/>
            <a:p>
              <a:endParaRPr lang="es-MX"/>
            </a:p>
          </p:txBody>
        </p:sp>
        <p:sp>
          <p:nvSpPr>
            <p:cNvPr id="45081" name="Line 35"/>
            <p:cNvSpPr>
              <a:spLocks noChangeShapeType="1"/>
            </p:cNvSpPr>
            <p:nvPr/>
          </p:nvSpPr>
          <p:spPr bwMode="auto">
            <a:xfrm flipV="1">
              <a:off x="4368" y="2112"/>
              <a:ext cx="288" cy="768"/>
            </a:xfrm>
            <a:prstGeom prst="line">
              <a:avLst/>
            </a:prstGeom>
            <a:noFill/>
            <a:ln w="38100">
              <a:solidFill>
                <a:srgbClr val="00FFCC"/>
              </a:solidFill>
              <a:round/>
              <a:headEnd/>
              <a:tailEnd type="triangle" w="med" len="med"/>
            </a:ln>
          </p:spPr>
          <p:txBody>
            <a:bodyPr wrap="none" anchor="ctr"/>
            <a:lstStyle/>
            <a:p>
              <a:endParaRPr lang="es-MX"/>
            </a:p>
          </p:txBody>
        </p:sp>
        <p:grpSp>
          <p:nvGrpSpPr>
            <p:cNvPr id="45082" name="Group 36"/>
            <p:cNvGrpSpPr>
              <a:grpSpLocks/>
            </p:cNvGrpSpPr>
            <p:nvPr/>
          </p:nvGrpSpPr>
          <p:grpSpPr bwMode="auto">
            <a:xfrm rot="5400000">
              <a:off x="1383" y="1917"/>
              <a:ext cx="135" cy="2350"/>
              <a:chOff x="1248" y="1056"/>
              <a:chExt cx="144" cy="672"/>
            </a:xfrm>
          </p:grpSpPr>
          <p:sp>
            <p:nvSpPr>
              <p:cNvPr id="45109" name="Line 37"/>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10" name="Line 38"/>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11" name="Line 39"/>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grpSp>
          <p:nvGrpSpPr>
            <p:cNvPr id="45083" name="Group 40"/>
            <p:cNvGrpSpPr>
              <a:grpSpLocks/>
            </p:cNvGrpSpPr>
            <p:nvPr/>
          </p:nvGrpSpPr>
          <p:grpSpPr bwMode="auto">
            <a:xfrm rot="5400000">
              <a:off x="3744" y="2256"/>
              <a:ext cx="144" cy="1680"/>
              <a:chOff x="1248" y="1056"/>
              <a:chExt cx="144" cy="672"/>
            </a:xfrm>
          </p:grpSpPr>
          <p:sp>
            <p:nvSpPr>
              <p:cNvPr id="45106" name="Line 41"/>
              <p:cNvSpPr>
                <a:spLocks noChangeShapeType="1"/>
              </p:cNvSpPr>
              <p:nvPr/>
            </p:nvSpPr>
            <p:spPr bwMode="auto">
              <a:xfrm>
                <a:off x="1248" y="1056"/>
                <a:ext cx="144" cy="0"/>
              </a:xfrm>
              <a:prstGeom prst="line">
                <a:avLst/>
              </a:prstGeom>
              <a:noFill/>
              <a:ln w="38100">
                <a:solidFill>
                  <a:srgbClr val="00FFCC"/>
                </a:solidFill>
                <a:round/>
                <a:headEnd/>
                <a:tailEnd/>
              </a:ln>
            </p:spPr>
            <p:txBody>
              <a:bodyPr wrap="none" anchor="ctr"/>
              <a:lstStyle/>
              <a:p>
                <a:endParaRPr lang="es-MX"/>
              </a:p>
            </p:txBody>
          </p:sp>
          <p:sp>
            <p:nvSpPr>
              <p:cNvPr id="45107" name="Line 42"/>
              <p:cNvSpPr>
                <a:spLocks noChangeShapeType="1"/>
              </p:cNvSpPr>
              <p:nvPr/>
            </p:nvSpPr>
            <p:spPr bwMode="auto">
              <a:xfrm>
                <a:off x="1392" y="1056"/>
                <a:ext cx="0" cy="672"/>
              </a:xfrm>
              <a:prstGeom prst="line">
                <a:avLst/>
              </a:prstGeom>
              <a:noFill/>
              <a:ln w="38100">
                <a:solidFill>
                  <a:srgbClr val="00FFCC"/>
                </a:solidFill>
                <a:round/>
                <a:headEnd/>
                <a:tailEnd/>
              </a:ln>
            </p:spPr>
            <p:txBody>
              <a:bodyPr wrap="none" anchor="ctr"/>
              <a:lstStyle/>
              <a:p>
                <a:endParaRPr lang="es-MX"/>
              </a:p>
            </p:txBody>
          </p:sp>
          <p:sp>
            <p:nvSpPr>
              <p:cNvPr id="45108" name="Line 43"/>
              <p:cNvSpPr>
                <a:spLocks noChangeShapeType="1"/>
              </p:cNvSpPr>
              <p:nvPr/>
            </p:nvSpPr>
            <p:spPr bwMode="auto">
              <a:xfrm>
                <a:off x="1248" y="1728"/>
                <a:ext cx="144" cy="0"/>
              </a:xfrm>
              <a:prstGeom prst="line">
                <a:avLst/>
              </a:prstGeom>
              <a:noFill/>
              <a:ln w="38100">
                <a:solidFill>
                  <a:srgbClr val="00FFCC"/>
                </a:solidFill>
                <a:round/>
                <a:headEnd/>
                <a:tailEnd/>
              </a:ln>
            </p:spPr>
            <p:txBody>
              <a:bodyPr wrap="none" anchor="ctr"/>
              <a:lstStyle/>
              <a:p>
                <a:endParaRPr lang="es-MX"/>
              </a:p>
            </p:txBody>
          </p:sp>
        </p:grpSp>
        <p:sp>
          <p:nvSpPr>
            <p:cNvPr id="45084" name="Text Box 44"/>
            <p:cNvSpPr txBox="1">
              <a:spLocks noChangeArrowheads="1"/>
            </p:cNvSpPr>
            <p:nvPr/>
          </p:nvSpPr>
          <p:spPr bwMode="auto">
            <a:xfrm>
              <a:off x="322" y="3264"/>
              <a:ext cx="2304" cy="231"/>
            </a:xfrm>
            <a:prstGeom prst="rect">
              <a:avLst/>
            </a:prstGeom>
            <a:noFill/>
            <a:ln w="9525">
              <a:noFill/>
              <a:miter lim="800000"/>
              <a:headEnd/>
              <a:tailEnd/>
            </a:ln>
          </p:spPr>
          <p:txBody>
            <a:bodyPr>
              <a:spAutoFit/>
            </a:bodyPr>
            <a:lstStyle/>
            <a:p>
              <a:pPr algn="ctr"/>
              <a:r>
                <a:rPr lang="en-US" altLang="es-MX" sz="1800" b="1">
                  <a:solidFill>
                    <a:schemeClr val="bg1"/>
                  </a:solidFill>
                  <a:latin typeface="Arial" charset="0"/>
                </a:rPr>
                <a:t>INFLUENCIAS INDIRECTAS</a:t>
              </a:r>
            </a:p>
          </p:txBody>
        </p:sp>
        <p:sp>
          <p:nvSpPr>
            <p:cNvPr id="45085" name="Text Box 45"/>
            <p:cNvSpPr txBox="1">
              <a:spLocks noChangeArrowheads="1"/>
            </p:cNvSpPr>
            <p:nvPr/>
          </p:nvSpPr>
          <p:spPr bwMode="auto">
            <a:xfrm>
              <a:off x="2900" y="3264"/>
              <a:ext cx="1873" cy="233"/>
            </a:xfrm>
            <a:prstGeom prst="rect">
              <a:avLst/>
            </a:prstGeom>
            <a:noFill/>
            <a:ln w="9525">
              <a:noFill/>
              <a:miter lim="800000"/>
              <a:headEnd/>
              <a:tailEnd/>
            </a:ln>
          </p:spPr>
          <p:txBody>
            <a:bodyPr>
              <a:spAutoFit/>
            </a:bodyPr>
            <a:lstStyle/>
            <a:p>
              <a:pPr algn="ctr"/>
              <a:r>
                <a:rPr lang="en-US" altLang="es-MX" sz="1800" b="1">
                  <a:solidFill>
                    <a:schemeClr val="bg1"/>
                  </a:solidFill>
                  <a:latin typeface="Arial" charset="0"/>
                </a:rPr>
                <a:t>INFLUENCIAS DIRECTAS</a:t>
              </a:r>
            </a:p>
          </p:txBody>
        </p:sp>
        <p:sp>
          <p:nvSpPr>
            <p:cNvPr id="45086" name="Text Box 46"/>
            <p:cNvSpPr txBox="1">
              <a:spLocks noChangeArrowheads="1"/>
            </p:cNvSpPr>
            <p:nvPr/>
          </p:nvSpPr>
          <p:spPr bwMode="auto">
            <a:xfrm>
              <a:off x="3195" y="1551"/>
              <a:ext cx="1094" cy="213"/>
            </a:xfrm>
            <a:prstGeom prst="rect">
              <a:avLst/>
            </a:prstGeom>
            <a:noFill/>
            <a:ln w="9525">
              <a:noFill/>
              <a:miter lim="800000"/>
              <a:headEnd/>
              <a:tailEnd/>
            </a:ln>
          </p:spPr>
          <p:txBody>
            <a:bodyPr wrap="none">
              <a:spAutoFit/>
            </a:bodyPr>
            <a:lstStyle/>
            <a:p>
              <a:r>
                <a:rPr lang="en-US" altLang="es-MX" sz="1600" b="1">
                  <a:solidFill>
                    <a:schemeClr val="bg1"/>
                  </a:solidFill>
                  <a:latin typeface="Arial" charset="0"/>
                </a:rPr>
                <a:t>TEMPERATURA</a:t>
              </a:r>
              <a:endParaRPr lang="en-US" altLang="es-MX" sz="1600" b="1">
                <a:latin typeface="Arial" charset="0"/>
              </a:endParaRPr>
            </a:p>
          </p:txBody>
        </p:sp>
        <p:sp>
          <p:nvSpPr>
            <p:cNvPr id="45087" name="AutoShape 47">
              <a:hlinkClick r:id="" action="ppaction://macro?name=DoItToMe" highlightClick="1"/>
            </p:cNvPr>
            <p:cNvSpPr>
              <a:spLocks noChangeArrowheads="1"/>
            </p:cNvSpPr>
            <p:nvPr/>
          </p:nvSpPr>
          <p:spPr bwMode="auto">
            <a:xfrm>
              <a:off x="3136" y="1042"/>
              <a:ext cx="539"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88" name="AutoShape 48">
              <a:hlinkClick r:id="" action="ppaction://macro?name=DoItToMe" highlightClick="1"/>
            </p:cNvPr>
            <p:cNvSpPr>
              <a:spLocks noChangeArrowheads="1"/>
            </p:cNvSpPr>
            <p:nvPr/>
          </p:nvSpPr>
          <p:spPr bwMode="auto">
            <a:xfrm>
              <a:off x="3040" y="2783"/>
              <a:ext cx="1289"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89" name="AutoShape 49">
              <a:hlinkClick r:id="" action="ppaction://macro?name=DoItToMe" highlightClick="1"/>
            </p:cNvPr>
            <p:cNvSpPr>
              <a:spLocks noChangeArrowheads="1"/>
            </p:cNvSpPr>
            <p:nvPr/>
          </p:nvSpPr>
          <p:spPr bwMode="auto">
            <a:xfrm>
              <a:off x="3173" y="1677"/>
              <a:ext cx="1123"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90" name="AutoShape 50">
              <a:hlinkClick r:id="" action="ppaction://macro?name=DoItToMe" highlightClick="1"/>
            </p:cNvPr>
            <p:cNvSpPr>
              <a:spLocks noChangeArrowheads="1"/>
            </p:cNvSpPr>
            <p:nvPr/>
          </p:nvSpPr>
          <p:spPr bwMode="auto">
            <a:xfrm>
              <a:off x="3178" y="1975"/>
              <a:ext cx="840" cy="384"/>
            </a:xfrm>
            <a:prstGeom prst="actionButtonHelp">
              <a:avLst/>
            </a:prstGeom>
            <a:noFill/>
            <a:ln w="9525">
              <a:noFill/>
              <a:miter lim="800000"/>
              <a:headEnd/>
              <a:tailEnd/>
            </a:ln>
          </p:spPr>
          <p:txBody>
            <a:bodyPr wrap="none" anchor="ctr"/>
            <a:lstStyle/>
            <a:p>
              <a:pPr eaLnBrk="1" hangingPunct="1"/>
              <a:endParaRPr lang="es-MX" altLang="es-MX"/>
            </a:p>
          </p:txBody>
        </p:sp>
        <p:sp>
          <p:nvSpPr>
            <p:cNvPr id="45091" name="AutoShape 51">
              <a:hlinkClick r:id="" action="ppaction://macro?name=DoItToMe" highlightClick="1"/>
            </p:cNvPr>
            <p:cNvSpPr>
              <a:spLocks noChangeArrowheads="1"/>
            </p:cNvSpPr>
            <p:nvPr/>
          </p:nvSpPr>
          <p:spPr bwMode="auto">
            <a:xfrm>
              <a:off x="1623" y="1425"/>
              <a:ext cx="931"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92" name="Text Box 52"/>
            <p:cNvSpPr txBox="1">
              <a:spLocks noChangeArrowheads="1"/>
            </p:cNvSpPr>
            <p:nvPr/>
          </p:nvSpPr>
          <p:spPr bwMode="auto">
            <a:xfrm>
              <a:off x="1602" y="1918"/>
              <a:ext cx="865" cy="221"/>
            </a:xfrm>
            <a:prstGeom prst="rect">
              <a:avLst/>
            </a:prstGeom>
            <a:noFill/>
            <a:ln w="9525">
              <a:noFill/>
              <a:miter lim="800000"/>
              <a:headEnd/>
              <a:tailEnd/>
            </a:ln>
          </p:spPr>
          <p:txBody>
            <a:bodyPr wrap="none">
              <a:spAutoFit/>
            </a:bodyPr>
            <a:lstStyle/>
            <a:p>
              <a:pPr>
                <a:lnSpc>
                  <a:spcPct val="120000"/>
                </a:lnSpc>
              </a:pPr>
              <a:r>
                <a:rPr lang="en-US" altLang="es-MX" sz="1400" b="1">
                  <a:solidFill>
                    <a:schemeClr val="bg1"/>
                  </a:solidFill>
                  <a:latin typeface="Arial" charset="0"/>
                </a:rPr>
                <a:t>SOMBREADO</a:t>
              </a:r>
            </a:p>
          </p:txBody>
        </p:sp>
        <p:sp>
          <p:nvSpPr>
            <p:cNvPr id="45093" name="Text Box 53"/>
            <p:cNvSpPr txBox="1">
              <a:spLocks noChangeArrowheads="1"/>
            </p:cNvSpPr>
            <p:nvPr/>
          </p:nvSpPr>
          <p:spPr bwMode="auto">
            <a:xfrm>
              <a:off x="1628" y="2516"/>
              <a:ext cx="1066" cy="221"/>
            </a:xfrm>
            <a:prstGeom prst="rect">
              <a:avLst/>
            </a:prstGeom>
            <a:noFill/>
            <a:ln w="9525">
              <a:noFill/>
              <a:miter lim="800000"/>
              <a:headEnd/>
              <a:tailEnd/>
            </a:ln>
          </p:spPr>
          <p:txBody>
            <a:bodyPr wrap="none">
              <a:spAutoFit/>
            </a:bodyPr>
            <a:lstStyle/>
            <a:p>
              <a:pPr>
                <a:lnSpc>
                  <a:spcPct val="120000"/>
                </a:lnSpc>
              </a:pPr>
              <a:r>
                <a:rPr lang="en-US" altLang="es-MX" sz="1400" b="1" dirty="0">
                  <a:solidFill>
                    <a:schemeClr val="bg1"/>
                  </a:solidFill>
                  <a:latin typeface="Arial" charset="0"/>
                </a:rPr>
                <a:t>NO SOMBREADO</a:t>
              </a:r>
            </a:p>
          </p:txBody>
        </p:sp>
        <p:sp>
          <p:nvSpPr>
            <p:cNvPr id="45094" name="AutoShape 54">
              <a:hlinkClick r:id="" action="ppaction://macro?name=DoItToMe" highlightClick="1"/>
            </p:cNvPr>
            <p:cNvSpPr>
              <a:spLocks noChangeArrowheads="1"/>
            </p:cNvSpPr>
            <p:nvPr/>
          </p:nvSpPr>
          <p:spPr bwMode="auto">
            <a:xfrm>
              <a:off x="1673" y="1850"/>
              <a:ext cx="876"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95" name="AutoShape 55">
              <a:hlinkClick r:id="" action="ppaction://macro?name=DoItToMe" highlightClick="1"/>
            </p:cNvPr>
            <p:cNvSpPr>
              <a:spLocks noChangeArrowheads="1"/>
            </p:cNvSpPr>
            <p:nvPr/>
          </p:nvSpPr>
          <p:spPr bwMode="auto">
            <a:xfrm>
              <a:off x="1655" y="2417"/>
              <a:ext cx="931" cy="284"/>
            </a:xfrm>
            <a:prstGeom prst="actionButtonHelp">
              <a:avLst/>
            </a:prstGeom>
            <a:noFill/>
            <a:ln w="9525">
              <a:noFill/>
              <a:miter lim="800000"/>
              <a:headEnd/>
              <a:tailEnd/>
            </a:ln>
          </p:spPr>
          <p:txBody>
            <a:bodyPr wrap="none" anchor="ctr"/>
            <a:lstStyle/>
            <a:p>
              <a:pPr eaLnBrk="1" hangingPunct="1"/>
              <a:endParaRPr lang="es-MX" altLang="es-MX"/>
            </a:p>
          </p:txBody>
        </p:sp>
        <p:sp>
          <p:nvSpPr>
            <p:cNvPr id="45096" name="Text Box 56"/>
            <p:cNvSpPr txBox="1">
              <a:spLocks noChangeArrowheads="1"/>
            </p:cNvSpPr>
            <p:nvPr/>
          </p:nvSpPr>
          <p:spPr bwMode="auto">
            <a:xfrm>
              <a:off x="244" y="2661"/>
              <a:ext cx="884" cy="368"/>
            </a:xfrm>
            <a:prstGeom prst="rect">
              <a:avLst/>
            </a:prstGeom>
            <a:noFill/>
            <a:ln w="9525">
              <a:noFill/>
              <a:miter lim="800000"/>
              <a:headEnd/>
              <a:tailEnd/>
            </a:ln>
          </p:spPr>
          <p:txBody>
            <a:bodyPr wrap="none">
              <a:spAutoFit/>
            </a:bodyPr>
            <a:lstStyle/>
            <a:p>
              <a:r>
                <a:rPr lang="es-MX" altLang="es-MX" sz="1600" b="1">
                  <a:solidFill>
                    <a:schemeClr val="bg1"/>
                  </a:solidFill>
                  <a:latin typeface="Arial" charset="0"/>
                </a:rPr>
                <a:t>RADIACIÓN </a:t>
              </a:r>
            </a:p>
            <a:p>
              <a:r>
                <a:rPr lang="es-MX" altLang="es-MX" sz="1600" b="1">
                  <a:solidFill>
                    <a:schemeClr val="bg1"/>
                  </a:solidFill>
                  <a:latin typeface="Arial" charset="0"/>
                </a:rPr>
                <a:t>SOLAR</a:t>
              </a:r>
            </a:p>
          </p:txBody>
        </p:sp>
        <p:sp>
          <p:nvSpPr>
            <p:cNvPr id="45097" name="Text Box 57"/>
            <p:cNvSpPr txBox="1">
              <a:spLocks noChangeArrowheads="1"/>
            </p:cNvSpPr>
            <p:nvPr/>
          </p:nvSpPr>
          <p:spPr bwMode="auto">
            <a:xfrm>
              <a:off x="218" y="2271"/>
              <a:ext cx="853" cy="244"/>
            </a:xfrm>
            <a:prstGeom prst="rect">
              <a:avLst/>
            </a:prstGeom>
            <a:noFill/>
            <a:ln w="9525">
              <a:noFill/>
              <a:miter lim="800000"/>
              <a:headEnd/>
              <a:tailEnd/>
            </a:ln>
          </p:spPr>
          <p:txBody>
            <a:bodyPr wrap="none">
              <a:spAutoFit/>
            </a:bodyPr>
            <a:lstStyle/>
            <a:p>
              <a:pPr>
                <a:lnSpc>
                  <a:spcPct val="120000"/>
                </a:lnSpc>
              </a:pPr>
              <a:r>
                <a:rPr lang="en-US" altLang="es-MX" sz="1600" b="1">
                  <a:solidFill>
                    <a:schemeClr val="bg1"/>
                  </a:solidFill>
                  <a:latin typeface="Arial" charset="0"/>
                </a:rPr>
                <a:t>PENDIENTE</a:t>
              </a:r>
            </a:p>
          </p:txBody>
        </p:sp>
        <p:sp>
          <p:nvSpPr>
            <p:cNvPr id="45098" name="Text Box 58"/>
            <p:cNvSpPr txBox="1">
              <a:spLocks noChangeArrowheads="1"/>
            </p:cNvSpPr>
            <p:nvPr/>
          </p:nvSpPr>
          <p:spPr bwMode="auto">
            <a:xfrm>
              <a:off x="218" y="2047"/>
              <a:ext cx="956" cy="227"/>
            </a:xfrm>
            <a:prstGeom prst="rect">
              <a:avLst/>
            </a:prstGeom>
            <a:noFill/>
            <a:ln w="9525">
              <a:noFill/>
              <a:miter lim="800000"/>
              <a:headEnd/>
              <a:tailEnd/>
            </a:ln>
          </p:spPr>
          <p:txBody>
            <a:bodyPr wrap="none">
              <a:spAutoFit/>
            </a:bodyPr>
            <a:lstStyle/>
            <a:p>
              <a:pPr>
                <a:lnSpc>
                  <a:spcPct val="120000"/>
                </a:lnSpc>
              </a:pPr>
              <a:r>
                <a:rPr lang="es-MX" altLang="es-MX" sz="1600" b="1" dirty="0">
                  <a:solidFill>
                    <a:schemeClr val="bg1"/>
                  </a:solidFill>
                  <a:latin typeface="Arial" charset="0"/>
                </a:rPr>
                <a:t>EXPOSICIÓN</a:t>
              </a:r>
            </a:p>
          </p:txBody>
        </p:sp>
        <p:sp>
          <p:nvSpPr>
            <p:cNvPr id="45099" name="Text Box 61"/>
            <p:cNvSpPr txBox="1">
              <a:spLocks noChangeArrowheads="1"/>
            </p:cNvSpPr>
            <p:nvPr/>
          </p:nvSpPr>
          <p:spPr bwMode="auto">
            <a:xfrm>
              <a:off x="239" y="1196"/>
              <a:ext cx="582" cy="227"/>
            </a:xfrm>
            <a:prstGeom prst="rect">
              <a:avLst/>
            </a:prstGeom>
            <a:noFill/>
            <a:ln w="9525">
              <a:noFill/>
              <a:miter lim="800000"/>
              <a:headEnd/>
              <a:tailEnd/>
            </a:ln>
          </p:spPr>
          <p:txBody>
            <a:bodyPr wrap="none">
              <a:spAutoFit/>
            </a:bodyPr>
            <a:lstStyle/>
            <a:p>
              <a:pPr>
                <a:lnSpc>
                  <a:spcPct val="120000"/>
                </a:lnSpc>
              </a:pPr>
              <a:r>
                <a:rPr lang="es-MX" altLang="es-MX" sz="1600" b="1" dirty="0">
                  <a:solidFill>
                    <a:schemeClr val="bg1"/>
                  </a:solidFill>
                  <a:latin typeface="Arial" charset="0"/>
                </a:rPr>
                <a:t>NOCHE</a:t>
              </a:r>
            </a:p>
          </p:txBody>
        </p:sp>
        <p:sp>
          <p:nvSpPr>
            <p:cNvPr id="45101" name="AutoShape 63">
              <a:hlinkClick r:id="" action="ppaction://macro?name=DoItToMe" highlightClick="1"/>
            </p:cNvPr>
            <p:cNvSpPr>
              <a:spLocks noChangeArrowheads="1"/>
            </p:cNvSpPr>
            <p:nvPr/>
          </p:nvSpPr>
          <p:spPr bwMode="auto">
            <a:xfrm>
              <a:off x="298" y="1444"/>
              <a:ext cx="814" cy="284"/>
            </a:xfrm>
            <a:prstGeom prst="actionButtonHelp">
              <a:avLst/>
            </a:prstGeom>
            <a:noFill/>
            <a:ln w="9525">
              <a:noFill/>
              <a:miter lim="800000"/>
              <a:headEnd/>
              <a:tailEnd/>
            </a:ln>
          </p:spPr>
          <p:txBody>
            <a:bodyPr wrap="none" anchor="ctr"/>
            <a:lstStyle/>
            <a:p>
              <a:pPr eaLnBrk="1" hangingPunct="1"/>
              <a:endParaRPr lang="es-MX" altLang="es-MX" sz="1600"/>
            </a:p>
          </p:txBody>
        </p:sp>
        <p:sp>
          <p:nvSpPr>
            <p:cNvPr id="45102" name="AutoShape 64">
              <a:hlinkClick r:id="" action="ppaction://macro?name=DoItToMe" highlightClick="1"/>
            </p:cNvPr>
            <p:cNvSpPr>
              <a:spLocks noChangeArrowheads="1"/>
            </p:cNvSpPr>
            <p:nvPr/>
          </p:nvSpPr>
          <p:spPr bwMode="auto">
            <a:xfrm>
              <a:off x="299" y="1709"/>
              <a:ext cx="814" cy="284"/>
            </a:xfrm>
            <a:prstGeom prst="actionButtonHelp">
              <a:avLst/>
            </a:prstGeom>
            <a:noFill/>
            <a:ln w="9525">
              <a:noFill/>
              <a:miter lim="800000"/>
              <a:headEnd/>
              <a:tailEnd/>
            </a:ln>
          </p:spPr>
          <p:txBody>
            <a:bodyPr wrap="none" anchor="ctr"/>
            <a:lstStyle/>
            <a:p>
              <a:pPr eaLnBrk="1" hangingPunct="1"/>
              <a:endParaRPr lang="es-MX" altLang="es-MX"/>
            </a:p>
          </p:txBody>
        </p:sp>
        <p:sp>
          <p:nvSpPr>
            <p:cNvPr id="45103" name="AutoShape 65">
              <a:hlinkClick r:id="" action="ppaction://macro?name=DoItToMe" highlightClick="1"/>
            </p:cNvPr>
            <p:cNvSpPr>
              <a:spLocks noChangeArrowheads="1"/>
            </p:cNvSpPr>
            <p:nvPr/>
          </p:nvSpPr>
          <p:spPr bwMode="auto">
            <a:xfrm>
              <a:off x="299" y="2020"/>
              <a:ext cx="814" cy="284"/>
            </a:xfrm>
            <a:prstGeom prst="actionButtonHelp">
              <a:avLst/>
            </a:prstGeom>
            <a:noFill/>
            <a:ln w="9525">
              <a:noFill/>
              <a:miter lim="800000"/>
              <a:headEnd/>
              <a:tailEnd/>
            </a:ln>
          </p:spPr>
          <p:txBody>
            <a:bodyPr wrap="none" anchor="ctr"/>
            <a:lstStyle/>
            <a:p>
              <a:pPr eaLnBrk="1" hangingPunct="1"/>
              <a:endParaRPr lang="es-MX" altLang="es-MX"/>
            </a:p>
          </p:txBody>
        </p:sp>
        <p:sp>
          <p:nvSpPr>
            <p:cNvPr id="45104" name="AutoShape 66">
              <a:hlinkClick r:id="" action="ppaction://macro?name=DoItToMe" highlightClick="1"/>
            </p:cNvPr>
            <p:cNvSpPr>
              <a:spLocks noChangeArrowheads="1"/>
            </p:cNvSpPr>
            <p:nvPr/>
          </p:nvSpPr>
          <p:spPr bwMode="auto">
            <a:xfrm>
              <a:off x="303" y="2299"/>
              <a:ext cx="814" cy="284"/>
            </a:xfrm>
            <a:prstGeom prst="actionButtonHelp">
              <a:avLst/>
            </a:prstGeom>
            <a:noFill/>
            <a:ln w="9525">
              <a:noFill/>
              <a:miter lim="800000"/>
              <a:headEnd/>
              <a:tailEnd/>
            </a:ln>
          </p:spPr>
          <p:txBody>
            <a:bodyPr wrap="none" anchor="ctr"/>
            <a:lstStyle/>
            <a:p>
              <a:pPr eaLnBrk="1" hangingPunct="1"/>
              <a:endParaRPr lang="es-MX" altLang="es-MX"/>
            </a:p>
          </p:txBody>
        </p:sp>
        <p:sp>
          <p:nvSpPr>
            <p:cNvPr id="45105" name="AutoShape 67">
              <a:hlinkClick r:id="" action="ppaction://macro?name=DoItToMe" highlightClick="1"/>
            </p:cNvPr>
            <p:cNvSpPr>
              <a:spLocks noChangeArrowheads="1"/>
            </p:cNvSpPr>
            <p:nvPr/>
          </p:nvSpPr>
          <p:spPr bwMode="auto">
            <a:xfrm>
              <a:off x="298" y="2678"/>
              <a:ext cx="932" cy="376"/>
            </a:xfrm>
            <a:prstGeom prst="actionButtonHelp">
              <a:avLst/>
            </a:prstGeom>
            <a:noFill/>
            <a:ln w="9525">
              <a:noFill/>
              <a:miter lim="800000"/>
              <a:headEnd/>
              <a:tailEnd/>
            </a:ln>
          </p:spPr>
          <p:txBody>
            <a:bodyPr wrap="none" anchor="ctr"/>
            <a:lstStyle/>
            <a:p>
              <a:pPr eaLnBrk="1" hangingPunct="1"/>
              <a:endParaRPr lang="es-MX" altLang="es-MX"/>
            </a:p>
          </p:txBody>
        </p:sp>
      </p:grpSp>
      <p:sp>
        <p:nvSpPr>
          <p:cNvPr id="4506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3BC2491E-BD8F-4473-A7B0-5738D5279EBA}" type="slidenum">
              <a:rPr lang="en-US" altLang="es-MX" sz="1000" smtClean="0">
                <a:solidFill>
                  <a:srgbClr val="DDDDDD"/>
                </a:solidFill>
                <a:latin typeface="Arial" charset="0"/>
              </a:rPr>
              <a:pPr algn="r" eaLnBrk="1" hangingPunct="1"/>
              <a:t>33</a:t>
            </a:fld>
            <a:r>
              <a:rPr lang="en-US" altLang="es-MX" sz="1000" dirty="0">
                <a:solidFill>
                  <a:srgbClr val="DDDDDD"/>
                </a:solidFill>
                <a:latin typeface="Arial" charset="0"/>
              </a:rPr>
              <a:t>-S290-PE</a:t>
            </a:r>
          </a:p>
        </p:txBody>
      </p:sp>
      <p:sp>
        <p:nvSpPr>
          <p:cNvPr id="68" name="Text Box 61">
            <a:extLst>
              <a:ext uri="{FF2B5EF4-FFF2-40B4-BE49-F238E27FC236}">
                <a16:creationId xmlns:a16="http://schemas.microsoft.com/office/drawing/2014/main" id="{35CA2827-56E7-404B-92EB-86BB266862D4}"/>
              </a:ext>
            </a:extLst>
          </p:cNvPr>
          <p:cNvSpPr txBox="1">
            <a:spLocks noChangeArrowheads="1"/>
          </p:cNvSpPr>
          <p:nvPr/>
        </p:nvSpPr>
        <p:spPr bwMode="auto">
          <a:xfrm>
            <a:off x="413279" y="2638425"/>
            <a:ext cx="899605" cy="360612"/>
          </a:xfrm>
          <a:prstGeom prst="rect">
            <a:avLst/>
          </a:prstGeom>
          <a:noFill/>
          <a:ln w="9525">
            <a:noFill/>
            <a:miter lim="800000"/>
            <a:headEnd/>
            <a:tailEnd/>
          </a:ln>
        </p:spPr>
        <p:txBody>
          <a:bodyPr wrap="none">
            <a:spAutoFit/>
          </a:bodyPr>
          <a:lstStyle/>
          <a:p>
            <a:pPr>
              <a:lnSpc>
                <a:spcPct val="120000"/>
              </a:lnSpc>
            </a:pPr>
            <a:r>
              <a:rPr lang="es-MX" altLang="es-MX" sz="1600" b="1" dirty="0">
                <a:solidFill>
                  <a:schemeClr val="bg1"/>
                </a:solidFill>
                <a:latin typeface="Arial" charset="0"/>
              </a:rPr>
              <a:t>NUBES</a:t>
            </a:r>
          </a:p>
        </p:txBody>
      </p:sp>
      <p:sp>
        <p:nvSpPr>
          <p:cNvPr id="69" name="Text Box 61">
            <a:extLst>
              <a:ext uri="{FF2B5EF4-FFF2-40B4-BE49-F238E27FC236}">
                <a16:creationId xmlns:a16="http://schemas.microsoft.com/office/drawing/2014/main" id="{B28B3251-CE1B-4938-93CC-165A4138871A}"/>
              </a:ext>
            </a:extLst>
          </p:cNvPr>
          <p:cNvSpPr txBox="1">
            <a:spLocks noChangeArrowheads="1"/>
          </p:cNvSpPr>
          <p:nvPr/>
        </p:nvSpPr>
        <p:spPr bwMode="auto">
          <a:xfrm>
            <a:off x="413280" y="3010958"/>
            <a:ext cx="889987" cy="360612"/>
          </a:xfrm>
          <a:prstGeom prst="rect">
            <a:avLst/>
          </a:prstGeom>
          <a:noFill/>
          <a:ln w="9525">
            <a:noFill/>
            <a:miter lim="800000"/>
            <a:headEnd/>
            <a:tailEnd/>
          </a:ln>
        </p:spPr>
        <p:txBody>
          <a:bodyPr wrap="none">
            <a:spAutoFit/>
          </a:bodyPr>
          <a:lstStyle/>
          <a:p>
            <a:pPr>
              <a:lnSpc>
                <a:spcPct val="120000"/>
              </a:lnSpc>
            </a:pPr>
            <a:r>
              <a:rPr lang="es-MX" altLang="es-MX" sz="1600" b="1">
                <a:solidFill>
                  <a:schemeClr val="bg1"/>
                </a:solidFill>
                <a:latin typeface="Arial" charset="0"/>
              </a:rPr>
              <a:t>DOSEL</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descr="Image of Boulder Weather Station"/>
          <p:cNvPicPr>
            <a:picLocks noChangeAspect="1" noChangeArrowheads="1"/>
          </p:cNvPicPr>
          <p:nvPr/>
        </p:nvPicPr>
        <p:blipFill>
          <a:blip r:embed="rId2" cstate="print"/>
          <a:srcRect t="2226"/>
          <a:stretch>
            <a:fillRect/>
          </a:stretch>
        </p:blipFill>
        <p:spPr bwMode="auto">
          <a:xfrm>
            <a:off x="0" y="0"/>
            <a:ext cx="9144000" cy="6858000"/>
          </a:xfrm>
          <a:prstGeom prst="rect">
            <a:avLst/>
          </a:prstGeom>
          <a:noFill/>
          <a:ln w="9525">
            <a:noFill/>
            <a:miter lim="800000"/>
            <a:headEnd/>
            <a:tailEnd/>
          </a:ln>
        </p:spPr>
      </p:pic>
      <p:sp>
        <p:nvSpPr>
          <p:cNvPr id="40964" name="Text Box 4"/>
          <p:cNvSpPr txBox="1">
            <a:spLocks noChangeArrowheads="1"/>
          </p:cNvSpPr>
          <p:nvPr/>
        </p:nvSpPr>
        <p:spPr bwMode="auto">
          <a:xfrm>
            <a:off x="3340100" y="2736850"/>
            <a:ext cx="2324100" cy="674031"/>
          </a:xfrm>
          <a:prstGeom prst="rect">
            <a:avLst/>
          </a:prstGeom>
          <a:noFill/>
          <a:ln w="9525">
            <a:noFill/>
            <a:miter lim="800000"/>
            <a:headEnd/>
            <a:tailEnd/>
          </a:ln>
        </p:spPr>
        <p:txBody>
          <a:bodyPr>
            <a:spAutoFit/>
          </a:bodyPr>
          <a:lstStyle/>
          <a:p>
            <a:pPr algn="ctr">
              <a:lnSpc>
                <a:spcPct val="80000"/>
              </a:lnSpc>
              <a:spcBef>
                <a:spcPct val="50000"/>
              </a:spcBef>
            </a:pPr>
            <a:r>
              <a:rPr lang="es-MX" altLang="es-MX" sz="1800" b="1" dirty="0">
                <a:solidFill>
                  <a:schemeClr val="bg1"/>
                </a:solidFill>
                <a:latin typeface="Arial" charset="0"/>
              </a:rPr>
              <a:t>Temperatura</a:t>
            </a:r>
          </a:p>
          <a:p>
            <a:pPr algn="ctr">
              <a:lnSpc>
                <a:spcPct val="80000"/>
              </a:lnSpc>
              <a:spcBef>
                <a:spcPct val="50000"/>
              </a:spcBef>
            </a:pPr>
            <a:r>
              <a:rPr lang="es-MX" altLang="es-MX" sz="1800" b="1" dirty="0">
                <a:solidFill>
                  <a:schemeClr val="bg1"/>
                </a:solidFill>
                <a:latin typeface="Arial" charset="0"/>
              </a:rPr>
              <a:t> del aire</a:t>
            </a:r>
          </a:p>
        </p:txBody>
      </p:sp>
      <p:sp>
        <p:nvSpPr>
          <p:cNvPr id="40965" name="Text Box 5"/>
          <p:cNvSpPr txBox="1">
            <a:spLocks noChangeArrowheads="1"/>
          </p:cNvSpPr>
          <p:nvPr/>
        </p:nvSpPr>
        <p:spPr bwMode="auto">
          <a:xfrm>
            <a:off x="2705101" y="3739091"/>
            <a:ext cx="2019300" cy="674031"/>
          </a:xfrm>
          <a:prstGeom prst="rect">
            <a:avLst/>
          </a:prstGeom>
          <a:noFill/>
          <a:ln w="9525">
            <a:noFill/>
            <a:miter lim="800000"/>
            <a:headEnd/>
            <a:tailEnd/>
          </a:ln>
        </p:spPr>
        <p:txBody>
          <a:bodyPr>
            <a:spAutoFit/>
          </a:bodyPr>
          <a:lstStyle/>
          <a:p>
            <a:pPr algn="ctr">
              <a:lnSpc>
                <a:spcPct val="80000"/>
              </a:lnSpc>
              <a:spcBef>
                <a:spcPct val="50000"/>
              </a:spcBef>
            </a:pPr>
            <a:r>
              <a:rPr lang="es-MX" altLang="es-MX" sz="1800" b="1" dirty="0">
                <a:solidFill>
                  <a:schemeClr val="bg1"/>
                </a:solidFill>
                <a:latin typeface="Arial" charset="0"/>
              </a:rPr>
              <a:t>Humedad del </a:t>
            </a:r>
          </a:p>
          <a:p>
            <a:pPr algn="ctr">
              <a:lnSpc>
                <a:spcPct val="80000"/>
              </a:lnSpc>
              <a:spcBef>
                <a:spcPct val="50000"/>
              </a:spcBef>
            </a:pPr>
            <a:r>
              <a:rPr lang="es-MX" altLang="es-MX" sz="1800" b="1" dirty="0">
                <a:solidFill>
                  <a:schemeClr val="bg1"/>
                </a:solidFill>
                <a:latin typeface="Arial" charset="0"/>
              </a:rPr>
              <a:t>combustible</a:t>
            </a:r>
          </a:p>
        </p:txBody>
      </p:sp>
      <p:sp>
        <p:nvSpPr>
          <p:cNvPr id="40966" name="Text Box 6"/>
          <p:cNvSpPr txBox="1">
            <a:spLocks noChangeArrowheads="1"/>
          </p:cNvSpPr>
          <p:nvPr/>
        </p:nvSpPr>
        <p:spPr bwMode="auto">
          <a:xfrm>
            <a:off x="2128838" y="4206875"/>
            <a:ext cx="533400" cy="366713"/>
          </a:xfrm>
          <a:prstGeom prst="rect">
            <a:avLst/>
          </a:prstGeom>
          <a:noFill/>
          <a:ln w="9525">
            <a:noFill/>
            <a:miter lim="800000"/>
            <a:headEnd/>
            <a:tailEnd/>
          </a:ln>
        </p:spPr>
        <p:txBody>
          <a:bodyPr>
            <a:spAutoFit/>
          </a:bodyPr>
          <a:lstStyle/>
          <a:p>
            <a:pPr>
              <a:spcBef>
                <a:spcPct val="50000"/>
              </a:spcBef>
            </a:pPr>
            <a:r>
              <a:rPr lang="en-US" altLang="es-MX" sz="1800" b="1">
                <a:solidFill>
                  <a:schemeClr val="bg1"/>
                </a:solidFill>
                <a:latin typeface="Arial" charset="0"/>
              </a:rPr>
              <a:t>8%</a:t>
            </a:r>
          </a:p>
        </p:txBody>
      </p:sp>
      <p:sp>
        <p:nvSpPr>
          <p:cNvPr id="40967" name="Text Box 7"/>
          <p:cNvSpPr txBox="1">
            <a:spLocks noChangeArrowheads="1"/>
          </p:cNvSpPr>
          <p:nvPr/>
        </p:nvSpPr>
        <p:spPr bwMode="auto">
          <a:xfrm>
            <a:off x="5130800" y="5314950"/>
            <a:ext cx="596900" cy="366713"/>
          </a:xfrm>
          <a:prstGeom prst="rect">
            <a:avLst/>
          </a:prstGeom>
          <a:noFill/>
          <a:ln w="9525">
            <a:noFill/>
            <a:miter lim="800000"/>
            <a:headEnd/>
            <a:tailEnd/>
          </a:ln>
        </p:spPr>
        <p:txBody>
          <a:bodyPr>
            <a:spAutoFit/>
          </a:bodyPr>
          <a:lstStyle/>
          <a:p>
            <a:pPr algn="ctr">
              <a:spcBef>
                <a:spcPct val="50000"/>
              </a:spcBef>
            </a:pPr>
            <a:r>
              <a:rPr lang="en-US" altLang="es-MX" sz="1800" b="1">
                <a:solidFill>
                  <a:schemeClr val="bg1"/>
                </a:solidFill>
                <a:latin typeface="Arial" charset="0"/>
              </a:rPr>
              <a:t>3%</a:t>
            </a:r>
          </a:p>
        </p:txBody>
      </p:sp>
      <p:sp>
        <p:nvSpPr>
          <p:cNvPr id="40968" name="Text Box 8"/>
          <p:cNvSpPr txBox="1">
            <a:spLocks noChangeArrowheads="1"/>
          </p:cNvSpPr>
          <p:nvPr/>
        </p:nvSpPr>
        <p:spPr bwMode="auto">
          <a:xfrm>
            <a:off x="579438" y="4570413"/>
            <a:ext cx="838200" cy="366712"/>
          </a:xfrm>
          <a:prstGeom prst="rect">
            <a:avLst/>
          </a:prstGeom>
          <a:noFill/>
          <a:ln w="9525">
            <a:noFill/>
            <a:miter lim="800000"/>
            <a:headEnd/>
            <a:tailEnd/>
          </a:ln>
        </p:spPr>
        <p:txBody>
          <a:bodyPr>
            <a:spAutoFit/>
          </a:bodyPr>
          <a:lstStyle/>
          <a:p>
            <a:pPr>
              <a:spcBef>
                <a:spcPct val="50000"/>
              </a:spcBef>
            </a:pPr>
            <a:r>
              <a:rPr lang="en-US" altLang="es-MX" sz="1800" b="1">
                <a:solidFill>
                  <a:schemeClr val="bg1"/>
                </a:solidFill>
                <a:latin typeface="Arial" charset="0"/>
              </a:rPr>
              <a:t>43</a:t>
            </a:r>
            <a:r>
              <a:rPr lang="en-US" altLang="es-MX" sz="1800" b="1" baseline="50000">
                <a:solidFill>
                  <a:schemeClr val="bg1"/>
                </a:solidFill>
                <a:latin typeface="Arial" charset="0"/>
              </a:rPr>
              <a:t>o</a:t>
            </a:r>
          </a:p>
        </p:txBody>
      </p:sp>
      <p:sp>
        <p:nvSpPr>
          <p:cNvPr id="40969" name="Text Box 9"/>
          <p:cNvSpPr txBox="1">
            <a:spLocks noChangeArrowheads="1"/>
          </p:cNvSpPr>
          <p:nvPr/>
        </p:nvSpPr>
        <p:spPr bwMode="auto">
          <a:xfrm>
            <a:off x="5518150" y="3495675"/>
            <a:ext cx="558800" cy="366713"/>
          </a:xfrm>
          <a:prstGeom prst="rect">
            <a:avLst/>
          </a:prstGeom>
          <a:noFill/>
          <a:ln w="9525">
            <a:noFill/>
            <a:miter lim="800000"/>
            <a:headEnd/>
            <a:tailEnd/>
          </a:ln>
        </p:spPr>
        <p:txBody>
          <a:bodyPr>
            <a:spAutoFit/>
          </a:bodyPr>
          <a:lstStyle/>
          <a:p>
            <a:pPr algn="ctr">
              <a:spcBef>
                <a:spcPct val="50000"/>
              </a:spcBef>
            </a:pPr>
            <a:r>
              <a:rPr lang="en-US" altLang="es-MX" sz="1800" b="1">
                <a:solidFill>
                  <a:schemeClr val="bg1"/>
                </a:solidFill>
                <a:latin typeface="Arial" charset="0"/>
              </a:rPr>
              <a:t>30</a:t>
            </a:r>
            <a:r>
              <a:rPr lang="en-US" altLang="es-MX" sz="1800" b="1" baseline="50000">
                <a:solidFill>
                  <a:schemeClr val="bg1"/>
                </a:solidFill>
                <a:latin typeface="Arial" charset="0"/>
              </a:rPr>
              <a:t>o</a:t>
            </a:r>
            <a:r>
              <a:rPr lang="en-US" altLang="es-MX" sz="1800" b="1">
                <a:solidFill>
                  <a:schemeClr val="bg1"/>
                </a:solidFill>
                <a:latin typeface="Arial" charset="0"/>
              </a:rPr>
              <a:t> </a:t>
            </a:r>
          </a:p>
        </p:txBody>
      </p:sp>
      <p:sp>
        <p:nvSpPr>
          <p:cNvPr id="40970" name="Text Box 10"/>
          <p:cNvSpPr txBox="1">
            <a:spLocks noChangeArrowheads="1"/>
          </p:cNvSpPr>
          <p:nvPr/>
        </p:nvSpPr>
        <p:spPr bwMode="auto">
          <a:xfrm>
            <a:off x="2096029" y="3490384"/>
            <a:ext cx="560387" cy="366713"/>
          </a:xfrm>
          <a:prstGeom prst="rect">
            <a:avLst/>
          </a:prstGeom>
          <a:noFill/>
          <a:ln w="9525">
            <a:noFill/>
            <a:miter lim="800000"/>
            <a:headEnd/>
            <a:tailEnd/>
          </a:ln>
        </p:spPr>
        <p:txBody>
          <a:bodyPr>
            <a:spAutoFit/>
          </a:bodyPr>
          <a:lstStyle/>
          <a:p>
            <a:pPr>
              <a:spcBef>
                <a:spcPct val="50000"/>
              </a:spcBef>
            </a:pPr>
            <a:r>
              <a:rPr lang="es-MX" altLang="es-MX" sz="1800" b="1" dirty="0" err="1">
                <a:solidFill>
                  <a:schemeClr val="bg1"/>
                </a:solidFill>
                <a:latin typeface="Arial" charset="0"/>
              </a:rPr>
              <a:t>30</a:t>
            </a:r>
            <a:r>
              <a:rPr lang="es-MX" altLang="es-MX" sz="1800" b="1" baseline="50000" dirty="0" err="1">
                <a:solidFill>
                  <a:schemeClr val="bg1"/>
                </a:solidFill>
                <a:latin typeface="Arial" charset="0"/>
              </a:rPr>
              <a:t>o</a:t>
            </a:r>
            <a:endParaRPr lang="es-MX" altLang="es-MX" sz="1800" b="1" baseline="50000" dirty="0">
              <a:solidFill>
                <a:schemeClr val="bg1"/>
              </a:solidFill>
              <a:latin typeface="Arial" charset="0"/>
            </a:endParaRPr>
          </a:p>
        </p:txBody>
      </p:sp>
      <p:sp>
        <p:nvSpPr>
          <p:cNvPr id="40971" name="Text Box 11"/>
          <p:cNvSpPr txBox="1">
            <a:spLocks noChangeArrowheads="1"/>
          </p:cNvSpPr>
          <p:nvPr/>
        </p:nvSpPr>
        <p:spPr bwMode="auto">
          <a:xfrm>
            <a:off x="2625725" y="5964238"/>
            <a:ext cx="4025900" cy="784225"/>
          </a:xfrm>
          <a:prstGeom prst="rect">
            <a:avLst/>
          </a:prstGeom>
          <a:noFill/>
          <a:ln w="9525">
            <a:noFill/>
            <a:miter lim="800000"/>
            <a:headEnd/>
            <a:tailEnd/>
          </a:ln>
        </p:spPr>
        <p:txBody>
          <a:bodyPr>
            <a:spAutoFit/>
          </a:bodyPr>
          <a:lstStyle/>
          <a:p>
            <a:pPr algn="ctr">
              <a:spcBef>
                <a:spcPct val="50000"/>
              </a:spcBef>
            </a:pPr>
            <a:r>
              <a:rPr lang="en-US" altLang="es-MX" sz="1800" b="1">
                <a:solidFill>
                  <a:schemeClr val="bg1"/>
                </a:solidFill>
                <a:latin typeface="Arial" charset="0"/>
              </a:rPr>
              <a:t> Temperatura</a:t>
            </a:r>
          </a:p>
          <a:p>
            <a:pPr algn="ctr">
              <a:spcBef>
                <a:spcPct val="50000"/>
              </a:spcBef>
            </a:pPr>
            <a:r>
              <a:rPr lang="en-US" altLang="es-MX" sz="1800" b="1">
                <a:solidFill>
                  <a:schemeClr val="bg1"/>
                </a:solidFill>
                <a:latin typeface="Arial" charset="0"/>
              </a:rPr>
              <a:t> superficial</a:t>
            </a:r>
          </a:p>
        </p:txBody>
      </p:sp>
      <p:sp>
        <p:nvSpPr>
          <p:cNvPr id="40972" name="Text Box 12"/>
          <p:cNvSpPr txBox="1">
            <a:spLocks noChangeArrowheads="1"/>
          </p:cNvSpPr>
          <p:nvPr/>
        </p:nvSpPr>
        <p:spPr bwMode="auto">
          <a:xfrm>
            <a:off x="6535738" y="5568950"/>
            <a:ext cx="800100" cy="366713"/>
          </a:xfrm>
          <a:prstGeom prst="rect">
            <a:avLst/>
          </a:prstGeom>
          <a:noFill/>
          <a:ln w="9525">
            <a:noFill/>
            <a:miter lim="800000"/>
            <a:headEnd/>
            <a:tailEnd/>
          </a:ln>
        </p:spPr>
        <p:txBody>
          <a:bodyPr>
            <a:spAutoFit/>
          </a:bodyPr>
          <a:lstStyle/>
          <a:p>
            <a:pPr>
              <a:spcBef>
                <a:spcPct val="50000"/>
              </a:spcBef>
            </a:pPr>
            <a:r>
              <a:rPr lang="en-US" altLang="es-MX" sz="1800" b="1">
                <a:solidFill>
                  <a:schemeClr val="bg1"/>
                </a:solidFill>
                <a:latin typeface="Arial" charset="0"/>
              </a:rPr>
              <a:t>71</a:t>
            </a:r>
            <a:r>
              <a:rPr lang="en-US" altLang="es-MX" sz="1800" b="1" baseline="50000">
                <a:solidFill>
                  <a:schemeClr val="bg1"/>
                </a:solidFill>
                <a:latin typeface="Arial" charset="0"/>
              </a:rPr>
              <a:t>o</a:t>
            </a:r>
          </a:p>
        </p:txBody>
      </p:sp>
      <p:sp>
        <p:nvSpPr>
          <p:cNvPr id="40973" name="Line 13"/>
          <p:cNvSpPr>
            <a:spLocks noChangeShapeType="1"/>
          </p:cNvSpPr>
          <p:nvPr/>
        </p:nvSpPr>
        <p:spPr bwMode="auto">
          <a:xfrm flipH="1">
            <a:off x="2641600" y="2979209"/>
            <a:ext cx="1082675" cy="487363"/>
          </a:xfrm>
          <a:prstGeom prst="line">
            <a:avLst/>
          </a:prstGeom>
          <a:noFill/>
          <a:ln w="38100">
            <a:solidFill>
              <a:schemeClr val="bg1"/>
            </a:solidFill>
            <a:round/>
            <a:headEnd/>
            <a:tailEnd type="triangle" w="med" len="med"/>
          </a:ln>
        </p:spPr>
        <p:txBody>
          <a:bodyPr/>
          <a:lstStyle/>
          <a:p>
            <a:endParaRPr lang="es-MX"/>
          </a:p>
        </p:txBody>
      </p:sp>
      <p:sp>
        <p:nvSpPr>
          <p:cNvPr id="40974" name="Line 14"/>
          <p:cNvSpPr>
            <a:spLocks noChangeShapeType="1"/>
          </p:cNvSpPr>
          <p:nvPr/>
        </p:nvSpPr>
        <p:spPr bwMode="auto">
          <a:xfrm>
            <a:off x="5304899" y="2996146"/>
            <a:ext cx="168275" cy="242888"/>
          </a:xfrm>
          <a:prstGeom prst="line">
            <a:avLst/>
          </a:prstGeom>
          <a:noFill/>
          <a:ln w="38100">
            <a:solidFill>
              <a:schemeClr val="bg1"/>
            </a:solidFill>
            <a:round/>
            <a:headEnd/>
            <a:tailEnd type="triangle" w="med" len="med"/>
          </a:ln>
        </p:spPr>
        <p:txBody>
          <a:bodyPr/>
          <a:lstStyle/>
          <a:p>
            <a:endParaRPr lang="es-MX"/>
          </a:p>
        </p:txBody>
      </p:sp>
      <p:sp>
        <p:nvSpPr>
          <p:cNvPr id="40975" name="Line 15"/>
          <p:cNvSpPr>
            <a:spLocks noChangeShapeType="1"/>
          </p:cNvSpPr>
          <p:nvPr/>
        </p:nvSpPr>
        <p:spPr bwMode="auto">
          <a:xfrm flipH="1">
            <a:off x="2590800" y="4221163"/>
            <a:ext cx="365125" cy="122237"/>
          </a:xfrm>
          <a:prstGeom prst="line">
            <a:avLst/>
          </a:prstGeom>
          <a:noFill/>
          <a:ln w="38100">
            <a:solidFill>
              <a:schemeClr val="bg1"/>
            </a:solidFill>
            <a:round/>
            <a:headEnd/>
            <a:tailEnd type="triangle" w="med" len="med"/>
          </a:ln>
        </p:spPr>
        <p:txBody>
          <a:bodyPr/>
          <a:lstStyle/>
          <a:p>
            <a:endParaRPr lang="es-MX"/>
          </a:p>
        </p:txBody>
      </p:sp>
      <p:sp>
        <p:nvSpPr>
          <p:cNvPr id="40976" name="Line 16"/>
          <p:cNvSpPr>
            <a:spLocks noChangeShapeType="1"/>
          </p:cNvSpPr>
          <p:nvPr/>
        </p:nvSpPr>
        <p:spPr bwMode="auto">
          <a:xfrm>
            <a:off x="4525963" y="4237038"/>
            <a:ext cx="763587" cy="1138237"/>
          </a:xfrm>
          <a:prstGeom prst="line">
            <a:avLst/>
          </a:prstGeom>
          <a:noFill/>
          <a:ln w="38100">
            <a:solidFill>
              <a:schemeClr val="bg1"/>
            </a:solidFill>
            <a:round/>
            <a:headEnd/>
            <a:tailEnd type="triangle" w="med" len="med"/>
          </a:ln>
        </p:spPr>
        <p:txBody>
          <a:bodyPr/>
          <a:lstStyle/>
          <a:p>
            <a:endParaRPr lang="es-MX"/>
          </a:p>
        </p:txBody>
      </p:sp>
      <p:sp>
        <p:nvSpPr>
          <p:cNvPr id="40977" name="Line 17"/>
          <p:cNvSpPr>
            <a:spLocks noChangeShapeType="1"/>
          </p:cNvSpPr>
          <p:nvPr/>
        </p:nvSpPr>
        <p:spPr bwMode="auto">
          <a:xfrm flipV="1">
            <a:off x="5834063" y="5837238"/>
            <a:ext cx="765175" cy="514350"/>
          </a:xfrm>
          <a:prstGeom prst="line">
            <a:avLst/>
          </a:prstGeom>
          <a:noFill/>
          <a:ln w="38100">
            <a:solidFill>
              <a:schemeClr val="bg1"/>
            </a:solidFill>
            <a:round/>
            <a:headEnd/>
            <a:tailEnd type="triangle" w="med" len="med"/>
          </a:ln>
        </p:spPr>
        <p:txBody>
          <a:bodyPr/>
          <a:lstStyle/>
          <a:p>
            <a:endParaRPr lang="es-MX"/>
          </a:p>
        </p:txBody>
      </p:sp>
      <p:sp>
        <p:nvSpPr>
          <p:cNvPr id="40978" name="Line 18"/>
          <p:cNvSpPr>
            <a:spLocks noChangeShapeType="1"/>
          </p:cNvSpPr>
          <p:nvPr/>
        </p:nvSpPr>
        <p:spPr bwMode="auto">
          <a:xfrm flipH="1" flipV="1">
            <a:off x="1173163" y="4860925"/>
            <a:ext cx="2239962" cy="1417638"/>
          </a:xfrm>
          <a:prstGeom prst="line">
            <a:avLst/>
          </a:prstGeom>
          <a:noFill/>
          <a:ln w="38100">
            <a:solidFill>
              <a:schemeClr val="bg1"/>
            </a:solidFill>
            <a:round/>
            <a:headEnd/>
            <a:tailEnd type="triangle" w="med" len="med"/>
          </a:ln>
        </p:spPr>
        <p:txBody>
          <a:bodyPr/>
          <a:lstStyle/>
          <a:p>
            <a:endParaRPr lang="es-MX"/>
          </a:p>
        </p:txBody>
      </p:sp>
      <p:sp>
        <p:nvSpPr>
          <p:cNvPr id="46098" name="Rectangle 2"/>
          <p:cNvSpPr>
            <a:spLocks noGrp="1" noChangeArrowheads="1"/>
          </p:cNvSpPr>
          <p:nvPr>
            <p:ph type="title"/>
          </p:nvPr>
        </p:nvSpPr>
        <p:spPr>
          <a:xfrm>
            <a:off x="0" y="265240"/>
            <a:ext cx="8937625" cy="1143000"/>
          </a:xfrm>
        </p:spPr>
        <p:txBody>
          <a:bodyPr/>
          <a:lstStyle/>
          <a:p>
            <a:pPr algn="l" eaLnBrk="1" hangingPunct="1">
              <a:lnSpc>
                <a:spcPct val="80000"/>
              </a:lnSpc>
            </a:pPr>
            <a:r>
              <a:rPr lang="es-MX" altLang="es-MX" sz="3600" spc="-100" dirty="0"/>
              <a:t>Efectos de sombreado vs. expuesto en la humedad del</a:t>
            </a:r>
            <a:br>
              <a:rPr lang="es-MX" altLang="es-MX" sz="3600" spc="-100" dirty="0"/>
            </a:br>
            <a:r>
              <a:rPr lang="es-MX" altLang="es-MX" sz="3600" spc="-100" dirty="0"/>
              <a:t>combustible</a:t>
            </a:r>
          </a:p>
        </p:txBody>
      </p:sp>
      <p:sp>
        <p:nvSpPr>
          <p:cNvPr id="4609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17C2ECE1-E70B-4FDA-80DB-38A8AD8EA0A9}" type="slidenum">
              <a:rPr lang="en-US" altLang="es-MX" sz="1000" smtClean="0">
                <a:solidFill>
                  <a:srgbClr val="DDDDDD"/>
                </a:solidFill>
                <a:latin typeface="Arial" charset="0"/>
              </a:rPr>
              <a:pPr algn="r" eaLnBrk="1" hangingPunct="1"/>
              <a:t>34</a:t>
            </a:fld>
            <a:r>
              <a:rPr lang="en-US" altLang="es-MX" sz="1000" dirty="0">
                <a:solidFill>
                  <a:srgbClr val="DDDDDD"/>
                </a:solidFill>
                <a:latin typeface="Arial" charset="0"/>
              </a:rPr>
              <a:t>-S290-PE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wipe(up)">
                                      <p:cBhvr>
                                        <p:cTn id="7" dur="500"/>
                                        <p:tgtEl>
                                          <p:spTgt spid="40964"/>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0974"/>
                                        </p:tgtEl>
                                        <p:attrNameLst>
                                          <p:attrName>style.visibility</p:attrName>
                                        </p:attrNameLst>
                                      </p:cBhvr>
                                      <p:to>
                                        <p:strVal val="visible"/>
                                      </p:to>
                                    </p:set>
                                    <p:animEffect transition="in" filter="wipe(up)">
                                      <p:cBhvr>
                                        <p:cTn id="11" dur="500"/>
                                        <p:tgtEl>
                                          <p:spTgt spid="40974"/>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0973"/>
                                        </p:tgtEl>
                                        <p:attrNameLst>
                                          <p:attrName>style.visibility</p:attrName>
                                        </p:attrNameLst>
                                      </p:cBhvr>
                                      <p:to>
                                        <p:strVal val="visible"/>
                                      </p:to>
                                    </p:set>
                                    <p:animEffect transition="in" filter="wipe(up)">
                                      <p:cBhvr>
                                        <p:cTn id="15" dur="500"/>
                                        <p:tgtEl>
                                          <p:spTgt spid="40973"/>
                                        </p:tgtEl>
                                      </p:cBhvr>
                                    </p:animEffect>
                                  </p:childTnLst>
                                </p:cTn>
                              </p:par>
                            </p:childTnLst>
                          </p:cTn>
                        </p:par>
                        <p:par>
                          <p:cTn id="16" fill="hold" nodeType="afterGroup">
                            <p:stCondLst>
                              <p:cond delay="1500"/>
                            </p:stCondLst>
                            <p:childTnLst>
                              <p:par>
                                <p:cTn id="17" presetID="4" presetClass="entr" presetSubtype="32" fill="hold" grpId="0" nodeType="afterEffect">
                                  <p:stCondLst>
                                    <p:cond delay="0"/>
                                  </p:stCondLst>
                                  <p:childTnLst>
                                    <p:set>
                                      <p:cBhvr>
                                        <p:cTn id="18" dur="1" fill="hold">
                                          <p:stCondLst>
                                            <p:cond delay="0"/>
                                          </p:stCondLst>
                                        </p:cTn>
                                        <p:tgtEl>
                                          <p:spTgt spid="40969"/>
                                        </p:tgtEl>
                                        <p:attrNameLst>
                                          <p:attrName>style.visibility</p:attrName>
                                        </p:attrNameLst>
                                      </p:cBhvr>
                                      <p:to>
                                        <p:strVal val="visible"/>
                                      </p:to>
                                    </p:set>
                                    <p:animEffect transition="in" filter="box(out)">
                                      <p:cBhvr>
                                        <p:cTn id="19" dur="500"/>
                                        <p:tgtEl>
                                          <p:spTgt spid="4096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 presetClass="entr" presetSubtype="32" fill="hold" grpId="0" nodeType="clickEffect">
                                  <p:stCondLst>
                                    <p:cond delay="0"/>
                                  </p:stCondLst>
                                  <p:childTnLst>
                                    <p:set>
                                      <p:cBhvr>
                                        <p:cTn id="23" dur="1" fill="hold">
                                          <p:stCondLst>
                                            <p:cond delay="0"/>
                                          </p:stCondLst>
                                        </p:cTn>
                                        <p:tgtEl>
                                          <p:spTgt spid="40970"/>
                                        </p:tgtEl>
                                        <p:attrNameLst>
                                          <p:attrName>style.visibility</p:attrName>
                                        </p:attrNameLst>
                                      </p:cBhvr>
                                      <p:to>
                                        <p:strVal val="visible"/>
                                      </p:to>
                                    </p:set>
                                    <p:animEffect transition="in" filter="box(out)">
                                      <p:cBhvr>
                                        <p:cTn id="24" dur="500"/>
                                        <p:tgtEl>
                                          <p:spTgt spid="4097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40971"/>
                                        </p:tgtEl>
                                        <p:attrNameLst>
                                          <p:attrName>style.visibility</p:attrName>
                                        </p:attrNameLst>
                                      </p:cBhvr>
                                      <p:to>
                                        <p:strVal val="visible"/>
                                      </p:to>
                                    </p:set>
                                    <p:animEffect transition="in" filter="wipe(up)">
                                      <p:cBhvr>
                                        <p:cTn id="29" dur="500"/>
                                        <p:tgtEl>
                                          <p:spTgt spid="40971"/>
                                        </p:tgtEl>
                                      </p:cBhvr>
                                    </p:animEffect>
                                  </p:childTnLst>
                                </p:cTn>
                              </p:par>
                            </p:childTnLst>
                          </p:cTn>
                        </p:par>
                        <p:par>
                          <p:cTn id="30" fill="hold" nodeType="afterGroup">
                            <p:stCondLst>
                              <p:cond delay="500"/>
                            </p:stCondLst>
                            <p:childTnLst>
                              <p:par>
                                <p:cTn id="31" presetID="22" presetClass="entr" presetSubtype="4" fill="hold" grpId="0" nodeType="afterEffect">
                                  <p:stCondLst>
                                    <p:cond delay="0"/>
                                  </p:stCondLst>
                                  <p:childTnLst>
                                    <p:set>
                                      <p:cBhvr>
                                        <p:cTn id="32" dur="1" fill="hold">
                                          <p:stCondLst>
                                            <p:cond delay="0"/>
                                          </p:stCondLst>
                                        </p:cTn>
                                        <p:tgtEl>
                                          <p:spTgt spid="40977"/>
                                        </p:tgtEl>
                                        <p:attrNameLst>
                                          <p:attrName>style.visibility</p:attrName>
                                        </p:attrNameLst>
                                      </p:cBhvr>
                                      <p:to>
                                        <p:strVal val="visible"/>
                                      </p:to>
                                    </p:set>
                                    <p:animEffect transition="in" filter="wipe(down)">
                                      <p:cBhvr>
                                        <p:cTn id="33" dur="500"/>
                                        <p:tgtEl>
                                          <p:spTgt spid="40977"/>
                                        </p:tgtEl>
                                      </p:cBhvr>
                                    </p:animEffect>
                                  </p:childTnLst>
                                </p:cTn>
                              </p:par>
                            </p:childTnLst>
                          </p:cTn>
                        </p:par>
                        <p:par>
                          <p:cTn id="34" fill="hold" nodeType="afterGroup">
                            <p:stCondLst>
                              <p:cond delay="1000"/>
                            </p:stCondLst>
                            <p:childTnLst>
                              <p:par>
                                <p:cTn id="35" presetID="22" presetClass="entr" presetSubtype="4" fill="hold" grpId="0" nodeType="afterEffect">
                                  <p:stCondLst>
                                    <p:cond delay="0"/>
                                  </p:stCondLst>
                                  <p:childTnLst>
                                    <p:set>
                                      <p:cBhvr>
                                        <p:cTn id="36" dur="1" fill="hold">
                                          <p:stCondLst>
                                            <p:cond delay="0"/>
                                          </p:stCondLst>
                                        </p:cTn>
                                        <p:tgtEl>
                                          <p:spTgt spid="40978"/>
                                        </p:tgtEl>
                                        <p:attrNameLst>
                                          <p:attrName>style.visibility</p:attrName>
                                        </p:attrNameLst>
                                      </p:cBhvr>
                                      <p:to>
                                        <p:strVal val="visible"/>
                                      </p:to>
                                    </p:set>
                                    <p:animEffect transition="in" filter="wipe(down)">
                                      <p:cBhvr>
                                        <p:cTn id="37" dur="500"/>
                                        <p:tgtEl>
                                          <p:spTgt spid="40978"/>
                                        </p:tgtEl>
                                      </p:cBhvr>
                                    </p:animEffect>
                                  </p:childTnLst>
                                </p:cTn>
                              </p:par>
                            </p:childTnLst>
                          </p:cTn>
                        </p:par>
                        <p:par>
                          <p:cTn id="38" fill="hold" nodeType="afterGroup">
                            <p:stCondLst>
                              <p:cond delay="1500"/>
                            </p:stCondLst>
                            <p:childTnLst>
                              <p:par>
                                <p:cTn id="39" presetID="4" presetClass="entr" presetSubtype="32" fill="hold" grpId="0" nodeType="afterEffect">
                                  <p:stCondLst>
                                    <p:cond delay="0"/>
                                  </p:stCondLst>
                                  <p:childTnLst>
                                    <p:set>
                                      <p:cBhvr>
                                        <p:cTn id="40" dur="1" fill="hold">
                                          <p:stCondLst>
                                            <p:cond delay="0"/>
                                          </p:stCondLst>
                                        </p:cTn>
                                        <p:tgtEl>
                                          <p:spTgt spid="40972"/>
                                        </p:tgtEl>
                                        <p:attrNameLst>
                                          <p:attrName>style.visibility</p:attrName>
                                        </p:attrNameLst>
                                      </p:cBhvr>
                                      <p:to>
                                        <p:strVal val="visible"/>
                                      </p:to>
                                    </p:set>
                                    <p:animEffect transition="in" filter="box(out)">
                                      <p:cBhvr>
                                        <p:cTn id="41" dur="500"/>
                                        <p:tgtEl>
                                          <p:spTgt spid="4097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4" presetClass="entr" presetSubtype="32" fill="hold" grpId="0" nodeType="clickEffect">
                                  <p:stCondLst>
                                    <p:cond delay="0"/>
                                  </p:stCondLst>
                                  <p:childTnLst>
                                    <p:set>
                                      <p:cBhvr>
                                        <p:cTn id="45" dur="1" fill="hold">
                                          <p:stCondLst>
                                            <p:cond delay="0"/>
                                          </p:stCondLst>
                                        </p:cTn>
                                        <p:tgtEl>
                                          <p:spTgt spid="40968"/>
                                        </p:tgtEl>
                                        <p:attrNameLst>
                                          <p:attrName>style.visibility</p:attrName>
                                        </p:attrNameLst>
                                      </p:cBhvr>
                                      <p:to>
                                        <p:strVal val="visible"/>
                                      </p:to>
                                    </p:set>
                                    <p:animEffect transition="in" filter="box(out)">
                                      <p:cBhvr>
                                        <p:cTn id="46" dur="500"/>
                                        <p:tgtEl>
                                          <p:spTgt spid="40968"/>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0965"/>
                                        </p:tgtEl>
                                        <p:attrNameLst>
                                          <p:attrName>style.visibility</p:attrName>
                                        </p:attrNameLst>
                                      </p:cBhvr>
                                      <p:to>
                                        <p:strVal val="visible"/>
                                      </p:to>
                                    </p:set>
                                    <p:animEffect transition="in" filter="wipe(up)">
                                      <p:cBhvr>
                                        <p:cTn id="51" dur="500"/>
                                        <p:tgtEl>
                                          <p:spTgt spid="40965"/>
                                        </p:tgtEl>
                                      </p:cBhvr>
                                    </p:animEffect>
                                  </p:childTnLst>
                                </p:cTn>
                              </p:par>
                            </p:childTnLst>
                          </p:cTn>
                        </p:par>
                        <p:par>
                          <p:cTn id="52" fill="hold" nodeType="afterGroup">
                            <p:stCondLst>
                              <p:cond delay="500"/>
                            </p:stCondLst>
                            <p:childTnLst>
                              <p:par>
                                <p:cTn id="53" presetID="22" presetClass="entr" presetSubtype="1" fill="hold" grpId="0" nodeType="afterEffect">
                                  <p:stCondLst>
                                    <p:cond delay="0"/>
                                  </p:stCondLst>
                                  <p:childTnLst>
                                    <p:set>
                                      <p:cBhvr>
                                        <p:cTn id="54" dur="1" fill="hold">
                                          <p:stCondLst>
                                            <p:cond delay="0"/>
                                          </p:stCondLst>
                                        </p:cTn>
                                        <p:tgtEl>
                                          <p:spTgt spid="40976"/>
                                        </p:tgtEl>
                                        <p:attrNameLst>
                                          <p:attrName>style.visibility</p:attrName>
                                        </p:attrNameLst>
                                      </p:cBhvr>
                                      <p:to>
                                        <p:strVal val="visible"/>
                                      </p:to>
                                    </p:set>
                                    <p:animEffect transition="in" filter="wipe(up)">
                                      <p:cBhvr>
                                        <p:cTn id="55" dur="500"/>
                                        <p:tgtEl>
                                          <p:spTgt spid="40976"/>
                                        </p:tgtEl>
                                      </p:cBhvr>
                                    </p:animEffect>
                                  </p:childTnLst>
                                </p:cTn>
                              </p:par>
                            </p:childTnLst>
                          </p:cTn>
                        </p:par>
                        <p:par>
                          <p:cTn id="56" fill="hold" nodeType="afterGroup">
                            <p:stCondLst>
                              <p:cond delay="1000"/>
                            </p:stCondLst>
                            <p:childTnLst>
                              <p:par>
                                <p:cTn id="57" presetID="22" presetClass="entr" presetSubtype="2" fill="hold" grpId="0" nodeType="afterEffect">
                                  <p:stCondLst>
                                    <p:cond delay="0"/>
                                  </p:stCondLst>
                                  <p:childTnLst>
                                    <p:set>
                                      <p:cBhvr>
                                        <p:cTn id="58" dur="1" fill="hold">
                                          <p:stCondLst>
                                            <p:cond delay="0"/>
                                          </p:stCondLst>
                                        </p:cTn>
                                        <p:tgtEl>
                                          <p:spTgt spid="40975"/>
                                        </p:tgtEl>
                                        <p:attrNameLst>
                                          <p:attrName>style.visibility</p:attrName>
                                        </p:attrNameLst>
                                      </p:cBhvr>
                                      <p:to>
                                        <p:strVal val="visible"/>
                                      </p:to>
                                    </p:set>
                                    <p:animEffect transition="in" filter="wipe(right)">
                                      <p:cBhvr>
                                        <p:cTn id="59" dur="500"/>
                                        <p:tgtEl>
                                          <p:spTgt spid="40975"/>
                                        </p:tgtEl>
                                      </p:cBhvr>
                                    </p:animEffect>
                                  </p:childTnLst>
                                </p:cTn>
                              </p:par>
                            </p:childTnLst>
                          </p:cTn>
                        </p:par>
                        <p:par>
                          <p:cTn id="60" fill="hold" nodeType="afterGroup">
                            <p:stCondLst>
                              <p:cond delay="1500"/>
                            </p:stCondLst>
                            <p:childTnLst>
                              <p:par>
                                <p:cTn id="61" presetID="4" presetClass="entr" presetSubtype="32" fill="hold" grpId="0" nodeType="afterEffect">
                                  <p:stCondLst>
                                    <p:cond delay="0"/>
                                  </p:stCondLst>
                                  <p:childTnLst>
                                    <p:set>
                                      <p:cBhvr>
                                        <p:cTn id="62" dur="1" fill="hold">
                                          <p:stCondLst>
                                            <p:cond delay="0"/>
                                          </p:stCondLst>
                                        </p:cTn>
                                        <p:tgtEl>
                                          <p:spTgt spid="40967"/>
                                        </p:tgtEl>
                                        <p:attrNameLst>
                                          <p:attrName>style.visibility</p:attrName>
                                        </p:attrNameLst>
                                      </p:cBhvr>
                                      <p:to>
                                        <p:strVal val="visible"/>
                                      </p:to>
                                    </p:set>
                                    <p:animEffect transition="in" filter="box(out)">
                                      <p:cBhvr>
                                        <p:cTn id="63" dur="500"/>
                                        <p:tgtEl>
                                          <p:spTgt spid="40967"/>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40966"/>
                                        </p:tgtEl>
                                        <p:attrNameLst>
                                          <p:attrName>style.visibility</p:attrName>
                                        </p:attrNameLst>
                                      </p:cBhvr>
                                      <p:to>
                                        <p:strVal val="visible"/>
                                      </p:to>
                                    </p:set>
                                    <p:animEffect transition="in" filter="box(out)">
                                      <p:cBhvr>
                                        <p:cTn id="68"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utoUpdateAnimBg="0"/>
      <p:bldP spid="40965" grpId="0" autoUpdateAnimBg="0"/>
      <p:bldP spid="40966" grpId="0" autoUpdateAnimBg="0"/>
      <p:bldP spid="40967" grpId="0" autoUpdateAnimBg="0"/>
      <p:bldP spid="40968" grpId="0" autoUpdateAnimBg="0"/>
      <p:bldP spid="40969" grpId="0" autoUpdateAnimBg="0"/>
      <p:bldP spid="40970" grpId="0" autoUpdateAnimBg="0"/>
      <p:bldP spid="40971" grpId="0" autoUpdateAnimBg="0"/>
      <p:bldP spid="40972" grpId="0" autoUpdateAnimBg="0"/>
      <p:bldP spid="40973" grpId="0" animBg="1"/>
      <p:bldP spid="40974" grpId="0" animBg="1"/>
      <p:bldP spid="40975" grpId="0" animBg="1"/>
      <p:bldP spid="40976" grpId="0" animBg="1"/>
      <p:bldP spid="40977" grpId="0" animBg="1"/>
      <p:bldP spid="4097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lnSpc>
                <a:spcPct val="90000"/>
              </a:lnSpc>
            </a:pPr>
            <a:r>
              <a:rPr lang="es-MX" altLang="es-MX" dirty="0"/>
              <a:t>La exposición afecta la humedad del combustible</a:t>
            </a:r>
          </a:p>
        </p:txBody>
      </p:sp>
      <p:sp>
        <p:nvSpPr>
          <p:cNvPr id="47107" name="Rectangle 4"/>
          <p:cNvSpPr>
            <a:spLocks noChangeArrowheads="1"/>
          </p:cNvSpPr>
          <p:nvPr/>
        </p:nvSpPr>
        <p:spPr bwMode="auto">
          <a:xfrm>
            <a:off x="2541588" y="1909763"/>
            <a:ext cx="3962400" cy="3962400"/>
          </a:xfrm>
          <a:prstGeom prst="rect">
            <a:avLst/>
          </a:prstGeom>
          <a:solidFill>
            <a:schemeClr val="bg1"/>
          </a:solidFill>
          <a:ln w="25400">
            <a:solidFill>
              <a:schemeClr val="tx1"/>
            </a:solidFill>
            <a:miter lim="800000"/>
            <a:headEnd/>
            <a:tailEnd/>
          </a:ln>
        </p:spPr>
        <p:txBody>
          <a:bodyPr wrap="none" anchor="ctr"/>
          <a:lstStyle/>
          <a:p>
            <a:pPr eaLnBrk="1" hangingPunct="1"/>
            <a:endParaRPr lang="es-MX" altLang="es-MX"/>
          </a:p>
        </p:txBody>
      </p:sp>
      <p:sp>
        <p:nvSpPr>
          <p:cNvPr id="47108" name="Text Box 5"/>
          <p:cNvSpPr txBox="1">
            <a:spLocks noChangeArrowheads="1"/>
          </p:cNvSpPr>
          <p:nvPr/>
        </p:nvSpPr>
        <p:spPr bwMode="auto">
          <a:xfrm rot="-5400000">
            <a:off x="-465187" y="3718688"/>
            <a:ext cx="4573688" cy="400110"/>
          </a:xfrm>
          <a:prstGeom prst="rect">
            <a:avLst/>
          </a:prstGeom>
          <a:noFill/>
          <a:ln w="9525">
            <a:noFill/>
            <a:miter lim="800000"/>
            <a:headEnd/>
            <a:tailEnd/>
          </a:ln>
        </p:spPr>
        <p:txBody>
          <a:bodyPr wrap="none">
            <a:spAutoFit/>
          </a:bodyPr>
          <a:lstStyle/>
          <a:p>
            <a:pPr algn="ctr" eaLnBrk="1" hangingPunct="1"/>
            <a:r>
              <a:rPr lang="es-MX" altLang="es-MX" sz="2000" b="1" dirty="0">
                <a:latin typeface="Arial" charset="0"/>
              </a:rPr>
              <a:t>Contenido de humedad (porcentaje)</a:t>
            </a:r>
            <a:endParaRPr lang="es-MX" altLang="es-MX" sz="1800" b="1" dirty="0">
              <a:latin typeface="Arial" charset="0"/>
            </a:endParaRPr>
          </a:p>
        </p:txBody>
      </p:sp>
      <p:sp>
        <p:nvSpPr>
          <p:cNvPr id="47109" name="Text Box 6"/>
          <p:cNvSpPr txBox="1">
            <a:spLocks noChangeArrowheads="1"/>
          </p:cNvSpPr>
          <p:nvPr/>
        </p:nvSpPr>
        <p:spPr bwMode="auto">
          <a:xfrm>
            <a:off x="1931988" y="1354138"/>
            <a:ext cx="688975" cy="4437062"/>
          </a:xfrm>
          <a:prstGeom prst="rect">
            <a:avLst/>
          </a:prstGeom>
          <a:noFill/>
          <a:ln w="9525">
            <a:noFill/>
            <a:miter lim="800000"/>
            <a:headEnd/>
            <a:tailEnd/>
          </a:ln>
        </p:spPr>
        <p:txBody>
          <a:bodyPr>
            <a:spAutoFit/>
          </a:bodyPr>
          <a:lstStyle/>
          <a:p>
            <a:pPr algn="ctr" eaLnBrk="1" hangingPunct="1">
              <a:lnSpc>
                <a:spcPct val="260000"/>
              </a:lnSpc>
              <a:spcBef>
                <a:spcPct val="50000"/>
              </a:spcBef>
            </a:pPr>
            <a:r>
              <a:rPr lang="en-US" altLang="es-MX"/>
              <a:t>15</a:t>
            </a:r>
          </a:p>
          <a:p>
            <a:pPr algn="ctr" eaLnBrk="1" hangingPunct="1">
              <a:lnSpc>
                <a:spcPct val="260000"/>
              </a:lnSpc>
              <a:spcBef>
                <a:spcPct val="50000"/>
              </a:spcBef>
            </a:pPr>
            <a:r>
              <a:rPr lang="en-US" altLang="es-MX"/>
              <a:t>10</a:t>
            </a:r>
          </a:p>
          <a:p>
            <a:pPr algn="ctr" eaLnBrk="1" hangingPunct="1">
              <a:lnSpc>
                <a:spcPct val="260000"/>
              </a:lnSpc>
              <a:spcBef>
                <a:spcPct val="50000"/>
              </a:spcBef>
            </a:pPr>
            <a:r>
              <a:rPr lang="en-US" altLang="es-MX"/>
              <a:t>5</a:t>
            </a:r>
          </a:p>
          <a:p>
            <a:pPr algn="ctr" eaLnBrk="1" hangingPunct="1">
              <a:lnSpc>
                <a:spcPct val="260000"/>
              </a:lnSpc>
              <a:spcBef>
                <a:spcPct val="50000"/>
              </a:spcBef>
            </a:pPr>
            <a:r>
              <a:rPr lang="en-US" altLang="es-MX"/>
              <a:t>0</a:t>
            </a:r>
          </a:p>
        </p:txBody>
      </p:sp>
      <p:sp>
        <p:nvSpPr>
          <p:cNvPr id="47110" name="Text Box 7"/>
          <p:cNvSpPr txBox="1">
            <a:spLocks noChangeArrowheads="1"/>
          </p:cNvSpPr>
          <p:nvPr/>
        </p:nvSpPr>
        <p:spPr bwMode="auto">
          <a:xfrm>
            <a:off x="2463988" y="5807075"/>
            <a:ext cx="4031873" cy="830997"/>
          </a:xfrm>
          <a:prstGeom prst="rect">
            <a:avLst/>
          </a:prstGeom>
          <a:noFill/>
          <a:ln w="9525">
            <a:noFill/>
            <a:miter lim="800000"/>
            <a:headEnd/>
            <a:tailEnd/>
          </a:ln>
        </p:spPr>
        <p:txBody>
          <a:bodyPr wrap="none">
            <a:spAutoFit/>
          </a:bodyPr>
          <a:lstStyle/>
          <a:p>
            <a:pPr algn="ctr" eaLnBrk="1" hangingPunct="1"/>
            <a:r>
              <a:rPr lang="en-US" altLang="es-MX" dirty="0"/>
              <a:t>0       0600        1200         1800</a:t>
            </a:r>
          </a:p>
          <a:p>
            <a:pPr algn="ctr" eaLnBrk="1" hangingPunct="1"/>
            <a:r>
              <a:rPr lang="en-US" altLang="es-MX" b="1" dirty="0">
                <a:latin typeface="Arial" charset="0"/>
              </a:rPr>
              <a:t>Hora del día</a:t>
            </a:r>
          </a:p>
        </p:txBody>
      </p:sp>
      <p:sp>
        <p:nvSpPr>
          <p:cNvPr id="43016" name="Freeform 8"/>
          <p:cNvSpPr>
            <a:spLocks/>
          </p:cNvSpPr>
          <p:nvPr/>
        </p:nvSpPr>
        <p:spPr bwMode="auto">
          <a:xfrm>
            <a:off x="2541588" y="2433638"/>
            <a:ext cx="3962400" cy="1736725"/>
          </a:xfrm>
          <a:custGeom>
            <a:avLst/>
            <a:gdLst>
              <a:gd name="T0" fmla="*/ 0 w 2208"/>
              <a:gd name="T1" fmla="*/ 2147483646 h 968"/>
              <a:gd name="T2" fmla="*/ 2147483646 w 2208"/>
              <a:gd name="T3" fmla="*/ 2147483646 h 968"/>
              <a:gd name="T4" fmla="*/ 2147483646 w 2208"/>
              <a:gd name="T5" fmla="*/ 2147483646 h 968"/>
              <a:gd name="T6" fmla="*/ 2147483646 w 2208"/>
              <a:gd name="T7" fmla="*/ 2147483646 h 968"/>
              <a:gd name="T8" fmla="*/ 2147483646 w 2208"/>
              <a:gd name="T9" fmla="*/ 2147483646 h 968"/>
              <a:gd name="T10" fmla="*/ 0 60000 65536"/>
              <a:gd name="T11" fmla="*/ 0 60000 65536"/>
              <a:gd name="T12" fmla="*/ 0 60000 65536"/>
              <a:gd name="T13" fmla="*/ 0 60000 65536"/>
              <a:gd name="T14" fmla="*/ 0 60000 65536"/>
              <a:gd name="T15" fmla="*/ 0 w 2208"/>
              <a:gd name="T16" fmla="*/ 0 h 968"/>
              <a:gd name="T17" fmla="*/ 2208 w 2208"/>
              <a:gd name="T18" fmla="*/ 968 h 968"/>
            </a:gdLst>
            <a:ahLst/>
            <a:cxnLst>
              <a:cxn ang="T10">
                <a:pos x="T0" y="T1"/>
              </a:cxn>
              <a:cxn ang="T11">
                <a:pos x="T2" y="T3"/>
              </a:cxn>
              <a:cxn ang="T12">
                <a:pos x="T4" y="T5"/>
              </a:cxn>
              <a:cxn ang="T13">
                <a:pos x="T6" y="T7"/>
              </a:cxn>
              <a:cxn ang="T14">
                <a:pos x="T8" y="T9"/>
              </a:cxn>
            </a:cxnLst>
            <a:rect l="T15" t="T16" r="T17" b="T18"/>
            <a:pathLst>
              <a:path w="2208" h="968">
                <a:moveTo>
                  <a:pt x="0" y="360"/>
                </a:moveTo>
                <a:cubicBezTo>
                  <a:pt x="208" y="180"/>
                  <a:pt x="416" y="0"/>
                  <a:pt x="576" y="72"/>
                </a:cubicBezTo>
                <a:cubicBezTo>
                  <a:pt x="736" y="144"/>
                  <a:pt x="840" y="656"/>
                  <a:pt x="960" y="792"/>
                </a:cubicBezTo>
                <a:cubicBezTo>
                  <a:pt x="1080" y="928"/>
                  <a:pt x="1088" y="968"/>
                  <a:pt x="1296" y="888"/>
                </a:cubicBezTo>
                <a:cubicBezTo>
                  <a:pt x="1504" y="808"/>
                  <a:pt x="1856" y="560"/>
                  <a:pt x="2208" y="312"/>
                </a:cubicBezTo>
              </a:path>
            </a:pathLst>
          </a:custGeom>
          <a:noFill/>
          <a:ln w="38100">
            <a:solidFill>
              <a:srgbClr val="3366FF"/>
            </a:solidFill>
            <a:round/>
            <a:headEnd/>
            <a:tailEnd/>
          </a:ln>
        </p:spPr>
        <p:txBody>
          <a:bodyPr/>
          <a:lstStyle/>
          <a:p>
            <a:endParaRPr lang="es-MX"/>
          </a:p>
        </p:txBody>
      </p:sp>
      <p:sp>
        <p:nvSpPr>
          <p:cNvPr id="43017" name="Text Box 9"/>
          <p:cNvSpPr txBox="1">
            <a:spLocks noChangeArrowheads="1"/>
          </p:cNvSpPr>
          <p:nvPr/>
        </p:nvSpPr>
        <p:spPr bwMode="auto">
          <a:xfrm>
            <a:off x="6705600" y="2819400"/>
            <a:ext cx="1737976" cy="400110"/>
          </a:xfrm>
          <a:prstGeom prst="rect">
            <a:avLst/>
          </a:prstGeom>
          <a:noFill/>
          <a:ln w="9525">
            <a:noFill/>
            <a:miter lim="800000"/>
            <a:headEnd/>
            <a:tailEnd/>
          </a:ln>
        </p:spPr>
        <p:txBody>
          <a:bodyPr wrap="none">
            <a:spAutoFit/>
          </a:bodyPr>
          <a:lstStyle/>
          <a:p>
            <a:pPr eaLnBrk="1" hangingPunct="1"/>
            <a:r>
              <a:rPr lang="es-MX" altLang="es-MX" sz="2000" b="1" dirty="0">
                <a:solidFill>
                  <a:schemeClr val="accent2"/>
                </a:solidFill>
                <a:latin typeface="Arial" charset="0"/>
              </a:rPr>
              <a:t>Ladera norte</a:t>
            </a:r>
          </a:p>
        </p:txBody>
      </p:sp>
      <p:sp>
        <p:nvSpPr>
          <p:cNvPr id="43018" name="Freeform 10"/>
          <p:cNvSpPr>
            <a:spLocks/>
          </p:cNvSpPr>
          <p:nvPr/>
        </p:nvSpPr>
        <p:spPr bwMode="auto">
          <a:xfrm>
            <a:off x="2541588" y="2800350"/>
            <a:ext cx="3962400" cy="2081213"/>
          </a:xfrm>
          <a:custGeom>
            <a:avLst/>
            <a:gdLst>
              <a:gd name="T0" fmla="*/ 0 w 2208"/>
              <a:gd name="T1" fmla="*/ 2147483646 h 1160"/>
              <a:gd name="T2" fmla="*/ 2147483646 w 2208"/>
              <a:gd name="T3" fmla="*/ 2147483646 h 1160"/>
              <a:gd name="T4" fmla="*/ 2147483646 w 2208"/>
              <a:gd name="T5" fmla="*/ 2147483646 h 1160"/>
              <a:gd name="T6" fmla="*/ 2147483646 w 2208"/>
              <a:gd name="T7" fmla="*/ 2147483646 h 1160"/>
              <a:gd name="T8" fmla="*/ 2147483646 w 2208"/>
              <a:gd name="T9" fmla="*/ 2147483646 h 1160"/>
              <a:gd name="T10" fmla="*/ 2147483646 w 2208"/>
              <a:gd name="T11" fmla="*/ 2147483646 h 1160"/>
              <a:gd name="T12" fmla="*/ 2147483646 w 2208"/>
              <a:gd name="T13" fmla="*/ 2147483646 h 1160"/>
              <a:gd name="T14" fmla="*/ 0 60000 65536"/>
              <a:gd name="T15" fmla="*/ 0 60000 65536"/>
              <a:gd name="T16" fmla="*/ 0 60000 65536"/>
              <a:gd name="T17" fmla="*/ 0 60000 65536"/>
              <a:gd name="T18" fmla="*/ 0 60000 65536"/>
              <a:gd name="T19" fmla="*/ 0 60000 65536"/>
              <a:gd name="T20" fmla="*/ 0 60000 65536"/>
              <a:gd name="T21" fmla="*/ 0 w 2208"/>
              <a:gd name="T22" fmla="*/ 0 h 1160"/>
              <a:gd name="T23" fmla="*/ 2208 w 2208"/>
              <a:gd name="T24" fmla="*/ 1160 h 1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1160">
                <a:moveTo>
                  <a:pt x="0" y="512"/>
                </a:moveTo>
                <a:cubicBezTo>
                  <a:pt x="156" y="384"/>
                  <a:pt x="312" y="256"/>
                  <a:pt x="432" y="176"/>
                </a:cubicBezTo>
                <a:cubicBezTo>
                  <a:pt x="552" y="96"/>
                  <a:pt x="624" y="0"/>
                  <a:pt x="720" y="32"/>
                </a:cubicBezTo>
                <a:cubicBezTo>
                  <a:pt x="816" y="64"/>
                  <a:pt x="864" y="200"/>
                  <a:pt x="1008" y="368"/>
                </a:cubicBezTo>
                <a:cubicBezTo>
                  <a:pt x="1152" y="536"/>
                  <a:pt x="1432" y="920"/>
                  <a:pt x="1584" y="1040"/>
                </a:cubicBezTo>
                <a:cubicBezTo>
                  <a:pt x="1736" y="1160"/>
                  <a:pt x="1816" y="1120"/>
                  <a:pt x="1920" y="1088"/>
                </a:cubicBezTo>
                <a:cubicBezTo>
                  <a:pt x="2024" y="1056"/>
                  <a:pt x="2116" y="952"/>
                  <a:pt x="2208" y="848"/>
                </a:cubicBezTo>
              </a:path>
            </a:pathLst>
          </a:custGeom>
          <a:noFill/>
          <a:ln w="38100">
            <a:solidFill>
              <a:srgbClr val="FF9900"/>
            </a:solidFill>
            <a:prstDash val="dash"/>
            <a:round/>
            <a:headEnd/>
            <a:tailEnd/>
          </a:ln>
        </p:spPr>
        <p:txBody>
          <a:bodyPr/>
          <a:lstStyle/>
          <a:p>
            <a:endParaRPr lang="es-MX"/>
          </a:p>
        </p:txBody>
      </p:sp>
      <p:sp>
        <p:nvSpPr>
          <p:cNvPr id="43019" name="Text Box 11"/>
          <p:cNvSpPr txBox="1">
            <a:spLocks noChangeArrowheads="1"/>
          </p:cNvSpPr>
          <p:nvPr/>
        </p:nvSpPr>
        <p:spPr bwMode="auto">
          <a:xfrm>
            <a:off x="6742113" y="4038600"/>
            <a:ext cx="1766830" cy="400110"/>
          </a:xfrm>
          <a:prstGeom prst="rect">
            <a:avLst/>
          </a:prstGeom>
          <a:noFill/>
          <a:ln w="9525">
            <a:noFill/>
            <a:miter lim="800000"/>
            <a:headEnd/>
            <a:tailEnd/>
          </a:ln>
        </p:spPr>
        <p:txBody>
          <a:bodyPr wrap="none">
            <a:spAutoFit/>
          </a:bodyPr>
          <a:lstStyle/>
          <a:p>
            <a:pPr eaLnBrk="1" hangingPunct="1"/>
            <a:r>
              <a:rPr lang="es-MX" altLang="es-MX" sz="2000" b="1" dirty="0">
                <a:solidFill>
                  <a:srgbClr val="CC6600"/>
                </a:solidFill>
                <a:latin typeface="Arial" charset="0"/>
              </a:rPr>
              <a:t>Ladera oeste</a:t>
            </a:r>
          </a:p>
        </p:txBody>
      </p:sp>
      <p:sp>
        <p:nvSpPr>
          <p:cNvPr id="43020" name="Freeform 12"/>
          <p:cNvSpPr>
            <a:spLocks/>
          </p:cNvSpPr>
          <p:nvPr/>
        </p:nvSpPr>
        <p:spPr bwMode="auto">
          <a:xfrm>
            <a:off x="2541588" y="2443163"/>
            <a:ext cx="3962400" cy="2197100"/>
          </a:xfrm>
          <a:custGeom>
            <a:avLst/>
            <a:gdLst>
              <a:gd name="T0" fmla="*/ 0 w 2208"/>
              <a:gd name="T1" fmla="*/ 2147483646 h 1224"/>
              <a:gd name="T2" fmla="*/ 2147483646 w 2208"/>
              <a:gd name="T3" fmla="*/ 2147483646 h 1224"/>
              <a:gd name="T4" fmla="*/ 2147483646 w 2208"/>
              <a:gd name="T5" fmla="*/ 2147483646 h 1224"/>
              <a:gd name="T6" fmla="*/ 2147483646 w 2208"/>
              <a:gd name="T7" fmla="*/ 2147483646 h 1224"/>
              <a:gd name="T8" fmla="*/ 2147483646 w 2208"/>
              <a:gd name="T9" fmla="*/ 2147483646 h 1224"/>
              <a:gd name="T10" fmla="*/ 2147483646 w 2208"/>
              <a:gd name="T11" fmla="*/ 2147483646 h 1224"/>
              <a:gd name="T12" fmla="*/ 2147483646 w 2208"/>
              <a:gd name="T13" fmla="*/ 2147483646 h 1224"/>
              <a:gd name="T14" fmla="*/ 2147483646 w 2208"/>
              <a:gd name="T15" fmla="*/ 2147483646 h 1224"/>
              <a:gd name="T16" fmla="*/ 2147483646 w 2208"/>
              <a:gd name="T17" fmla="*/ 2147483646 h 12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8"/>
              <a:gd name="T28" fmla="*/ 0 h 1224"/>
              <a:gd name="T29" fmla="*/ 2208 w 2208"/>
              <a:gd name="T30" fmla="*/ 1224 h 12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8" h="1224">
                <a:moveTo>
                  <a:pt x="0" y="608"/>
                </a:moveTo>
                <a:cubicBezTo>
                  <a:pt x="132" y="416"/>
                  <a:pt x="264" y="224"/>
                  <a:pt x="336" y="128"/>
                </a:cubicBezTo>
                <a:cubicBezTo>
                  <a:pt x="408" y="32"/>
                  <a:pt x="376" y="0"/>
                  <a:pt x="432" y="32"/>
                </a:cubicBezTo>
                <a:cubicBezTo>
                  <a:pt x="488" y="64"/>
                  <a:pt x="592" y="176"/>
                  <a:pt x="672" y="320"/>
                </a:cubicBezTo>
                <a:cubicBezTo>
                  <a:pt x="752" y="464"/>
                  <a:pt x="840" y="752"/>
                  <a:pt x="912" y="896"/>
                </a:cubicBezTo>
                <a:cubicBezTo>
                  <a:pt x="984" y="1040"/>
                  <a:pt x="1016" y="1144"/>
                  <a:pt x="1104" y="1184"/>
                </a:cubicBezTo>
                <a:cubicBezTo>
                  <a:pt x="1192" y="1224"/>
                  <a:pt x="1344" y="1168"/>
                  <a:pt x="1440" y="1136"/>
                </a:cubicBezTo>
                <a:cubicBezTo>
                  <a:pt x="1536" y="1104"/>
                  <a:pt x="1552" y="1072"/>
                  <a:pt x="1680" y="992"/>
                </a:cubicBezTo>
                <a:cubicBezTo>
                  <a:pt x="1808" y="912"/>
                  <a:pt x="2008" y="784"/>
                  <a:pt x="2208" y="656"/>
                </a:cubicBezTo>
              </a:path>
            </a:pathLst>
          </a:custGeom>
          <a:noFill/>
          <a:ln w="38100" cap="rnd">
            <a:solidFill>
              <a:srgbClr val="339966"/>
            </a:solidFill>
            <a:prstDash val="sysDot"/>
            <a:round/>
            <a:headEnd/>
            <a:tailEnd/>
          </a:ln>
        </p:spPr>
        <p:txBody>
          <a:bodyPr/>
          <a:lstStyle/>
          <a:p>
            <a:endParaRPr lang="es-MX"/>
          </a:p>
        </p:txBody>
      </p:sp>
      <p:sp>
        <p:nvSpPr>
          <p:cNvPr id="43021" name="Text Box 13"/>
          <p:cNvSpPr txBox="1">
            <a:spLocks noChangeArrowheads="1"/>
          </p:cNvSpPr>
          <p:nvPr/>
        </p:nvSpPr>
        <p:spPr bwMode="auto">
          <a:xfrm>
            <a:off x="6705600" y="3429000"/>
            <a:ext cx="1495922" cy="400110"/>
          </a:xfrm>
          <a:prstGeom prst="rect">
            <a:avLst/>
          </a:prstGeom>
          <a:noFill/>
          <a:ln w="9525">
            <a:noFill/>
            <a:miter lim="800000"/>
            <a:headEnd/>
            <a:tailEnd/>
          </a:ln>
        </p:spPr>
        <p:txBody>
          <a:bodyPr wrap="none">
            <a:spAutoFit/>
          </a:bodyPr>
          <a:lstStyle/>
          <a:p>
            <a:pPr eaLnBrk="1" hangingPunct="1"/>
            <a:r>
              <a:rPr lang="es-MX" altLang="es-MX" sz="2000" b="1" dirty="0">
                <a:solidFill>
                  <a:srgbClr val="008000"/>
                </a:solidFill>
                <a:latin typeface="Arial" charset="0"/>
              </a:rPr>
              <a:t>Ladera</a:t>
            </a:r>
            <a:r>
              <a:rPr lang="en-US" altLang="es-MX" sz="2000" b="1" dirty="0">
                <a:solidFill>
                  <a:srgbClr val="008000"/>
                </a:solidFill>
                <a:latin typeface="Arial" charset="0"/>
              </a:rPr>
              <a:t> sur</a:t>
            </a:r>
          </a:p>
        </p:txBody>
      </p:sp>
      <p:sp>
        <p:nvSpPr>
          <p:cNvPr id="43022" name="Freeform 14"/>
          <p:cNvSpPr>
            <a:spLocks/>
          </p:cNvSpPr>
          <p:nvPr/>
        </p:nvSpPr>
        <p:spPr bwMode="auto">
          <a:xfrm>
            <a:off x="2541588" y="2590800"/>
            <a:ext cx="3962400" cy="1249363"/>
          </a:xfrm>
          <a:custGeom>
            <a:avLst/>
            <a:gdLst>
              <a:gd name="T0" fmla="*/ 0 w 2208"/>
              <a:gd name="T1" fmla="*/ 2147483646 h 696"/>
              <a:gd name="T2" fmla="*/ 2147483646 w 2208"/>
              <a:gd name="T3" fmla="*/ 2147483646 h 696"/>
              <a:gd name="T4" fmla="*/ 2147483646 w 2208"/>
              <a:gd name="T5" fmla="*/ 2147483646 h 696"/>
              <a:gd name="T6" fmla="*/ 2147483646 w 2208"/>
              <a:gd name="T7" fmla="*/ 2147483646 h 696"/>
              <a:gd name="T8" fmla="*/ 2147483646 w 2208"/>
              <a:gd name="T9" fmla="*/ 2147483646 h 696"/>
              <a:gd name="T10" fmla="*/ 2147483646 w 2208"/>
              <a:gd name="T11" fmla="*/ 2147483646 h 696"/>
              <a:gd name="T12" fmla="*/ 2147483646 w 2208"/>
              <a:gd name="T13" fmla="*/ 2147483646 h 696"/>
              <a:gd name="T14" fmla="*/ 0 60000 65536"/>
              <a:gd name="T15" fmla="*/ 0 60000 65536"/>
              <a:gd name="T16" fmla="*/ 0 60000 65536"/>
              <a:gd name="T17" fmla="*/ 0 60000 65536"/>
              <a:gd name="T18" fmla="*/ 0 60000 65536"/>
              <a:gd name="T19" fmla="*/ 0 60000 65536"/>
              <a:gd name="T20" fmla="*/ 0 60000 65536"/>
              <a:gd name="T21" fmla="*/ 0 w 2208"/>
              <a:gd name="T22" fmla="*/ 0 h 696"/>
              <a:gd name="T23" fmla="*/ 2208 w 2208"/>
              <a:gd name="T24" fmla="*/ 696 h 6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696">
                <a:moveTo>
                  <a:pt x="0" y="392"/>
                </a:moveTo>
                <a:cubicBezTo>
                  <a:pt x="76" y="328"/>
                  <a:pt x="152" y="264"/>
                  <a:pt x="240" y="200"/>
                </a:cubicBezTo>
                <a:cubicBezTo>
                  <a:pt x="328" y="136"/>
                  <a:pt x="432" y="0"/>
                  <a:pt x="528" y="8"/>
                </a:cubicBezTo>
                <a:cubicBezTo>
                  <a:pt x="624" y="16"/>
                  <a:pt x="720" y="152"/>
                  <a:pt x="816" y="248"/>
                </a:cubicBezTo>
                <a:cubicBezTo>
                  <a:pt x="912" y="344"/>
                  <a:pt x="1008" y="520"/>
                  <a:pt x="1104" y="584"/>
                </a:cubicBezTo>
                <a:cubicBezTo>
                  <a:pt x="1200" y="648"/>
                  <a:pt x="1208" y="696"/>
                  <a:pt x="1392" y="632"/>
                </a:cubicBezTo>
                <a:cubicBezTo>
                  <a:pt x="1576" y="568"/>
                  <a:pt x="1892" y="384"/>
                  <a:pt x="2208" y="200"/>
                </a:cubicBezTo>
              </a:path>
            </a:pathLst>
          </a:custGeom>
          <a:noFill/>
          <a:ln w="38100">
            <a:solidFill>
              <a:srgbClr val="800080"/>
            </a:solidFill>
            <a:prstDash val="lgDashDot"/>
            <a:round/>
            <a:headEnd/>
            <a:tailEnd/>
          </a:ln>
        </p:spPr>
        <p:txBody>
          <a:bodyPr/>
          <a:lstStyle/>
          <a:p>
            <a:endParaRPr lang="es-MX"/>
          </a:p>
        </p:txBody>
      </p:sp>
      <p:sp>
        <p:nvSpPr>
          <p:cNvPr id="43023" name="Text Box 15"/>
          <p:cNvSpPr txBox="1">
            <a:spLocks noChangeArrowheads="1"/>
          </p:cNvSpPr>
          <p:nvPr/>
        </p:nvSpPr>
        <p:spPr bwMode="auto">
          <a:xfrm>
            <a:off x="6684963" y="2362200"/>
            <a:ext cx="1609736" cy="400110"/>
          </a:xfrm>
          <a:prstGeom prst="rect">
            <a:avLst/>
          </a:prstGeom>
          <a:noFill/>
          <a:ln w="9525">
            <a:noFill/>
            <a:miter lim="800000"/>
            <a:headEnd/>
            <a:tailEnd/>
          </a:ln>
        </p:spPr>
        <p:txBody>
          <a:bodyPr wrap="none">
            <a:spAutoFit/>
          </a:bodyPr>
          <a:lstStyle/>
          <a:p>
            <a:pPr eaLnBrk="1" hangingPunct="1"/>
            <a:r>
              <a:rPr lang="es-MX" altLang="es-MX" sz="2000" b="1" dirty="0">
                <a:solidFill>
                  <a:srgbClr val="660066"/>
                </a:solidFill>
                <a:latin typeface="Arial" charset="0"/>
              </a:rPr>
              <a:t>Ladera este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022"/>
                                        </p:tgtEl>
                                        <p:attrNameLst>
                                          <p:attrName>style.visibility</p:attrName>
                                        </p:attrNameLst>
                                      </p:cBhvr>
                                      <p:to>
                                        <p:strVal val="visible"/>
                                      </p:to>
                                    </p:set>
                                    <p:animEffect transition="in" filter="wipe(left)">
                                      <p:cBhvr>
                                        <p:cTn id="7" dur="500"/>
                                        <p:tgtEl>
                                          <p:spTgt spid="43022"/>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43023"/>
                                        </p:tgtEl>
                                        <p:attrNameLst>
                                          <p:attrName>style.visibility</p:attrName>
                                        </p:attrNameLst>
                                      </p:cBhvr>
                                      <p:to>
                                        <p:strVal val="visible"/>
                                      </p:to>
                                    </p:set>
                                  </p:childTnLst>
                                </p:cTn>
                              </p:par>
                            </p:childTnLst>
                          </p:cTn>
                        </p:par>
                        <p:par>
                          <p:cTn id="11" fill="hold" nodeType="afterGroup">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43016"/>
                                        </p:tgtEl>
                                        <p:attrNameLst>
                                          <p:attrName>style.visibility</p:attrName>
                                        </p:attrNameLst>
                                      </p:cBhvr>
                                      <p:to>
                                        <p:strVal val="visible"/>
                                      </p:to>
                                    </p:set>
                                    <p:animEffect transition="in" filter="wipe(left)">
                                      <p:cBhvr>
                                        <p:cTn id="14" dur="500"/>
                                        <p:tgtEl>
                                          <p:spTgt spid="43016"/>
                                        </p:tgtEl>
                                      </p:cBhvr>
                                    </p:animEffect>
                                  </p:childTnLst>
                                </p:cTn>
                              </p:par>
                            </p:childTnLst>
                          </p:cTn>
                        </p:par>
                        <p:par>
                          <p:cTn id="15" fill="hold" nodeType="afterGroup">
                            <p:stCondLst>
                              <p:cond delay="1500"/>
                            </p:stCondLst>
                            <p:childTnLst>
                              <p:par>
                                <p:cTn id="16" presetID="1" presetClass="entr" presetSubtype="0" fill="hold" grpId="0" nodeType="afterEffect">
                                  <p:stCondLst>
                                    <p:cond delay="0"/>
                                  </p:stCondLst>
                                  <p:childTnLst>
                                    <p:set>
                                      <p:cBhvr>
                                        <p:cTn id="17" dur="1" fill="hold">
                                          <p:stCondLst>
                                            <p:cond delay="499"/>
                                          </p:stCondLst>
                                        </p:cTn>
                                        <p:tgtEl>
                                          <p:spTgt spid="43017"/>
                                        </p:tgtEl>
                                        <p:attrNameLst>
                                          <p:attrName>style.visibility</p:attrName>
                                        </p:attrNameLst>
                                      </p:cBhvr>
                                      <p:to>
                                        <p:strVal val="visible"/>
                                      </p:to>
                                    </p:set>
                                  </p:childTnLst>
                                </p:cTn>
                              </p:par>
                            </p:childTnLst>
                          </p:cTn>
                        </p:par>
                        <p:par>
                          <p:cTn id="18" fill="hold" nodeType="afterGroup">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3020"/>
                                        </p:tgtEl>
                                        <p:attrNameLst>
                                          <p:attrName>style.visibility</p:attrName>
                                        </p:attrNameLst>
                                      </p:cBhvr>
                                      <p:to>
                                        <p:strVal val="visible"/>
                                      </p:to>
                                    </p:set>
                                    <p:animEffect transition="in" filter="wipe(left)">
                                      <p:cBhvr>
                                        <p:cTn id="21" dur="500"/>
                                        <p:tgtEl>
                                          <p:spTgt spid="43020"/>
                                        </p:tgtEl>
                                      </p:cBhvr>
                                    </p:animEffect>
                                  </p:childTnLst>
                                </p:cTn>
                              </p:par>
                            </p:childTnLst>
                          </p:cTn>
                        </p:par>
                        <p:par>
                          <p:cTn id="22" fill="hold" nodeType="afterGroup">
                            <p:stCondLst>
                              <p:cond delay="2500"/>
                            </p:stCondLst>
                            <p:childTnLst>
                              <p:par>
                                <p:cTn id="23" presetID="1" presetClass="entr" presetSubtype="0" fill="hold" grpId="0" nodeType="afterEffect">
                                  <p:stCondLst>
                                    <p:cond delay="0"/>
                                  </p:stCondLst>
                                  <p:childTnLst>
                                    <p:set>
                                      <p:cBhvr>
                                        <p:cTn id="24" dur="1" fill="hold">
                                          <p:stCondLst>
                                            <p:cond delay="499"/>
                                          </p:stCondLst>
                                        </p:cTn>
                                        <p:tgtEl>
                                          <p:spTgt spid="43021"/>
                                        </p:tgtEl>
                                        <p:attrNameLst>
                                          <p:attrName>style.visibility</p:attrName>
                                        </p:attrNameLst>
                                      </p:cBhvr>
                                      <p:to>
                                        <p:strVal val="visible"/>
                                      </p:to>
                                    </p:set>
                                  </p:childTnLst>
                                </p:cTn>
                              </p:par>
                            </p:childTnLst>
                          </p:cTn>
                        </p:par>
                        <p:par>
                          <p:cTn id="25" fill="hold" nodeType="afterGroup">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43018"/>
                                        </p:tgtEl>
                                        <p:attrNameLst>
                                          <p:attrName>style.visibility</p:attrName>
                                        </p:attrNameLst>
                                      </p:cBhvr>
                                      <p:to>
                                        <p:strVal val="visible"/>
                                      </p:to>
                                    </p:set>
                                    <p:animEffect transition="in" filter="wipe(left)">
                                      <p:cBhvr>
                                        <p:cTn id="28" dur="500"/>
                                        <p:tgtEl>
                                          <p:spTgt spid="43018"/>
                                        </p:tgtEl>
                                      </p:cBhvr>
                                    </p:animEffect>
                                  </p:childTnLst>
                                </p:cTn>
                              </p:par>
                            </p:childTnLst>
                          </p:cTn>
                        </p:par>
                        <p:par>
                          <p:cTn id="29" fill="hold" nodeType="afterGroup">
                            <p:stCondLst>
                              <p:cond delay="3500"/>
                            </p:stCondLst>
                            <p:childTnLst>
                              <p:par>
                                <p:cTn id="30" presetID="1" presetClass="entr" presetSubtype="0" fill="hold" grpId="0" nodeType="afterEffect">
                                  <p:stCondLst>
                                    <p:cond delay="0"/>
                                  </p:stCondLst>
                                  <p:childTnLst>
                                    <p:set>
                                      <p:cBhvr>
                                        <p:cTn id="31" dur="1" fill="hold">
                                          <p:stCondLst>
                                            <p:cond delay="499"/>
                                          </p:stCondLst>
                                        </p:cTn>
                                        <p:tgtEl>
                                          <p:spTgt spid="430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6" grpId="0" animBg="1"/>
      <p:bldP spid="43017" grpId="0" autoUpdateAnimBg="0"/>
      <p:bldP spid="43018" grpId="0" animBg="1"/>
      <p:bldP spid="43019" grpId="0" autoUpdateAnimBg="0"/>
      <p:bldP spid="43020" grpId="0" animBg="1"/>
      <p:bldP spid="43021" grpId="0" autoUpdateAnimBg="0"/>
      <p:bldP spid="43022" grpId="0" animBg="1"/>
      <p:bldP spid="43023"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08-12-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49155" name="Rectangle 3"/>
          <p:cNvSpPr>
            <a:spLocks noGrp="1" noChangeArrowheads="1"/>
          </p:cNvSpPr>
          <p:nvPr>
            <p:ph type="title"/>
          </p:nvPr>
        </p:nvSpPr>
        <p:spPr>
          <a:xfrm>
            <a:off x="228600" y="92076"/>
            <a:ext cx="8610600" cy="1143000"/>
          </a:xfrm>
        </p:spPr>
        <p:txBody>
          <a:bodyPr/>
          <a:lstStyle/>
          <a:p>
            <a:pPr eaLnBrk="1" hangingPunct="1">
              <a:lnSpc>
                <a:spcPct val="80000"/>
              </a:lnSpc>
            </a:pPr>
            <a:r>
              <a:rPr lang="es-MX" altLang="es-MX" sz="3600" dirty="0"/>
              <a:t>La elevación afecta la humedad del combustible </a:t>
            </a:r>
            <a:r>
              <a:rPr lang="es-MX" altLang="es-MX" sz="2800" dirty="0"/>
              <a:t>(Día)</a:t>
            </a:r>
            <a:endParaRPr lang="es-MX" altLang="es-MX" sz="3600" dirty="0"/>
          </a:p>
        </p:txBody>
      </p:sp>
      <p:sp>
        <p:nvSpPr>
          <p:cNvPr id="49156" name="Text Box 5"/>
          <p:cNvSpPr txBox="1">
            <a:spLocks noChangeArrowheads="1"/>
          </p:cNvSpPr>
          <p:nvPr/>
        </p:nvSpPr>
        <p:spPr bwMode="auto">
          <a:xfrm>
            <a:off x="2971800" y="1787525"/>
            <a:ext cx="1322388" cy="406400"/>
          </a:xfrm>
          <a:prstGeom prst="rect">
            <a:avLst/>
          </a:prstGeom>
          <a:solidFill>
            <a:schemeClr val="bg1"/>
          </a:solidFill>
          <a:ln w="9525">
            <a:solidFill>
              <a:schemeClr val="tx1"/>
            </a:solidFill>
            <a:miter lim="800000"/>
            <a:headEnd/>
            <a:tailEnd/>
          </a:ln>
        </p:spPr>
        <p:txBody>
          <a:bodyPr>
            <a:spAutoFit/>
          </a:bodyPr>
          <a:lstStyle/>
          <a:p>
            <a:pPr algn="ctr" eaLnBrk="1" hangingPunct="1"/>
            <a:r>
              <a:rPr lang="en-US" altLang="es-MX" sz="2000" b="1" dirty="0">
                <a:latin typeface="Arial" charset="0"/>
              </a:rPr>
              <a:t>1,800 m</a:t>
            </a:r>
          </a:p>
        </p:txBody>
      </p:sp>
      <p:sp>
        <p:nvSpPr>
          <p:cNvPr id="49157" name="Text Box 6"/>
          <p:cNvSpPr txBox="1">
            <a:spLocks noChangeArrowheads="1"/>
          </p:cNvSpPr>
          <p:nvPr/>
        </p:nvSpPr>
        <p:spPr bwMode="auto">
          <a:xfrm>
            <a:off x="2971800" y="2519363"/>
            <a:ext cx="1322388" cy="376237"/>
          </a:xfrm>
          <a:prstGeom prst="rect">
            <a:avLst/>
          </a:prstGeom>
          <a:solidFill>
            <a:schemeClr val="bg1"/>
          </a:solidFill>
          <a:ln w="9525">
            <a:solidFill>
              <a:schemeClr val="tx1"/>
            </a:solidFill>
            <a:miter lim="800000"/>
            <a:headEnd/>
            <a:tailEnd/>
          </a:ln>
        </p:spPr>
        <p:txBody>
          <a:bodyPr>
            <a:spAutoFit/>
          </a:bodyPr>
          <a:lstStyle/>
          <a:p>
            <a:pPr algn="ctr" eaLnBrk="1" hangingPunct="1">
              <a:lnSpc>
                <a:spcPct val="90000"/>
              </a:lnSpc>
            </a:pPr>
            <a:r>
              <a:rPr lang="en-US" altLang="es-MX" sz="2000" b="1">
                <a:latin typeface="Arial" charset="0"/>
              </a:rPr>
              <a:t>1,500 m</a:t>
            </a:r>
          </a:p>
        </p:txBody>
      </p:sp>
      <p:sp>
        <p:nvSpPr>
          <p:cNvPr id="49158" name="Text Box 7"/>
          <p:cNvSpPr txBox="1">
            <a:spLocks noChangeArrowheads="1"/>
          </p:cNvSpPr>
          <p:nvPr/>
        </p:nvSpPr>
        <p:spPr bwMode="auto">
          <a:xfrm>
            <a:off x="2971800" y="3327400"/>
            <a:ext cx="1322388" cy="406400"/>
          </a:xfrm>
          <a:prstGeom prst="rect">
            <a:avLst/>
          </a:prstGeom>
          <a:solidFill>
            <a:schemeClr val="bg1"/>
          </a:solidFill>
          <a:ln w="9525">
            <a:solidFill>
              <a:schemeClr val="tx1"/>
            </a:solidFill>
            <a:miter lim="800000"/>
            <a:headEnd/>
            <a:tailEnd/>
          </a:ln>
        </p:spPr>
        <p:txBody>
          <a:bodyPr>
            <a:spAutoFit/>
          </a:bodyPr>
          <a:lstStyle/>
          <a:p>
            <a:pPr algn="ctr" eaLnBrk="1" hangingPunct="1"/>
            <a:r>
              <a:rPr lang="en-US" altLang="es-MX" sz="2000" b="1">
                <a:latin typeface="Arial" charset="0"/>
              </a:rPr>
              <a:t>1,200 m</a:t>
            </a:r>
          </a:p>
        </p:txBody>
      </p:sp>
      <p:sp>
        <p:nvSpPr>
          <p:cNvPr id="49159" name="Text Box 8"/>
          <p:cNvSpPr txBox="1">
            <a:spLocks noChangeArrowheads="1"/>
          </p:cNvSpPr>
          <p:nvPr/>
        </p:nvSpPr>
        <p:spPr bwMode="auto">
          <a:xfrm>
            <a:off x="2971800" y="4165600"/>
            <a:ext cx="1322388" cy="406400"/>
          </a:xfrm>
          <a:prstGeom prst="rect">
            <a:avLst/>
          </a:prstGeom>
          <a:solidFill>
            <a:schemeClr val="bg1"/>
          </a:solidFill>
          <a:ln w="9525">
            <a:solidFill>
              <a:schemeClr val="tx1"/>
            </a:solidFill>
            <a:miter lim="800000"/>
            <a:headEnd/>
            <a:tailEnd/>
          </a:ln>
        </p:spPr>
        <p:txBody>
          <a:bodyPr>
            <a:spAutoFit/>
          </a:bodyPr>
          <a:lstStyle/>
          <a:p>
            <a:pPr algn="ctr" eaLnBrk="1" hangingPunct="1"/>
            <a:r>
              <a:rPr lang="en-US" altLang="es-MX" sz="2000" b="1">
                <a:latin typeface="Arial" charset="0"/>
              </a:rPr>
              <a:t>900 m</a:t>
            </a:r>
          </a:p>
        </p:txBody>
      </p:sp>
      <p:sp>
        <p:nvSpPr>
          <p:cNvPr id="49160" name="Text Box 9"/>
          <p:cNvSpPr txBox="1">
            <a:spLocks noChangeArrowheads="1"/>
          </p:cNvSpPr>
          <p:nvPr/>
        </p:nvSpPr>
        <p:spPr bwMode="auto">
          <a:xfrm>
            <a:off x="2971800" y="4927600"/>
            <a:ext cx="1322388" cy="406400"/>
          </a:xfrm>
          <a:prstGeom prst="rect">
            <a:avLst/>
          </a:prstGeom>
          <a:solidFill>
            <a:schemeClr val="bg1"/>
          </a:solidFill>
          <a:ln w="9525">
            <a:solidFill>
              <a:schemeClr val="tx1"/>
            </a:solidFill>
            <a:miter lim="800000"/>
            <a:headEnd/>
            <a:tailEnd/>
          </a:ln>
        </p:spPr>
        <p:txBody>
          <a:bodyPr>
            <a:spAutoFit/>
          </a:bodyPr>
          <a:lstStyle/>
          <a:p>
            <a:pPr algn="ctr" eaLnBrk="1" hangingPunct="1"/>
            <a:r>
              <a:rPr lang="en-US" altLang="es-MX" sz="2000" b="1">
                <a:latin typeface="Arial" charset="0"/>
              </a:rPr>
              <a:t>600 m</a:t>
            </a:r>
          </a:p>
        </p:txBody>
      </p:sp>
      <p:sp>
        <p:nvSpPr>
          <p:cNvPr id="49161" name="Text Box 10"/>
          <p:cNvSpPr txBox="1">
            <a:spLocks noChangeArrowheads="1"/>
          </p:cNvSpPr>
          <p:nvPr/>
        </p:nvSpPr>
        <p:spPr bwMode="auto">
          <a:xfrm>
            <a:off x="2971800" y="5715000"/>
            <a:ext cx="1322388" cy="406400"/>
          </a:xfrm>
          <a:prstGeom prst="rect">
            <a:avLst/>
          </a:prstGeom>
          <a:solidFill>
            <a:schemeClr val="bg1"/>
          </a:solidFill>
          <a:ln w="9525">
            <a:solidFill>
              <a:schemeClr val="tx1"/>
            </a:solidFill>
            <a:miter lim="800000"/>
            <a:headEnd/>
            <a:tailEnd/>
          </a:ln>
        </p:spPr>
        <p:txBody>
          <a:bodyPr>
            <a:spAutoFit/>
          </a:bodyPr>
          <a:lstStyle/>
          <a:p>
            <a:pPr algn="ctr" eaLnBrk="1" hangingPunct="1"/>
            <a:r>
              <a:rPr lang="en-US" altLang="es-MX" sz="2000" b="1">
                <a:latin typeface="Arial" charset="0"/>
              </a:rPr>
              <a:t>300 m</a:t>
            </a:r>
          </a:p>
        </p:txBody>
      </p:sp>
      <p:sp>
        <p:nvSpPr>
          <p:cNvPr id="49162" name="Text Box 11"/>
          <p:cNvSpPr txBox="1">
            <a:spLocks noChangeArrowheads="1"/>
          </p:cNvSpPr>
          <p:nvPr/>
        </p:nvSpPr>
        <p:spPr bwMode="auto">
          <a:xfrm>
            <a:off x="4495800" y="1162050"/>
            <a:ext cx="4548188" cy="708025"/>
          </a:xfrm>
          <a:prstGeom prst="rect">
            <a:avLst/>
          </a:prstGeom>
          <a:noFill/>
          <a:ln w="9525">
            <a:noFill/>
            <a:miter lim="800000"/>
            <a:headEnd/>
            <a:tailEnd/>
          </a:ln>
        </p:spPr>
        <p:txBody>
          <a:bodyPr wrap="none">
            <a:spAutoFit/>
          </a:bodyPr>
          <a:lstStyle/>
          <a:p>
            <a:pPr algn="r" eaLnBrk="1" hangingPunct="1"/>
            <a:r>
              <a:rPr lang="es-MX" altLang="es-MX" sz="2000" b="1">
                <a:latin typeface="Arial" charset="0"/>
              </a:rPr>
              <a:t>Temperatura      HR     Humedad del </a:t>
            </a:r>
          </a:p>
          <a:p>
            <a:pPr algn="r" eaLnBrk="1" hangingPunct="1"/>
            <a:r>
              <a:rPr lang="es-MX" altLang="es-MX" sz="2000" b="1">
                <a:latin typeface="Arial" charset="0"/>
              </a:rPr>
              <a:t>combustible</a:t>
            </a:r>
          </a:p>
        </p:txBody>
      </p:sp>
      <p:sp>
        <p:nvSpPr>
          <p:cNvPr id="49163" name="Text Box 12"/>
          <p:cNvSpPr txBox="1">
            <a:spLocks noChangeArrowheads="1"/>
          </p:cNvSpPr>
          <p:nvPr/>
        </p:nvSpPr>
        <p:spPr bwMode="auto">
          <a:xfrm>
            <a:off x="5070475" y="1689100"/>
            <a:ext cx="568325" cy="4457700"/>
          </a:xfrm>
          <a:prstGeom prst="rect">
            <a:avLst/>
          </a:prstGeom>
          <a:noFill/>
          <a:ln w="9525">
            <a:noFill/>
            <a:miter lim="800000"/>
            <a:headEnd/>
            <a:tailEnd/>
          </a:ln>
        </p:spPr>
        <p:txBody>
          <a:bodyPr wrap="none">
            <a:spAutoFit/>
          </a:bodyPr>
          <a:lstStyle/>
          <a:p>
            <a:pPr eaLnBrk="1" hangingPunct="1">
              <a:lnSpc>
                <a:spcPct val="130000"/>
              </a:lnSpc>
            </a:pPr>
            <a:r>
              <a:rPr lang="en-US" altLang="es-MX" sz="2000" b="1">
                <a:latin typeface="Arial" charset="0"/>
              </a:rPr>
              <a:t>20°</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22°</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24°</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26°</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29°</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30°</a:t>
            </a:r>
          </a:p>
        </p:txBody>
      </p:sp>
      <p:sp>
        <p:nvSpPr>
          <p:cNvPr id="49164" name="Text Box 13"/>
          <p:cNvSpPr txBox="1">
            <a:spLocks noChangeArrowheads="1"/>
          </p:cNvSpPr>
          <p:nvPr/>
        </p:nvSpPr>
        <p:spPr bwMode="auto">
          <a:xfrm>
            <a:off x="6470650" y="1676400"/>
            <a:ext cx="692150" cy="4457700"/>
          </a:xfrm>
          <a:prstGeom prst="rect">
            <a:avLst/>
          </a:prstGeom>
          <a:noFill/>
          <a:ln w="9525">
            <a:noFill/>
            <a:miter lim="800000"/>
            <a:headEnd/>
            <a:tailEnd/>
          </a:ln>
        </p:spPr>
        <p:txBody>
          <a:bodyPr wrap="none">
            <a:spAutoFit/>
          </a:bodyPr>
          <a:lstStyle/>
          <a:p>
            <a:pPr eaLnBrk="1" hangingPunct="1">
              <a:lnSpc>
                <a:spcPct val="130000"/>
              </a:lnSpc>
            </a:pPr>
            <a:r>
              <a:rPr lang="en-US" altLang="es-MX" sz="2000" b="1">
                <a:latin typeface="Arial" charset="0"/>
              </a:rPr>
              <a:t>39%</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35%</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31%</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27%</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25%</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22%</a:t>
            </a:r>
          </a:p>
        </p:txBody>
      </p:sp>
      <p:sp>
        <p:nvSpPr>
          <p:cNvPr id="49165" name="Text Box 14"/>
          <p:cNvSpPr txBox="1">
            <a:spLocks noChangeArrowheads="1"/>
          </p:cNvSpPr>
          <p:nvPr/>
        </p:nvSpPr>
        <p:spPr bwMode="auto">
          <a:xfrm>
            <a:off x="7831138" y="1676400"/>
            <a:ext cx="550862" cy="4457700"/>
          </a:xfrm>
          <a:prstGeom prst="rect">
            <a:avLst/>
          </a:prstGeom>
          <a:noFill/>
          <a:ln w="9525">
            <a:noFill/>
            <a:miter lim="800000"/>
            <a:headEnd/>
            <a:tailEnd/>
          </a:ln>
        </p:spPr>
        <p:txBody>
          <a:bodyPr wrap="none">
            <a:spAutoFit/>
          </a:bodyPr>
          <a:lstStyle/>
          <a:p>
            <a:pPr eaLnBrk="1" hangingPunct="1">
              <a:lnSpc>
                <a:spcPct val="130000"/>
              </a:lnSpc>
            </a:pPr>
            <a:r>
              <a:rPr lang="en-US" altLang="es-MX" sz="2000" b="1">
                <a:latin typeface="Arial" charset="0"/>
              </a:rPr>
              <a:t>8%</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7%</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6%</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5%</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5%</a:t>
            </a:r>
          </a:p>
          <a:p>
            <a:pPr eaLnBrk="1" hangingPunct="1">
              <a:lnSpc>
                <a:spcPct val="130000"/>
              </a:lnSpc>
            </a:pPr>
            <a:endParaRPr lang="en-US" altLang="es-MX" sz="2000" b="1">
              <a:latin typeface="Arial" charset="0"/>
            </a:endParaRPr>
          </a:p>
          <a:p>
            <a:pPr eaLnBrk="1" hangingPunct="1">
              <a:lnSpc>
                <a:spcPct val="130000"/>
              </a:lnSpc>
            </a:pPr>
            <a:r>
              <a:rPr lang="en-US" altLang="es-MX" sz="2000" b="1">
                <a:latin typeface="Arial" charset="0"/>
              </a:rPr>
              <a:t>4%</a:t>
            </a:r>
          </a:p>
        </p:txBody>
      </p:sp>
      <p:sp>
        <p:nvSpPr>
          <p:cNvPr id="49166" name="Text Box 15"/>
          <p:cNvSpPr txBox="1">
            <a:spLocks noChangeArrowheads="1"/>
          </p:cNvSpPr>
          <p:nvPr/>
        </p:nvSpPr>
        <p:spPr bwMode="auto">
          <a:xfrm>
            <a:off x="2954338" y="1382713"/>
            <a:ext cx="1382712" cy="400050"/>
          </a:xfrm>
          <a:prstGeom prst="rect">
            <a:avLst/>
          </a:prstGeom>
          <a:noFill/>
          <a:ln w="9525">
            <a:noFill/>
            <a:miter lim="800000"/>
            <a:headEnd/>
            <a:tailEnd/>
          </a:ln>
        </p:spPr>
        <p:txBody>
          <a:bodyPr wrap="none">
            <a:spAutoFit/>
          </a:bodyPr>
          <a:lstStyle/>
          <a:p>
            <a:pPr eaLnBrk="1" hangingPunct="1"/>
            <a:r>
              <a:rPr lang="en-US" altLang="es-MX" sz="2000" b="1">
                <a:latin typeface="Arial" charset="0"/>
              </a:rPr>
              <a:t>Elevación</a:t>
            </a:r>
          </a:p>
        </p:txBody>
      </p:sp>
      <p:sp>
        <p:nvSpPr>
          <p:cNvPr id="49167" name="Rectangle 8"/>
          <p:cNvSpPr>
            <a:spLocks noChangeArrowheads="1"/>
          </p:cNvSpPr>
          <p:nvPr/>
        </p:nvSpPr>
        <p:spPr bwMode="auto">
          <a:xfrm>
            <a:off x="7239000" y="6602104"/>
            <a:ext cx="1905000" cy="381000"/>
          </a:xfrm>
          <a:prstGeom prst="rect">
            <a:avLst/>
          </a:prstGeom>
          <a:noFill/>
          <a:ln w="9525">
            <a:noFill/>
            <a:miter lim="800000"/>
            <a:headEnd/>
            <a:tailEnd/>
          </a:ln>
        </p:spPr>
        <p:txBody>
          <a:bodyPr/>
          <a:lstStyle/>
          <a:p>
            <a:pPr algn="r" eaLnBrk="1" hangingPunct="1"/>
            <a:r>
              <a:rPr lang="en-US" altLang="es-MX" sz="1000" dirty="0">
                <a:solidFill>
                  <a:schemeClr val="bg1"/>
                </a:solidFill>
                <a:latin typeface="Arial" charset="0"/>
              </a:rPr>
              <a:t>10-</a:t>
            </a:r>
            <a:fld id="{235978EA-8AA7-4D6F-9BA2-C6409E7AFFA0}" type="slidenum">
              <a:rPr lang="en-US" altLang="es-MX" sz="1000" smtClean="0">
                <a:solidFill>
                  <a:schemeClr val="bg1"/>
                </a:solidFill>
                <a:latin typeface="Arial" charset="0"/>
              </a:rPr>
              <a:pPr algn="r" eaLnBrk="1" hangingPunct="1"/>
              <a:t>36</a:t>
            </a:fld>
            <a:r>
              <a:rPr lang="en-US" altLang="es-MX" sz="1000" dirty="0">
                <a:solidFill>
                  <a:schemeClr val="bg1"/>
                </a:solidFill>
                <a:latin typeface="Arial" charset="0"/>
              </a:rPr>
              <a:t>-S290-PE</a:t>
            </a: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02-13-S290-SL"/>
          <p:cNvPicPr>
            <a:picLocks noChangeAspect="1" noChangeArrowheads="1"/>
          </p:cNvPicPr>
          <p:nvPr/>
        </p:nvPicPr>
        <p:blipFill>
          <a:blip r:embed="rId3" cstate="print"/>
          <a:srcRect/>
          <a:stretch>
            <a:fillRect/>
          </a:stretch>
        </p:blipFill>
        <p:spPr bwMode="auto">
          <a:xfrm>
            <a:off x="-57150" y="0"/>
            <a:ext cx="9258300" cy="6858000"/>
          </a:xfrm>
          <a:prstGeom prst="rect">
            <a:avLst/>
          </a:prstGeom>
          <a:noFill/>
          <a:ln w="9525">
            <a:noFill/>
            <a:miter lim="800000"/>
            <a:headEnd/>
            <a:tailEnd/>
          </a:ln>
        </p:spPr>
      </p:pic>
      <p:grpSp>
        <p:nvGrpSpPr>
          <p:cNvPr id="2" name="Group 3"/>
          <p:cNvGrpSpPr>
            <a:grpSpLocks/>
          </p:cNvGrpSpPr>
          <p:nvPr/>
        </p:nvGrpSpPr>
        <p:grpSpPr bwMode="auto">
          <a:xfrm>
            <a:off x="533400" y="381000"/>
            <a:ext cx="7924800" cy="2209800"/>
            <a:chOff x="336" y="240"/>
            <a:chExt cx="4992" cy="1392"/>
          </a:xfrm>
        </p:grpSpPr>
        <p:sp>
          <p:nvSpPr>
            <p:cNvPr id="50182" name="Line 4"/>
            <p:cNvSpPr>
              <a:spLocks noChangeShapeType="1"/>
            </p:cNvSpPr>
            <p:nvPr/>
          </p:nvSpPr>
          <p:spPr bwMode="auto">
            <a:xfrm flipH="1">
              <a:off x="336" y="528"/>
              <a:ext cx="48" cy="1104"/>
            </a:xfrm>
            <a:prstGeom prst="line">
              <a:avLst/>
            </a:prstGeom>
            <a:noFill/>
            <a:ln w="38100">
              <a:solidFill>
                <a:srgbClr val="FF0000"/>
              </a:solidFill>
              <a:round/>
              <a:headEnd/>
              <a:tailEnd type="triangle" w="med" len="med"/>
            </a:ln>
          </p:spPr>
          <p:txBody>
            <a:bodyPr/>
            <a:lstStyle/>
            <a:p>
              <a:endParaRPr lang="es-MX"/>
            </a:p>
          </p:txBody>
        </p:sp>
        <p:sp>
          <p:nvSpPr>
            <p:cNvPr id="50183" name="Line 5"/>
            <p:cNvSpPr>
              <a:spLocks noChangeShapeType="1"/>
            </p:cNvSpPr>
            <p:nvPr/>
          </p:nvSpPr>
          <p:spPr bwMode="auto">
            <a:xfrm>
              <a:off x="480" y="528"/>
              <a:ext cx="240" cy="1104"/>
            </a:xfrm>
            <a:prstGeom prst="line">
              <a:avLst/>
            </a:prstGeom>
            <a:noFill/>
            <a:ln w="38100">
              <a:solidFill>
                <a:srgbClr val="FF0000"/>
              </a:solidFill>
              <a:round/>
              <a:headEnd/>
              <a:tailEnd type="triangle" w="med" len="med"/>
            </a:ln>
          </p:spPr>
          <p:txBody>
            <a:bodyPr/>
            <a:lstStyle/>
            <a:p>
              <a:endParaRPr lang="es-MX"/>
            </a:p>
          </p:txBody>
        </p:sp>
        <p:sp>
          <p:nvSpPr>
            <p:cNvPr id="50184" name="Line 6"/>
            <p:cNvSpPr>
              <a:spLocks noChangeShapeType="1"/>
            </p:cNvSpPr>
            <p:nvPr/>
          </p:nvSpPr>
          <p:spPr bwMode="auto">
            <a:xfrm>
              <a:off x="528" y="576"/>
              <a:ext cx="576" cy="816"/>
            </a:xfrm>
            <a:prstGeom prst="line">
              <a:avLst/>
            </a:prstGeom>
            <a:noFill/>
            <a:ln w="38100">
              <a:solidFill>
                <a:srgbClr val="FF0000"/>
              </a:solidFill>
              <a:round/>
              <a:headEnd/>
              <a:tailEnd type="triangle" w="med" len="med"/>
            </a:ln>
          </p:spPr>
          <p:txBody>
            <a:bodyPr/>
            <a:lstStyle/>
            <a:p>
              <a:endParaRPr lang="es-MX"/>
            </a:p>
          </p:txBody>
        </p:sp>
        <p:sp>
          <p:nvSpPr>
            <p:cNvPr id="50185" name="Line 7"/>
            <p:cNvSpPr>
              <a:spLocks noChangeShapeType="1"/>
            </p:cNvSpPr>
            <p:nvPr/>
          </p:nvSpPr>
          <p:spPr bwMode="auto">
            <a:xfrm>
              <a:off x="480" y="480"/>
              <a:ext cx="1008" cy="720"/>
            </a:xfrm>
            <a:prstGeom prst="line">
              <a:avLst/>
            </a:prstGeom>
            <a:noFill/>
            <a:ln w="38100">
              <a:solidFill>
                <a:srgbClr val="FF0000"/>
              </a:solidFill>
              <a:round/>
              <a:headEnd/>
              <a:tailEnd type="triangle" w="med" len="med"/>
            </a:ln>
          </p:spPr>
          <p:txBody>
            <a:bodyPr/>
            <a:lstStyle/>
            <a:p>
              <a:endParaRPr lang="es-MX"/>
            </a:p>
          </p:txBody>
        </p:sp>
        <p:sp>
          <p:nvSpPr>
            <p:cNvPr id="50186" name="Line 8"/>
            <p:cNvSpPr>
              <a:spLocks noChangeShapeType="1"/>
            </p:cNvSpPr>
            <p:nvPr/>
          </p:nvSpPr>
          <p:spPr bwMode="auto">
            <a:xfrm>
              <a:off x="480" y="528"/>
              <a:ext cx="1872" cy="528"/>
            </a:xfrm>
            <a:prstGeom prst="line">
              <a:avLst/>
            </a:prstGeom>
            <a:noFill/>
            <a:ln w="38100">
              <a:solidFill>
                <a:srgbClr val="FF0000"/>
              </a:solidFill>
              <a:round/>
              <a:headEnd/>
              <a:tailEnd type="triangle" w="med" len="med"/>
            </a:ln>
          </p:spPr>
          <p:txBody>
            <a:bodyPr/>
            <a:lstStyle/>
            <a:p>
              <a:endParaRPr lang="es-MX"/>
            </a:p>
          </p:txBody>
        </p:sp>
        <p:sp>
          <p:nvSpPr>
            <p:cNvPr id="50187" name="Line 9"/>
            <p:cNvSpPr>
              <a:spLocks noChangeShapeType="1"/>
            </p:cNvSpPr>
            <p:nvPr/>
          </p:nvSpPr>
          <p:spPr bwMode="auto">
            <a:xfrm>
              <a:off x="528" y="432"/>
              <a:ext cx="3360" cy="432"/>
            </a:xfrm>
            <a:prstGeom prst="line">
              <a:avLst/>
            </a:prstGeom>
            <a:noFill/>
            <a:ln w="38100">
              <a:solidFill>
                <a:srgbClr val="FF0000"/>
              </a:solidFill>
              <a:round/>
              <a:headEnd/>
              <a:tailEnd type="triangle" w="med" len="med"/>
            </a:ln>
          </p:spPr>
          <p:txBody>
            <a:bodyPr/>
            <a:lstStyle/>
            <a:p>
              <a:endParaRPr lang="es-MX"/>
            </a:p>
          </p:txBody>
        </p:sp>
        <p:sp>
          <p:nvSpPr>
            <p:cNvPr id="50188" name="Line 10"/>
            <p:cNvSpPr>
              <a:spLocks noChangeShapeType="1"/>
            </p:cNvSpPr>
            <p:nvPr/>
          </p:nvSpPr>
          <p:spPr bwMode="auto">
            <a:xfrm>
              <a:off x="480" y="336"/>
              <a:ext cx="4128" cy="240"/>
            </a:xfrm>
            <a:prstGeom prst="line">
              <a:avLst/>
            </a:prstGeom>
            <a:noFill/>
            <a:ln w="38100">
              <a:solidFill>
                <a:srgbClr val="FF0000"/>
              </a:solidFill>
              <a:round/>
              <a:headEnd/>
              <a:tailEnd type="triangle" w="med" len="med"/>
            </a:ln>
          </p:spPr>
          <p:txBody>
            <a:bodyPr/>
            <a:lstStyle/>
            <a:p>
              <a:endParaRPr lang="es-MX"/>
            </a:p>
          </p:txBody>
        </p:sp>
        <p:sp>
          <p:nvSpPr>
            <p:cNvPr id="50189" name="Line 11"/>
            <p:cNvSpPr>
              <a:spLocks noChangeShapeType="1"/>
            </p:cNvSpPr>
            <p:nvPr/>
          </p:nvSpPr>
          <p:spPr bwMode="auto">
            <a:xfrm>
              <a:off x="480" y="240"/>
              <a:ext cx="4848" cy="240"/>
            </a:xfrm>
            <a:prstGeom prst="line">
              <a:avLst/>
            </a:prstGeom>
            <a:noFill/>
            <a:ln w="38100">
              <a:solidFill>
                <a:srgbClr val="FF0000"/>
              </a:solidFill>
              <a:round/>
              <a:headEnd/>
              <a:tailEnd type="triangle" w="med" len="med"/>
            </a:ln>
          </p:spPr>
          <p:txBody>
            <a:bodyPr/>
            <a:lstStyle/>
            <a:p>
              <a:endParaRPr lang="es-MX"/>
            </a:p>
          </p:txBody>
        </p:sp>
      </p:grpSp>
      <p:sp>
        <p:nvSpPr>
          <p:cNvPr id="50180" name="Rectangle 12"/>
          <p:cNvSpPr>
            <a:spLocks noGrp="1" noChangeArrowheads="1"/>
          </p:cNvSpPr>
          <p:nvPr>
            <p:ph type="title"/>
          </p:nvPr>
        </p:nvSpPr>
        <p:spPr>
          <a:xfrm>
            <a:off x="0" y="427566"/>
            <a:ext cx="9144000" cy="1143000"/>
          </a:xfrm>
        </p:spPr>
        <p:txBody>
          <a:bodyPr/>
          <a:lstStyle/>
          <a:p>
            <a:pPr algn="r" eaLnBrk="1" hangingPunct="1"/>
            <a:r>
              <a:rPr lang="es-MX" altLang="es-MX" dirty="0"/>
              <a:t>El porcentaje de la pendiente afecta el calentamiento solar</a:t>
            </a:r>
          </a:p>
        </p:txBody>
      </p:sp>
      <p:sp>
        <p:nvSpPr>
          <p:cNvPr id="5018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1DB32AEE-7ACA-4B37-B608-E64D17563B00}" type="slidenum">
              <a:rPr lang="en-US" altLang="es-MX" sz="1000" smtClean="0">
                <a:solidFill>
                  <a:srgbClr val="DDDDDD"/>
                </a:solidFill>
                <a:latin typeface="Arial" charset="0"/>
              </a:rPr>
              <a:pPr algn="r" eaLnBrk="1" hangingPunct="1"/>
              <a:t>37</a:t>
            </a:fld>
            <a:r>
              <a:rPr lang="en-US" altLang="es-MX" sz="1000" dirty="0">
                <a:solidFill>
                  <a:srgbClr val="DDDDDD"/>
                </a:solidFill>
                <a:latin typeface="Arial" charset="0"/>
              </a:rPr>
              <a:t>-S290-PE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05-63-S290-SL"/>
          <p:cNvPicPr>
            <a:picLocks noChangeAspect="1" noChangeArrowheads="1"/>
          </p:cNvPicPr>
          <p:nvPr/>
        </p:nvPicPr>
        <p:blipFill>
          <a:blip r:embed="rId3" cstate="print"/>
          <a:srcRect/>
          <a:stretch>
            <a:fillRect/>
          </a:stretch>
        </p:blipFill>
        <p:spPr bwMode="auto">
          <a:xfrm>
            <a:off x="0" y="0"/>
            <a:ext cx="9201150" cy="6858000"/>
          </a:xfrm>
          <a:prstGeom prst="rect">
            <a:avLst/>
          </a:prstGeom>
          <a:noFill/>
          <a:ln w="9525">
            <a:noFill/>
            <a:miter lim="800000"/>
            <a:headEnd/>
            <a:tailEnd/>
          </a:ln>
        </p:spPr>
      </p:pic>
      <p:sp>
        <p:nvSpPr>
          <p:cNvPr id="52227" name="Rectangle 3"/>
          <p:cNvSpPr>
            <a:spLocks noGrp="1" noChangeArrowheads="1"/>
          </p:cNvSpPr>
          <p:nvPr>
            <p:ph type="title"/>
          </p:nvPr>
        </p:nvSpPr>
        <p:spPr>
          <a:xfrm>
            <a:off x="457200" y="187325"/>
            <a:ext cx="8077200" cy="1143000"/>
          </a:xfrm>
        </p:spPr>
        <p:txBody>
          <a:bodyPr/>
          <a:lstStyle/>
          <a:p>
            <a:pPr eaLnBrk="1" hangingPunct="1">
              <a:lnSpc>
                <a:spcPct val="80000"/>
              </a:lnSpc>
            </a:pPr>
            <a:r>
              <a:rPr lang="es-MX" altLang="es-MX" dirty="0"/>
              <a:t>El viento afecta la humedad del combustible</a:t>
            </a:r>
          </a:p>
        </p:txBody>
      </p:sp>
      <p:grpSp>
        <p:nvGrpSpPr>
          <p:cNvPr id="2" name="Group 6"/>
          <p:cNvGrpSpPr>
            <a:grpSpLocks/>
          </p:cNvGrpSpPr>
          <p:nvPr/>
        </p:nvGrpSpPr>
        <p:grpSpPr bwMode="auto">
          <a:xfrm>
            <a:off x="0" y="1600200"/>
            <a:ext cx="5181600" cy="2667000"/>
            <a:chOff x="0" y="1008"/>
            <a:chExt cx="5040" cy="1680"/>
          </a:xfrm>
        </p:grpSpPr>
        <p:sp>
          <p:nvSpPr>
            <p:cNvPr id="52230" name="Line 7"/>
            <p:cNvSpPr>
              <a:spLocks noChangeShapeType="1"/>
            </p:cNvSpPr>
            <p:nvPr/>
          </p:nvSpPr>
          <p:spPr bwMode="auto">
            <a:xfrm>
              <a:off x="0" y="1008"/>
              <a:ext cx="5040" cy="0"/>
            </a:xfrm>
            <a:prstGeom prst="line">
              <a:avLst/>
            </a:prstGeom>
            <a:noFill/>
            <a:ln w="101600">
              <a:solidFill>
                <a:srgbClr val="3399FF"/>
              </a:solidFill>
              <a:round/>
              <a:headEnd/>
              <a:tailEnd type="triangle" w="med" len="med"/>
            </a:ln>
          </p:spPr>
          <p:txBody>
            <a:bodyPr/>
            <a:lstStyle/>
            <a:p>
              <a:endParaRPr lang="es-MX"/>
            </a:p>
          </p:txBody>
        </p:sp>
        <p:sp>
          <p:nvSpPr>
            <p:cNvPr id="52231" name="Line 8"/>
            <p:cNvSpPr>
              <a:spLocks noChangeShapeType="1"/>
            </p:cNvSpPr>
            <p:nvPr/>
          </p:nvSpPr>
          <p:spPr bwMode="auto">
            <a:xfrm>
              <a:off x="0" y="1392"/>
              <a:ext cx="4512" cy="0"/>
            </a:xfrm>
            <a:prstGeom prst="line">
              <a:avLst/>
            </a:prstGeom>
            <a:noFill/>
            <a:ln w="101600">
              <a:solidFill>
                <a:srgbClr val="3399FF"/>
              </a:solidFill>
              <a:round/>
              <a:headEnd/>
              <a:tailEnd type="triangle" w="med" len="med"/>
            </a:ln>
          </p:spPr>
          <p:txBody>
            <a:bodyPr/>
            <a:lstStyle/>
            <a:p>
              <a:endParaRPr lang="es-MX"/>
            </a:p>
          </p:txBody>
        </p:sp>
        <p:sp>
          <p:nvSpPr>
            <p:cNvPr id="52232" name="Line 9"/>
            <p:cNvSpPr>
              <a:spLocks noChangeShapeType="1"/>
            </p:cNvSpPr>
            <p:nvPr/>
          </p:nvSpPr>
          <p:spPr bwMode="auto">
            <a:xfrm>
              <a:off x="0" y="1728"/>
              <a:ext cx="3552" cy="0"/>
            </a:xfrm>
            <a:prstGeom prst="line">
              <a:avLst/>
            </a:prstGeom>
            <a:noFill/>
            <a:ln w="101600">
              <a:solidFill>
                <a:srgbClr val="3399FF"/>
              </a:solidFill>
              <a:round/>
              <a:headEnd/>
              <a:tailEnd type="triangle" w="med" len="med"/>
            </a:ln>
          </p:spPr>
          <p:txBody>
            <a:bodyPr/>
            <a:lstStyle/>
            <a:p>
              <a:endParaRPr lang="es-MX"/>
            </a:p>
          </p:txBody>
        </p:sp>
        <p:sp>
          <p:nvSpPr>
            <p:cNvPr id="52233" name="Line 10"/>
            <p:cNvSpPr>
              <a:spLocks noChangeShapeType="1"/>
            </p:cNvSpPr>
            <p:nvPr/>
          </p:nvSpPr>
          <p:spPr bwMode="auto">
            <a:xfrm>
              <a:off x="0" y="2016"/>
              <a:ext cx="3504" cy="0"/>
            </a:xfrm>
            <a:prstGeom prst="line">
              <a:avLst/>
            </a:prstGeom>
            <a:noFill/>
            <a:ln w="101600">
              <a:solidFill>
                <a:srgbClr val="3399FF"/>
              </a:solidFill>
              <a:round/>
              <a:headEnd/>
              <a:tailEnd type="triangle" w="med" len="med"/>
            </a:ln>
          </p:spPr>
          <p:txBody>
            <a:bodyPr/>
            <a:lstStyle/>
            <a:p>
              <a:endParaRPr lang="es-MX"/>
            </a:p>
          </p:txBody>
        </p:sp>
        <p:sp>
          <p:nvSpPr>
            <p:cNvPr id="52234" name="Line 11"/>
            <p:cNvSpPr>
              <a:spLocks noChangeShapeType="1"/>
            </p:cNvSpPr>
            <p:nvPr/>
          </p:nvSpPr>
          <p:spPr bwMode="auto">
            <a:xfrm>
              <a:off x="0" y="2256"/>
              <a:ext cx="3264" cy="0"/>
            </a:xfrm>
            <a:prstGeom prst="line">
              <a:avLst/>
            </a:prstGeom>
            <a:noFill/>
            <a:ln w="101600">
              <a:solidFill>
                <a:srgbClr val="3399FF"/>
              </a:solidFill>
              <a:round/>
              <a:headEnd/>
              <a:tailEnd type="triangle" w="med" len="med"/>
            </a:ln>
          </p:spPr>
          <p:txBody>
            <a:bodyPr/>
            <a:lstStyle/>
            <a:p>
              <a:endParaRPr lang="es-MX"/>
            </a:p>
          </p:txBody>
        </p:sp>
        <p:sp>
          <p:nvSpPr>
            <p:cNvPr id="52235" name="Line 12"/>
            <p:cNvSpPr>
              <a:spLocks noChangeShapeType="1"/>
            </p:cNvSpPr>
            <p:nvPr/>
          </p:nvSpPr>
          <p:spPr bwMode="auto">
            <a:xfrm>
              <a:off x="0" y="2496"/>
              <a:ext cx="3120" cy="0"/>
            </a:xfrm>
            <a:prstGeom prst="line">
              <a:avLst/>
            </a:prstGeom>
            <a:noFill/>
            <a:ln w="101600">
              <a:solidFill>
                <a:srgbClr val="3399FF"/>
              </a:solidFill>
              <a:round/>
              <a:headEnd/>
              <a:tailEnd type="triangle" w="med" len="med"/>
            </a:ln>
          </p:spPr>
          <p:txBody>
            <a:bodyPr/>
            <a:lstStyle/>
            <a:p>
              <a:endParaRPr lang="es-MX"/>
            </a:p>
          </p:txBody>
        </p:sp>
        <p:sp>
          <p:nvSpPr>
            <p:cNvPr id="52236" name="Line 13"/>
            <p:cNvSpPr>
              <a:spLocks noChangeShapeType="1"/>
            </p:cNvSpPr>
            <p:nvPr/>
          </p:nvSpPr>
          <p:spPr bwMode="auto">
            <a:xfrm>
              <a:off x="0" y="2688"/>
              <a:ext cx="2832" cy="0"/>
            </a:xfrm>
            <a:prstGeom prst="line">
              <a:avLst/>
            </a:prstGeom>
            <a:noFill/>
            <a:ln w="101600">
              <a:solidFill>
                <a:srgbClr val="3399FF"/>
              </a:solidFill>
              <a:round/>
              <a:headEnd/>
              <a:tailEnd type="triangle" w="med" len="med"/>
            </a:ln>
          </p:spPr>
          <p:txBody>
            <a:bodyPr/>
            <a:lstStyle/>
            <a:p>
              <a:endParaRPr lang="es-MX"/>
            </a:p>
          </p:txBody>
        </p:sp>
      </p:grpSp>
      <p:sp>
        <p:nvSpPr>
          <p:cNvPr id="5222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717D7EF4-037B-447E-8934-24D52ED29315}" type="slidenum">
              <a:rPr lang="en-US" altLang="es-MX" sz="1000" smtClean="0">
                <a:solidFill>
                  <a:srgbClr val="DDDDDD"/>
                </a:solidFill>
                <a:latin typeface="Arial" charset="0"/>
              </a:rPr>
              <a:pPr algn="r" eaLnBrk="1" hangingPunct="1"/>
              <a:t>38</a:t>
            </a:fld>
            <a:r>
              <a:rPr lang="en-US" altLang="es-MX" sz="1000" dirty="0">
                <a:solidFill>
                  <a:srgbClr val="DDDDDD"/>
                </a:solidFill>
                <a:latin typeface="Arial" charset="0"/>
              </a:rPr>
              <a:t>-S290-PE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650875"/>
            <a:ext cx="8229600" cy="609600"/>
          </a:xfrm>
        </p:spPr>
        <p:txBody>
          <a:bodyPr/>
          <a:lstStyle/>
          <a:p>
            <a:pPr eaLnBrk="1" hangingPunct="1">
              <a:lnSpc>
                <a:spcPct val="80000"/>
              </a:lnSpc>
            </a:pPr>
            <a:r>
              <a:rPr lang="es-MX" altLang="es-MX" dirty="0"/>
              <a:t>El viento afecta la humedad del combustible</a:t>
            </a:r>
            <a:endParaRPr lang="en-US" altLang="es-MX" dirty="0"/>
          </a:p>
        </p:txBody>
      </p:sp>
      <p:sp>
        <p:nvSpPr>
          <p:cNvPr id="54275" name="Rectangle 3"/>
          <p:cNvSpPr>
            <a:spLocks noGrp="1" noChangeArrowheads="1"/>
          </p:cNvSpPr>
          <p:nvPr>
            <p:ph type="body" idx="1"/>
          </p:nvPr>
        </p:nvSpPr>
        <p:spPr>
          <a:xfrm>
            <a:off x="163773" y="1592263"/>
            <a:ext cx="8775511" cy="5059362"/>
          </a:xfrm>
        </p:spPr>
        <p:txBody>
          <a:bodyPr/>
          <a:lstStyle/>
          <a:p>
            <a:pPr eaLnBrk="1" hangingPunct="1">
              <a:lnSpc>
                <a:spcPct val="90000"/>
              </a:lnSpc>
              <a:buFontTx/>
              <a:buNone/>
            </a:pPr>
            <a:r>
              <a:rPr lang="en-US" altLang="es-MX" dirty="0"/>
              <a:t>	</a:t>
            </a:r>
            <a:r>
              <a:rPr lang="es-MX" altLang="es-MX" sz="3000" spc="-100" dirty="0"/>
              <a:t>El viento puede acelerar la velocidad a la que un combustible alcanza su humedad de equilibrio.</a:t>
            </a:r>
          </a:p>
          <a:p>
            <a:pPr eaLnBrk="1" hangingPunct="1">
              <a:lnSpc>
                <a:spcPct val="90000"/>
              </a:lnSpc>
              <a:buFontTx/>
              <a:buNone/>
            </a:pPr>
            <a:endParaRPr lang="es-MX" altLang="es-MX" sz="1000" spc="-100" dirty="0"/>
          </a:p>
          <a:p>
            <a:pPr eaLnBrk="1" hangingPunct="1">
              <a:lnSpc>
                <a:spcPct val="90000"/>
              </a:lnSpc>
              <a:buFontTx/>
              <a:buNone/>
            </a:pPr>
            <a:endParaRPr lang="es-MX" altLang="es-MX" sz="1000" spc="-100" dirty="0"/>
          </a:p>
          <a:p>
            <a:pPr eaLnBrk="1" hangingPunct="1">
              <a:lnSpc>
                <a:spcPct val="90000"/>
              </a:lnSpc>
              <a:buFontTx/>
              <a:buNone/>
            </a:pPr>
            <a:endParaRPr lang="es-MX" altLang="es-MX" sz="1000" spc="-100" dirty="0"/>
          </a:p>
          <a:p>
            <a:pPr marL="855663" lvl="1" indent="-398463" eaLnBrk="1" hangingPunct="1">
              <a:lnSpc>
                <a:spcPct val="90000"/>
              </a:lnSpc>
            </a:pPr>
            <a:r>
              <a:rPr lang="es-MX" altLang="es-MX" sz="2700" b="0" dirty="0"/>
              <a:t>Durante condiciones de aire en calma, el aire cercano a los combustibles tiende a saturarse de vapor de agua, disminuyendo el índice de evaporación de la humedad del combustible.</a:t>
            </a:r>
          </a:p>
          <a:p>
            <a:pPr marL="855663" lvl="1" indent="-398463" eaLnBrk="1" hangingPunct="1">
              <a:lnSpc>
                <a:spcPct val="90000"/>
              </a:lnSpc>
            </a:pPr>
            <a:r>
              <a:rPr lang="es-MX" altLang="es-MX" sz="2700" b="0" dirty="0"/>
              <a:t>El viento remueve este aire saturado, reemplazándolo continuamente por aire más seco y acelerando así, el proceso de evaporación.</a:t>
            </a:r>
            <a:endParaRPr lang="en-US" altLang="es-MX" sz="2700" b="0" dirty="0"/>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85800" y="1536100"/>
            <a:ext cx="7772400" cy="4213536"/>
          </a:xfrm>
          <a:noFill/>
          <a:ln w="9525">
            <a:noFill/>
            <a:miter lim="800000"/>
            <a:headEnd/>
            <a:tailEnd/>
          </a:ln>
        </p:spPr>
        <p:txBody>
          <a:bodyPr vert="horz" wrap="square" lIns="91440" tIns="45720" rIns="91440" bIns="45720" numCol="1" anchor="t" anchorCtr="0" compatLnSpc="1">
            <a:prstTxWarp prst="textNoShape">
              <a:avLst/>
            </a:prstTxWarp>
          </a:bodyPr>
          <a:lstStyle/>
          <a:p>
            <a:pPr marL="609600" indent="-609600" algn="just" eaLnBrk="1" hangingPunct="1">
              <a:lnSpc>
                <a:spcPct val="80000"/>
              </a:lnSpc>
              <a:spcBef>
                <a:spcPts val="0"/>
              </a:spcBef>
              <a:spcAft>
                <a:spcPts val="1200"/>
              </a:spcAft>
              <a:buClr>
                <a:schemeClr val="tx1"/>
              </a:buClr>
              <a:buFont typeface="+mj-lt"/>
              <a:buAutoNum type="arabicPeriod" startAt="7"/>
            </a:pPr>
            <a:r>
              <a:rPr lang="es-MX" altLang="es-MX" spc="-100" dirty="0"/>
              <a:t>Definir la humedad de extinción, como varía en los grupos de combustibles naturales, y cómo afecta a la ignición y propagación de los incendios forestales.</a:t>
            </a:r>
          </a:p>
          <a:p>
            <a:pPr marL="609600" indent="-609600" algn="just" eaLnBrk="1" hangingPunct="1">
              <a:lnSpc>
                <a:spcPct val="20000"/>
              </a:lnSpc>
              <a:spcBef>
                <a:spcPts val="0"/>
              </a:spcBef>
              <a:spcAft>
                <a:spcPts val="1200"/>
              </a:spcAft>
              <a:buClr>
                <a:schemeClr val="tx1"/>
              </a:buClr>
              <a:buFont typeface="+mj-lt"/>
              <a:buAutoNum type="arabicPeriod" startAt="7"/>
            </a:pPr>
            <a:endParaRPr lang="es-MX" altLang="es-MX" spc="-100" dirty="0"/>
          </a:p>
          <a:p>
            <a:pPr marL="609600" indent="-609600" algn="just" eaLnBrk="1" hangingPunct="1">
              <a:lnSpc>
                <a:spcPct val="80000"/>
              </a:lnSpc>
              <a:spcBef>
                <a:spcPts val="0"/>
              </a:spcBef>
              <a:spcAft>
                <a:spcPts val="1200"/>
              </a:spcAft>
              <a:buClr>
                <a:schemeClr val="tx1"/>
              </a:buClr>
              <a:buFontTx/>
              <a:buAutoNum type="arabicPeriod" startAt="7"/>
            </a:pPr>
            <a:r>
              <a:rPr lang="es-MX" altLang="es-MX" spc="-100" dirty="0"/>
              <a:t>Determinar el contenido de humedad del combustibles para combustibles finos muertos de 1 hora de tiempo de retardo con las tablas de humedad del combustible en condiciones de luz diurna.</a:t>
            </a:r>
          </a:p>
        </p:txBody>
      </p:sp>
      <p:sp>
        <p:nvSpPr>
          <p:cNvPr id="4" name="Rectangle 2">
            <a:extLst>
              <a:ext uri="{FF2B5EF4-FFF2-40B4-BE49-F238E27FC236}">
                <a16:creationId xmlns:a16="http://schemas.microsoft.com/office/drawing/2014/main" id="{59516242-A784-479C-B749-EA1FB6B0A2D1}"/>
              </a:ext>
            </a:extLst>
          </p:cNvPr>
          <p:cNvSpPr>
            <a:spLocks noGrp="1" noChangeArrowheads="1"/>
          </p:cNvSpPr>
          <p:nvPr>
            <p:ph type="title"/>
          </p:nvPr>
        </p:nvSpPr>
        <p:spPr>
          <a:xfrm>
            <a:off x="685800" y="457200"/>
            <a:ext cx="7772400" cy="838200"/>
          </a:xfrm>
        </p:spPr>
        <p:txBody>
          <a:bodyPr/>
          <a:lstStyle/>
          <a:p>
            <a:pPr eaLnBrk="1" hangingPunct="1"/>
            <a:r>
              <a:rPr lang="es-MX" altLang="es-MX" dirty="0"/>
              <a:t>Objetivos de la unidad 10</a:t>
            </a:r>
          </a:p>
        </p:txBody>
      </p:sp>
    </p:spTree>
    <p:extLst>
      <p:ext uri="{BB962C8B-B14F-4D97-AF65-F5344CB8AC3E}">
        <p14:creationId xmlns:p14="http://schemas.microsoft.com/office/powerpoint/2010/main" val="102055981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 calcmode="lin" valueType="num">
                                      <p:cBhvr additive="base">
                                        <p:cTn id="13"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type="body" idx="1"/>
          </p:nvPr>
        </p:nvSpPr>
        <p:spPr>
          <a:xfrm>
            <a:off x="469900" y="1573213"/>
            <a:ext cx="8204200" cy="2895600"/>
          </a:xfrm>
        </p:spPr>
        <p:txBody>
          <a:bodyPr/>
          <a:lstStyle/>
          <a:p>
            <a:pPr algn="ctr" eaLnBrk="1" hangingPunct="1">
              <a:lnSpc>
                <a:spcPct val="90000"/>
              </a:lnSpc>
              <a:buFontTx/>
              <a:buNone/>
            </a:pPr>
            <a:r>
              <a:rPr lang="es-MX" altLang="es-MX" sz="4000" dirty="0"/>
              <a:t>Cómo la cantidad y duración de la precipitación y la humedad del suelo afecta el contenido de humedad de los combustibles finos y gruesos</a:t>
            </a:r>
            <a:endParaRPr lang="en-US" altLang="es-MX" sz="4000" dirty="0"/>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23333" y="457200"/>
            <a:ext cx="8246534" cy="685800"/>
          </a:xfrm>
        </p:spPr>
        <p:txBody>
          <a:bodyPr/>
          <a:lstStyle/>
          <a:p>
            <a:pPr eaLnBrk="1" hangingPunct="1"/>
            <a:r>
              <a:rPr lang="es-MX" altLang="es-MX" dirty="0"/>
              <a:t>Combustibles finos muertos</a:t>
            </a:r>
          </a:p>
        </p:txBody>
      </p:sp>
      <p:sp>
        <p:nvSpPr>
          <p:cNvPr id="56323" name="Rectangle 3"/>
          <p:cNvSpPr>
            <a:spLocks noGrp="1" noChangeArrowheads="1"/>
          </p:cNvSpPr>
          <p:nvPr>
            <p:ph type="body" idx="1"/>
          </p:nvPr>
        </p:nvSpPr>
        <p:spPr>
          <a:xfrm>
            <a:off x="0" y="1295400"/>
            <a:ext cx="5029200" cy="5146343"/>
          </a:xfrm>
        </p:spPr>
        <p:txBody>
          <a:bodyPr/>
          <a:lstStyle/>
          <a:p>
            <a:pPr eaLnBrk="1" hangingPunct="1">
              <a:lnSpc>
                <a:spcPct val="80000"/>
              </a:lnSpc>
            </a:pPr>
            <a:r>
              <a:rPr lang="es-MX" altLang="es-MX" b="0" dirty="0"/>
              <a:t>Los combustibles finos y muertos reaccionan muy rápido a la precipitación.</a:t>
            </a:r>
          </a:p>
          <a:p>
            <a:pPr eaLnBrk="1" hangingPunct="1">
              <a:lnSpc>
                <a:spcPct val="30000"/>
              </a:lnSpc>
            </a:pPr>
            <a:endParaRPr lang="es-MX" altLang="es-MX" sz="2800" b="0" dirty="0"/>
          </a:p>
          <a:p>
            <a:pPr eaLnBrk="1" hangingPunct="1">
              <a:lnSpc>
                <a:spcPct val="80000"/>
              </a:lnSpc>
            </a:pPr>
            <a:r>
              <a:rPr lang="es-MX" altLang="es-MX" b="0" dirty="0"/>
              <a:t>Lluvias posteriores tienen poco efecto sobre los combustibles.</a:t>
            </a:r>
          </a:p>
          <a:p>
            <a:pPr eaLnBrk="1" hangingPunct="1">
              <a:lnSpc>
                <a:spcPct val="30000"/>
              </a:lnSpc>
            </a:pPr>
            <a:endParaRPr lang="es-MX" altLang="es-MX" b="0" dirty="0"/>
          </a:p>
          <a:p>
            <a:pPr eaLnBrk="1" hangingPunct="1">
              <a:lnSpc>
                <a:spcPct val="80000"/>
              </a:lnSpc>
            </a:pPr>
            <a:r>
              <a:rPr lang="es-MX" altLang="es-MX" b="0" dirty="0"/>
              <a:t>La lluvia puede ser responsable de humedecer los suelos en contacto con los combustibles</a:t>
            </a:r>
            <a:r>
              <a:rPr lang="en-US" altLang="es-MX" b="0" dirty="0"/>
              <a:t>.</a:t>
            </a:r>
          </a:p>
        </p:txBody>
      </p:sp>
      <p:pic>
        <p:nvPicPr>
          <p:cNvPr id="56324" name="Picture 4" descr="fine dead fuels"/>
          <p:cNvPicPr>
            <a:picLocks noChangeAspect="1" noChangeArrowheads="1"/>
          </p:cNvPicPr>
          <p:nvPr/>
        </p:nvPicPr>
        <p:blipFill>
          <a:blip r:embed="rId2" cstate="print"/>
          <a:srcRect/>
          <a:stretch>
            <a:fillRect/>
          </a:stretch>
        </p:blipFill>
        <p:spPr bwMode="auto">
          <a:xfrm>
            <a:off x="5100638" y="1524000"/>
            <a:ext cx="3776662" cy="4648200"/>
          </a:xfrm>
          <a:prstGeom prst="rect">
            <a:avLst/>
          </a:prstGeom>
          <a:noFill/>
          <a:ln w="9525">
            <a:noFill/>
            <a:miter lim="800000"/>
            <a:headEnd/>
            <a:tailEnd/>
          </a:ln>
        </p:spPr>
      </p:pic>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08-14-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57347" name="Rectangle 3"/>
          <p:cNvSpPr>
            <a:spLocks noGrp="1" noChangeArrowheads="1"/>
          </p:cNvSpPr>
          <p:nvPr>
            <p:ph type="title"/>
          </p:nvPr>
        </p:nvSpPr>
        <p:spPr>
          <a:xfrm>
            <a:off x="406400" y="270933"/>
            <a:ext cx="8458200" cy="1143000"/>
          </a:xfrm>
        </p:spPr>
        <p:txBody>
          <a:bodyPr/>
          <a:lstStyle/>
          <a:p>
            <a:pPr eaLnBrk="1" hangingPunct="1">
              <a:lnSpc>
                <a:spcPct val="80000"/>
              </a:lnSpc>
            </a:pPr>
            <a:r>
              <a:rPr lang="es-MX" altLang="es-MX" spc="-100" dirty="0"/>
              <a:t>Duración de la precipitación y humedad del combustible</a:t>
            </a:r>
            <a:endParaRPr lang="en-US" altLang="es-MX" spc="-100" dirty="0"/>
          </a:p>
        </p:txBody>
      </p:sp>
      <p:sp>
        <p:nvSpPr>
          <p:cNvPr id="57348" name="Text Box 5"/>
          <p:cNvSpPr txBox="1">
            <a:spLocks noChangeArrowheads="1"/>
          </p:cNvSpPr>
          <p:nvPr/>
        </p:nvSpPr>
        <p:spPr bwMode="auto">
          <a:xfrm rot="-5400000">
            <a:off x="-1416844" y="3310732"/>
            <a:ext cx="4570413" cy="647700"/>
          </a:xfrm>
          <a:prstGeom prst="rect">
            <a:avLst/>
          </a:prstGeom>
          <a:noFill/>
          <a:ln w="9525">
            <a:noFill/>
            <a:miter lim="800000"/>
            <a:headEnd/>
            <a:tailEnd/>
          </a:ln>
        </p:spPr>
        <p:txBody>
          <a:bodyPr wrap="none">
            <a:spAutoFit/>
          </a:bodyPr>
          <a:lstStyle/>
          <a:p>
            <a:pPr algn="ctr" eaLnBrk="1" hangingPunct="1"/>
            <a:r>
              <a:rPr lang="es-MX" altLang="es-MX" sz="1800" b="1" dirty="0">
                <a:latin typeface="Arial" charset="0"/>
              </a:rPr>
              <a:t>Contenido de humedad del combustible</a:t>
            </a:r>
          </a:p>
          <a:p>
            <a:pPr algn="ctr" eaLnBrk="1" hangingPunct="1"/>
            <a:r>
              <a:rPr lang="es-MX" altLang="es-MX" sz="1800" b="1" dirty="0">
                <a:latin typeface="Arial" charset="0"/>
              </a:rPr>
              <a:t>(porcentaje)</a:t>
            </a:r>
          </a:p>
        </p:txBody>
      </p:sp>
      <p:sp>
        <p:nvSpPr>
          <p:cNvPr id="57349" name="Text Box 6"/>
          <p:cNvSpPr txBox="1">
            <a:spLocks noChangeArrowheads="1"/>
          </p:cNvSpPr>
          <p:nvPr/>
        </p:nvSpPr>
        <p:spPr bwMode="auto">
          <a:xfrm>
            <a:off x="2346325" y="5983288"/>
            <a:ext cx="4867038" cy="461665"/>
          </a:xfrm>
          <a:prstGeom prst="rect">
            <a:avLst/>
          </a:prstGeom>
          <a:noFill/>
          <a:ln w="9525">
            <a:noFill/>
            <a:miter lim="800000"/>
            <a:headEnd/>
            <a:tailEnd/>
          </a:ln>
        </p:spPr>
        <p:txBody>
          <a:bodyPr wrap="none">
            <a:spAutoFit/>
          </a:bodyPr>
          <a:lstStyle/>
          <a:p>
            <a:pPr eaLnBrk="1" hangingPunct="1"/>
            <a:r>
              <a:rPr lang="es-MX" altLang="es-MX" b="1">
                <a:latin typeface="Arial" charset="0"/>
              </a:rPr>
              <a:t>Horas de precipitación continua</a:t>
            </a:r>
          </a:p>
        </p:txBody>
      </p:sp>
      <p:grpSp>
        <p:nvGrpSpPr>
          <p:cNvPr id="57350" name="Group 7"/>
          <p:cNvGrpSpPr>
            <a:grpSpLocks/>
          </p:cNvGrpSpPr>
          <p:nvPr/>
        </p:nvGrpSpPr>
        <p:grpSpPr bwMode="auto">
          <a:xfrm>
            <a:off x="2133600" y="2743200"/>
            <a:ext cx="4572000" cy="990600"/>
            <a:chOff x="1248" y="1824"/>
            <a:chExt cx="2880" cy="624"/>
          </a:xfrm>
        </p:grpSpPr>
        <p:sp>
          <p:nvSpPr>
            <p:cNvPr id="57361" name="Line 8"/>
            <p:cNvSpPr>
              <a:spLocks noChangeShapeType="1"/>
            </p:cNvSpPr>
            <p:nvPr/>
          </p:nvSpPr>
          <p:spPr bwMode="auto">
            <a:xfrm flipV="1">
              <a:off x="1248" y="2304"/>
              <a:ext cx="288" cy="144"/>
            </a:xfrm>
            <a:prstGeom prst="line">
              <a:avLst/>
            </a:prstGeom>
            <a:noFill/>
            <a:ln w="50800">
              <a:solidFill>
                <a:srgbClr val="3366FF"/>
              </a:solidFill>
              <a:round/>
              <a:headEnd/>
              <a:tailEnd/>
            </a:ln>
          </p:spPr>
          <p:txBody>
            <a:bodyPr/>
            <a:lstStyle/>
            <a:p>
              <a:endParaRPr lang="es-MX"/>
            </a:p>
          </p:txBody>
        </p:sp>
        <p:sp>
          <p:nvSpPr>
            <p:cNvPr id="57362" name="Line 9"/>
            <p:cNvSpPr>
              <a:spLocks noChangeShapeType="1"/>
            </p:cNvSpPr>
            <p:nvPr/>
          </p:nvSpPr>
          <p:spPr bwMode="auto">
            <a:xfrm flipV="1">
              <a:off x="1536" y="1824"/>
              <a:ext cx="2592" cy="480"/>
            </a:xfrm>
            <a:prstGeom prst="line">
              <a:avLst/>
            </a:prstGeom>
            <a:noFill/>
            <a:ln w="50800">
              <a:solidFill>
                <a:srgbClr val="3366FF"/>
              </a:solidFill>
              <a:round/>
              <a:headEnd/>
              <a:tailEnd/>
            </a:ln>
          </p:spPr>
          <p:txBody>
            <a:bodyPr/>
            <a:lstStyle/>
            <a:p>
              <a:endParaRPr lang="es-MX"/>
            </a:p>
          </p:txBody>
        </p:sp>
      </p:grpSp>
      <p:grpSp>
        <p:nvGrpSpPr>
          <p:cNvPr id="57351" name="Group 10"/>
          <p:cNvGrpSpPr>
            <a:grpSpLocks/>
          </p:cNvGrpSpPr>
          <p:nvPr/>
        </p:nvGrpSpPr>
        <p:grpSpPr bwMode="auto">
          <a:xfrm>
            <a:off x="2209800" y="1828800"/>
            <a:ext cx="4343400" cy="2362200"/>
            <a:chOff x="1296" y="1248"/>
            <a:chExt cx="2736" cy="1488"/>
          </a:xfrm>
        </p:grpSpPr>
        <p:sp>
          <p:nvSpPr>
            <p:cNvPr id="57359" name="Line 11"/>
            <p:cNvSpPr>
              <a:spLocks noChangeShapeType="1"/>
            </p:cNvSpPr>
            <p:nvPr/>
          </p:nvSpPr>
          <p:spPr bwMode="auto">
            <a:xfrm flipV="1">
              <a:off x="1296" y="1248"/>
              <a:ext cx="1200" cy="1488"/>
            </a:xfrm>
            <a:prstGeom prst="line">
              <a:avLst/>
            </a:prstGeom>
            <a:noFill/>
            <a:ln w="50800">
              <a:solidFill>
                <a:srgbClr val="FF6600"/>
              </a:solidFill>
              <a:prstDash val="dash"/>
              <a:round/>
              <a:headEnd/>
              <a:tailEnd/>
            </a:ln>
          </p:spPr>
          <p:txBody>
            <a:bodyPr/>
            <a:lstStyle/>
            <a:p>
              <a:endParaRPr lang="es-MX"/>
            </a:p>
          </p:txBody>
        </p:sp>
        <p:sp>
          <p:nvSpPr>
            <p:cNvPr id="57360" name="Line 12"/>
            <p:cNvSpPr>
              <a:spLocks noChangeShapeType="1"/>
            </p:cNvSpPr>
            <p:nvPr/>
          </p:nvSpPr>
          <p:spPr bwMode="auto">
            <a:xfrm>
              <a:off x="2496" y="1248"/>
              <a:ext cx="1536" cy="0"/>
            </a:xfrm>
            <a:prstGeom prst="line">
              <a:avLst/>
            </a:prstGeom>
            <a:noFill/>
            <a:ln w="50800">
              <a:solidFill>
                <a:srgbClr val="FF6600"/>
              </a:solidFill>
              <a:prstDash val="dash"/>
              <a:round/>
              <a:headEnd/>
              <a:tailEnd/>
            </a:ln>
          </p:spPr>
          <p:txBody>
            <a:bodyPr/>
            <a:lstStyle/>
            <a:p>
              <a:endParaRPr lang="es-MX"/>
            </a:p>
          </p:txBody>
        </p:sp>
      </p:grpSp>
      <p:grpSp>
        <p:nvGrpSpPr>
          <p:cNvPr id="57352" name="Group 13"/>
          <p:cNvGrpSpPr>
            <a:grpSpLocks/>
          </p:cNvGrpSpPr>
          <p:nvPr/>
        </p:nvGrpSpPr>
        <p:grpSpPr bwMode="auto">
          <a:xfrm>
            <a:off x="2133600" y="1828800"/>
            <a:ext cx="1905000" cy="2743200"/>
            <a:chOff x="1248" y="1248"/>
            <a:chExt cx="1200" cy="1728"/>
          </a:xfrm>
        </p:grpSpPr>
        <p:sp>
          <p:nvSpPr>
            <p:cNvPr id="57357" name="Line 14"/>
            <p:cNvSpPr>
              <a:spLocks noChangeShapeType="1"/>
            </p:cNvSpPr>
            <p:nvPr/>
          </p:nvSpPr>
          <p:spPr bwMode="auto">
            <a:xfrm flipV="1">
              <a:off x="1248" y="1248"/>
              <a:ext cx="288" cy="1728"/>
            </a:xfrm>
            <a:prstGeom prst="line">
              <a:avLst/>
            </a:prstGeom>
            <a:noFill/>
            <a:ln w="50800">
              <a:solidFill>
                <a:srgbClr val="FF00FF"/>
              </a:solidFill>
              <a:prstDash val="dash"/>
              <a:round/>
              <a:headEnd/>
              <a:tailEnd/>
            </a:ln>
          </p:spPr>
          <p:txBody>
            <a:bodyPr/>
            <a:lstStyle/>
            <a:p>
              <a:endParaRPr lang="es-MX"/>
            </a:p>
          </p:txBody>
        </p:sp>
        <p:sp>
          <p:nvSpPr>
            <p:cNvPr id="57358" name="Line 15"/>
            <p:cNvSpPr>
              <a:spLocks noChangeShapeType="1"/>
            </p:cNvSpPr>
            <p:nvPr/>
          </p:nvSpPr>
          <p:spPr bwMode="auto">
            <a:xfrm>
              <a:off x="1536" y="1248"/>
              <a:ext cx="912" cy="0"/>
            </a:xfrm>
            <a:prstGeom prst="line">
              <a:avLst/>
            </a:prstGeom>
            <a:noFill/>
            <a:ln w="50800">
              <a:solidFill>
                <a:srgbClr val="FF00FF"/>
              </a:solidFill>
              <a:prstDash val="dash"/>
              <a:round/>
              <a:headEnd/>
              <a:tailEnd/>
            </a:ln>
          </p:spPr>
          <p:txBody>
            <a:bodyPr/>
            <a:lstStyle/>
            <a:p>
              <a:endParaRPr lang="es-MX"/>
            </a:p>
          </p:txBody>
        </p:sp>
      </p:grpSp>
      <p:sp>
        <p:nvSpPr>
          <p:cNvPr id="57353" name="Text Box 16"/>
          <p:cNvSpPr txBox="1">
            <a:spLocks noChangeArrowheads="1"/>
          </p:cNvSpPr>
          <p:nvPr/>
        </p:nvSpPr>
        <p:spPr bwMode="auto">
          <a:xfrm>
            <a:off x="2678113" y="1828800"/>
            <a:ext cx="1125537" cy="461963"/>
          </a:xfrm>
          <a:prstGeom prst="rect">
            <a:avLst/>
          </a:prstGeom>
          <a:noFill/>
          <a:ln w="9525">
            <a:noFill/>
            <a:miter lim="800000"/>
            <a:headEnd/>
            <a:tailEnd/>
          </a:ln>
        </p:spPr>
        <p:txBody>
          <a:bodyPr wrap="none">
            <a:spAutoFit/>
          </a:bodyPr>
          <a:lstStyle/>
          <a:p>
            <a:pPr eaLnBrk="1" hangingPunct="1"/>
            <a:r>
              <a:rPr lang="en-US" altLang="es-MX" b="1">
                <a:latin typeface="Arial" charset="0"/>
              </a:rPr>
              <a:t>1-hora</a:t>
            </a:r>
          </a:p>
        </p:txBody>
      </p:sp>
      <p:sp>
        <p:nvSpPr>
          <p:cNvPr id="57354" name="Text Box 17"/>
          <p:cNvSpPr txBox="1">
            <a:spLocks noChangeArrowheads="1"/>
          </p:cNvSpPr>
          <p:nvPr/>
        </p:nvSpPr>
        <p:spPr bwMode="auto">
          <a:xfrm>
            <a:off x="4251325" y="1868488"/>
            <a:ext cx="1468438" cy="461962"/>
          </a:xfrm>
          <a:prstGeom prst="rect">
            <a:avLst/>
          </a:prstGeom>
          <a:noFill/>
          <a:ln w="9525">
            <a:noFill/>
            <a:miter lim="800000"/>
            <a:headEnd/>
            <a:tailEnd/>
          </a:ln>
        </p:spPr>
        <p:txBody>
          <a:bodyPr wrap="none">
            <a:spAutoFit/>
          </a:bodyPr>
          <a:lstStyle/>
          <a:p>
            <a:pPr eaLnBrk="1" hangingPunct="1"/>
            <a:r>
              <a:rPr lang="en-US" altLang="es-MX" b="1">
                <a:latin typeface="Arial" charset="0"/>
              </a:rPr>
              <a:t>10-horas</a:t>
            </a:r>
          </a:p>
        </p:txBody>
      </p:sp>
      <p:sp>
        <p:nvSpPr>
          <p:cNvPr id="57355" name="Text Box 18"/>
          <p:cNvSpPr txBox="1">
            <a:spLocks noChangeArrowheads="1"/>
          </p:cNvSpPr>
          <p:nvPr/>
        </p:nvSpPr>
        <p:spPr bwMode="auto">
          <a:xfrm rot="-693611">
            <a:off x="4243388" y="3122613"/>
            <a:ext cx="1639887" cy="460375"/>
          </a:xfrm>
          <a:prstGeom prst="rect">
            <a:avLst/>
          </a:prstGeom>
          <a:noFill/>
          <a:ln w="9525">
            <a:noFill/>
            <a:miter lim="800000"/>
            <a:headEnd/>
            <a:tailEnd/>
          </a:ln>
        </p:spPr>
        <p:txBody>
          <a:bodyPr wrap="none">
            <a:spAutoFit/>
          </a:bodyPr>
          <a:lstStyle/>
          <a:p>
            <a:pPr eaLnBrk="1" hangingPunct="1"/>
            <a:r>
              <a:rPr lang="en-US" altLang="es-MX" b="1">
                <a:latin typeface="Arial" charset="0"/>
              </a:rPr>
              <a:t>100-horas</a:t>
            </a:r>
          </a:p>
        </p:txBody>
      </p:sp>
      <p:sp>
        <p:nvSpPr>
          <p:cNvPr id="5735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70CFDD50-CCE1-41F3-AD1D-E816AC4E6704}" type="slidenum">
              <a:rPr lang="en-US" altLang="es-MX" sz="1000" smtClean="0">
                <a:latin typeface="Arial" charset="0"/>
              </a:rPr>
              <a:pPr algn="r" eaLnBrk="1" hangingPunct="1"/>
              <a:t>42</a:t>
            </a:fld>
            <a:r>
              <a:rPr lang="en-US" altLang="es-MX" sz="1000" dirty="0">
                <a:latin typeface="Arial" charset="0"/>
              </a:rPr>
              <a:t>-S290-PE</a:t>
            </a: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type="body" idx="1"/>
          </p:nvPr>
        </p:nvSpPr>
        <p:spPr>
          <a:xfrm>
            <a:off x="571500" y="1504950"/>
            <a:ext cx="7999413" cy="2999318"/>
          </a:xfrm>
        </p:spPr>
        <p:txBody>
          <a:bodyPr/>
          <a:lstStyle/>
          <a:p>
            <a:pPr algn="ctr" eaLnBrk="1" hangingPunct="1">
              <a:lnSpc>
                <a:spcPct val="90000"/>
              </a:lnSpc>
              <a:buFontTx/>
              <a:buNone/>
            </a:pPr>
            <a:r>
              <a:rPr lang="es-MX" altLang="es-MX" sz="4000" dirty="0"/>
              <a:t>El concepto de tiempo de  retardo de la humedad del combustible y su valor para los combatientes de incendios y los manejadores del fuego</a:t>
            </a:r>
            <a:endParaRPr lang="en-US" altLang="es-MX" sz="4000" dirty="0"/>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a:xfrm>
            <a:off x="321733" y="773511"/>
            <a:ext cx="8636000" cy="2603790"/>
          </a:xfrm>
        </p:spPr>
        <p:txBody>
          <a:bodyPr wrap="square">
            <a:spAutoFit/>
          </a:bodyPr>
          <a:lstStyle/>
          <a:p>
            <a:pPr algn="l" eaLnBrk="1" hangingPunct="1">
              <a:lnSpc>
                <a:spcPct val="80000"/>
              </a:lnSpc>
              <a:defRPr/>
            </a:pPr>
            <a:r>
              <a:rPr lang="es-MX" altLang="es-MX" sz="3400" b="0" spc="-100" dirty="0">
                <a:solidFill>
                  <a:schemeClr val="tx1"/>
                </a:solidFill>
                <a:latin typeface="Arial" panose="020B0604020202020204" pitchFamily="34" charset="0"/>
              </a:rPr>
              <a:t>El </a:t>
            </a:r>
            <a:r>
              <a:rPr lang="es-MX" altLang="es-MX" sz="3400" spc="-100" dirty="0">
                <a:solidFill>
                  <a:schemeClr val="tx1"/>
                </a:solidFill>
                <a:latin typeface="Arial" panose="020B0604020202020204" pitchFamily="34" charset="0"/>
              </a:rPr>
              <a:t>tiempo de retardo</a:t>
            </a:r>
            <a:r>
              <a:rPr lang="es-MX" altLang="es-MX" sz="3400" b="0" spc="-100" dirty="0">
                <a:solidFill>
                  <a:schemeClr val="tx1"/>
                </a:solidFill>
                <a:latin typeface="Arial" panose="020B0604020202020204" pitchFamily="34" charset="0"/>
              </a:rPr>
              <a:t> </a:t>
            </a:r>
            <a:r>
              <a:rPr lang="es-MX" sz="3400" b="0" spc="-100" dirty="0">
                <a:solidFill>
                  <a:schemeClr val="tx1"/>
                </a:solidFill>
                <a:latin typeface="Arial" panose="020B0604020202020204" pitchFamily="34" charset="0"/>
              </a:rPr>
              <a:t>es el tiempo que tarda el combustible muerto en alcanzar el 63% de la diferencia entre su contenido de humedad actual y el que alcanzaría en su contenido de humedad de equilibrio.</a:t>
            </a:r>
            <a:r>
              <a:rPr lang="es-MX" altLang="es-MX" sz="3400" b="0" spc="-100" dirty="0">
                <a:solidFill>
                  <a:schemeClr val="tx1"/>
                </a:solidFill>
                <a:latin typeface="Arial" panose="020B0604020202020204" pitchFamily="34" charset="0"/>
              </a:rPr>
              <a:t> (manteniendo condiciones ambientales constantes).</a:t>
            </a:r>
            <a:endParaRPr lang="en-US" altLang="es-MX" sz="3400" b="0" spc="-100" dirty="0">
              <a:solidFill>
                <a:schemeClr val="tx1"/>
              </a:solidFill>
              <a:latin typeface="Arial" panose="020B0604020202020204" pitchFamily="34" charset="0"/>
            </a:endParaRPr>
          </a:p>
        </p:txBody>
      </p:sp>
      <p:sp>
        <p:nvSpPr>
          <p:cNvPr id="59395" name="Rectangle 5"/>
          <p:cNvSpPr>
            <a:spLocks noGrp="1" noChangeArrowheads="1"/>
          </p:cNvSpPr>
          <p:nvPr>
            <p:ph type="subTitle" idx="1"/>
          </p:nvPr>
        </p:nvSpPr>
        <p:spPr>
          <a:xfrm>
            <a:off x="245535" y="3579235"/>
            <a:ext cx="8543623" cy="2990938"/>
          </a:xfrm>
        </p:spPr>
        <p:txBody>
          <a:bodyPr/>
          <a:lstStyle/>
          <a:p>
            <a:pPr marL="347663" indent="-347663" algn="l" eaLnBrk="1" hangingPunct="1">
              <a:lnSpc>
                <a:spcPct val="90000"/>
              </a:lnSpc>
              <a:buFontTx/>
              <a:buChar char="•"/>
            </a:pPr>
            <a:r>
              <a:rPr lang="es-MX" altLang="es-MX" sz="2800" b="0" dirty="0"/>
              <a:t>El tiempo de retardo es un indicador de la velocidad a la que el combustible  gana o pierde humedad debido a cambios en su entorno.</a:t>
            </a:r>
          </a:p>
          <a:p>
            <a:pPr marL="347663" indent="-347663" algn="l" eaLnBrk="1" hangingPunct="1">
              <a:lnSpc>
                <a:spcPct val="90000"/>
              </a:lnSpc>
              <a:buFontTx/>
              <a:buChar char="•"/>
            </a:pPr>
            <a:endParaRPr lang="es-MX" altLang="es-MX" sz="1100" b="0" dirty="0"/>
          </a:p>
          <a:p>
            <a:pPr marL="347663" indent="-347663" algn="l" eaLnBrk="1" hangingPunct="1">
              <a:lnSpc>
                <a:spcPct val="90000"/>
              </a:lnSpc>
              <a:buFontTx/>
              <a:buChar char="•"/>
            </a:pPr>
            <a:r>
              <a:rPr lang="es-MX" altLang="es-MX" sz="2800" b="0" dirty="0"/>
              <a:t>Se expresa como la velocidad (horas) a la que cada tipo de combustible se acerca a la humedad de equilibrio de su atmósfera circundante.</a:t>
            </a:r>
            <a:endParaRPr lang="en-US" altLang="es-MX" sz="2800" b="0" dirty="0"/>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04446" y="528516"/>
            <a:ext cx="8335108" cy="1143000"/>
          </a:xfrm>
        </p:spPr>
        <p:txBody>
          <a:bodyPr/>
          <a:lstStyle/>
          <a:p>
            <a:pPr eaLnBrk="1" hangingPunct="1">
              <a:lnSpc>
                <a:spcPct val="90000"/>
              </a:lnSpc>
            </a:pPr>
            <a:r>
              <a:rPr lang="es-MX" altLang="es-MX" sz="3200" dirty="0"/>
              <a:t>Relación entre el tiempo de retardo y el tamaño del combustible</a:t>
            </a:r>
          </a:p>
        </p:txBody>
      </p:sp>
      <p:sp>
        <p:nvSpPr>
          <p:cNvPr id="61443" name="Rectangle 4"/>
          <p:cNvSpPr>
            <a:spLocks noChangeArrowheads="1"/>
          </p:cNvSpPr>
          <p:nvPr/>
        </p:nvSpPr>
        <p:spPr bwMode="auto">
          <a:xfrm>
            <a:off x="2743200" y="2057400"/>
            <a:ext cx="3581400" cy="3581400"/>
          </a:xfrm>
          <a:prstGeom prst="rect">
            <a:avLst/>
          </a:prstGeom>
          <a:solidFill>
            <a:schemeClr val="bg1"/>
          </a:solidFill>
          <a:ln w="25400">
            <a:solidFill>
              <a:schemeClr val="tx1"/>
            </a:solidFill>
            <a:miter lim="800000"/>
            <a:headEnd/>
            <a:tailEnd/>
          </a:ln>
        </p:spPr>
        <p:txBody>
          <a:bodyPr wrap="none" anchor="ctr"/>
          <a:lstStyle/>
          <a:p>
            <a:pPr eaLnBrk="1" hangingPunct="1"/>
            <a:endParaRPr lang="es-MX" altLang="es-MX"/>
          </a:p>
        </p:txBody>
      </p:sp>
      <p:sp>
        <p:nvSpPr>
          <p:cNvPr id="61444" name="Line 5"/>
          <p:cNvSpPr>
            <a:spLocks noChangeShapeType="1"/>
          </p:cNvSpPr>
          <p:nvPr/>
        </p:nvSpPr>
        <p:spPr bwMode="auto">
          <a:xfrm>
            <a:off x="2743200" y="2438400"/>
            <a:ext cx="3581400" cy="0"/>
          </a:xfrm>
          <a:prstGeom prst="line">
            <a:avLst/>
          </a:prstGeom>
          <a:noFill/>
          <a:ln w="9525">
            <a:solidFill>
              <a:schemeClr val="tx1"/>
            </a:solidFill>
            <a:round/>
            <a:headEnd/>
            <a:tailEnd/>
          </a:ln>
        </p:spPr>
        <p:txBody>
          <a:bodyPr/>
          <a:lstStyle/>
          <a:p>
            <a:endParaRPr lang="es-MX"/>
          </a:p>
        </p:txBody>
      </p:sp>
      <p:sp>
        <p:nvSpPr>
          <p:cNvPr id="61445" name="Line 6"/>
          <p:cNvSpPr>
            <a:spLocks noChangeShapeType="1"/>
          </p:cNvSpPr>
          <p:nvPr/>
        </p:nvSpPr>
        <p:spPr bwMode="auto">
          <a:xfrm>
            <a:off x="2743200" y="2743200"/>
            <a:ext cx="3581400" cy="0"/>
          </a:xfrm>
          <a:prstGeom prst="line">
            <a:avLst/>
          </a:prstGeom>
          <a:noFill/>
          <a:ln w="9525">
            <a:solidFill>
              <a:schemeClr val="tx1"/>
            </a:solidFill>
            <a:round/>
            <a:headEnd/>
            <a:tailEnd/>
          </a:ln>
        </p:spPr>
        <p:txBody>
          <a:bodyPr/>
          <a:lstStyle/>
          <a:p>
            <a:endParaRPr lang="es-MX"/>
          </a:p>
        </p:txBody>
      </p:sp>
      <p:sp>
        <p:nvSpPr>
          <p:cNvPr id="61446" name="Line 7"/>
          <p:cNvSpPr>
            <a:spLocks noChangeShapeType="1"/>
          </p:cNvSpPr>
          <p:nvPr/>
        </p:nvSpPr>
        <p:spPr bwMode="auto">
          <a:xfrm>
            <a:off x="2743200" y="3276600"/>
            <a:ext cx="3581400" cy="0"/>
          </a:xfrm>
          <a:prstGeom prst="line">
            <a:avLst/>
          </a:prstGeom>
          <a:noFill/>
          <a:ln w="9525">
            <a:solidFill>
              <a:schemeClr val="tx1"/>
            </a:solidFill>
            <a:round/>
            <a:headEnd/>
            <a:tailEnd/>
          </a:ln>
        </p:spPr>
        <p:txBody>
          <a:bodyPr/>
          <a:lstStyle/>
          <a:p>
            <a:endParaRPr lang="es-MX"/>
          </a:p>
        </p:txBody>
      </p:sp>
      <p:sp>
        <p:nvSpPr>
          <p:cNvPr id="61447" name="Line 8"/>
          <p:cNvSpPr>
            <a:spLocks noChangeShapeType="1"/>
          </p:cNvSpPr>
          <p:nvPr/>
        </p:nvSpPr>
        <p:spPr bwMode="auto">
          <a:xfrm>
            <a:off x="2743200" y="3886200"/>
            <a:ext cx="3581400" cy="0"/>
          </a:xfrm>
          <a:prstGeom prst="line">
            <a:avLst/>
          </a:prstGeom>
          <a:noFill/>
          <a:ln w="9525">
            <a:solidFill>
              <a:schemeClr val="tx1"/>
            </a:solidFill>
            <a:round/>
            <a:headEnd/>
            <a:tailEnd/>
          </a:ln>
        </p:spPr>
        <p:txBody>
          <a:bodyPr/>
          <a:lstStyle/>
          <a:p>
            <a:endParaRPr lang="es-MX"/>
          </a:p>
        </p:txBody>
      </p:sp>
      <p:sp>
        <p:nvSpPr>
          <p:cNvPr id="61448" name="Line 9"/>
          <p:cNvSpPr>
            <a:spLocks noChangeShapeType="1"/>
          </p:cNvSpPr>
          <p:nvPr/>
        </p:nvSpPr>
        <p:spPr bwMode="auto">
          <a:xfrm>
            <a:off x="2743200" y="4572000"/>
            <a:ext cx="3581400" cy="0"/>
          </a:xfrm>
          <a:prstGeom prst="line">
            <a:avLst/>
          </a:prstGeom>
          <a:noFill/>
          <a:ln w="9525">
            <a:solidFill>
              <a:schemeClr val="tx1"/>
            </a:solidFill>
            <a:round/>
            <a:headEnd/>
            <a:tailEnd/>
          </a:ln>
        </p:spPr>
        <p:txBody>
          <a:bodyPr/>
          <a:lstStyle/>
          <a:p>
            <a:endParaRPr lang="es-MX"/>
          </a:p>
        </p:txBody>
      </p:sp>
      <p:sp>
        <p:nvSpPr>
          <p:cNvPr id="61449" name="Line 10"/>
          <p:cNvSpPr>
            <a:spLocks noChangeShapeType="1"/>
          </p:cNvSpPr>
          <p:nvPr/>
        </p:nvSpPr>
        <p:spPr bwMode="auto">
          <a:xfrm>
            <a:off x="3810000" y="2057400"/>
            <a:ext cx="0" cy="3581400"/>
          </a:xfrm>
          <a:prstGeom prst="line">
            <a:avLst/>
          </a:prstGeom>
          <a:noFill/>
          <a:ln w="9525">
            <a:solidFill>
              <a:schemeClr val="tx1"/>
            </a:solidFill>
            <a:round/>
            <a:headEnd/>
            <a:tailEnd/>
          </a:ln>
        </p:spPr>
        <p:txBody>
          <a:bodyPr/>
          <a:lstStyle/>
          <a:p>
            <a:endParaRPr lang="es-MX"/>
          </a:p>
        </p:txBody>
      </p:sp>
      <p:sp>
        <p:nvSpPr>
          <p:cNvPr id="61450" name="Line 11"/>
          <p:cNvSpPr>
            <a:spLocks noChangeShapeType="1"/>
          </p:cNvSpPr>
          <p:nvPr/>
        </p:nvSpPr>
        <p:spPr bwMode="auto">
          <a:xfrm>
            <a:off x="4572000" y="2057400"/>
            <a:ext cx="0" cy="3581400"/>
          </a:xfrm>
          <a:prstGeom prst="line">
            <a:avLst/>
          </a:prstGeom>
          <a:noFill/>
          <a:ln w="9525">
            <a:solidFill>
              <a:schemeClr val="tx1"/>
            </a:solidFill>
            <a:round/>
            <a:headEnd/>
            <a:tailEnd/>
          </a:ln>
        </p:spPr>
        <p:txBody>
          <a:bodyPr/>
          <a:lstStyle/>
          <a:p>
            <a:endParaRPr lang="es-MX"/>
          </a:p>
        </p:txBody>
      </p:sp>
      <p:sp>
        <p:nvSpPr>
          <p:cNvPr id="61451" name="Line 12"/>
          <p:cNvSpPr>
            <a:spLocks noChangeShapeType="1"/>
          </p:cNvSpPr>
          <p:nvPr/>
        </p:nvSpPr>
        <p:spPr bwMode="auto">
          <a:xfrm flipH="1">
            <a:off x="5181600" y="2057400"/>
            <a:ext cx="0" cy="3581400"/>
          </a:xfrm>
          <a:prstGeom prst="line">
            <a:avLst/>
          </a:prstGeom>
          <a:noFill/>
          <a:ln w="9525">
            <a:solidFill>
              <a:schemeClr val="tx1"/>
            </a:solidFill>
            <a:round/>
            <a:headEnd/>
            <a:tailEnd/>
          </a:ln>
        </p:spPr>
        <p:txBody>
          <a:bodyPr/>
          <a:lstStyle/>
          <a:p>
            <a:endParaRPr lang="es-MX"/>
          </a:p>
        </p:txBody>
      </p:sp>
      <p:sp>
        <p:nvSpPr>
          <p:cNvPr id="61452" name="Line 13"/>
          <p:cNvSpPr>
            <a:spLocks noChangeShapeType="1"/>
          </p:cNvSpPr>
          <p:nvPr/>
        </p:nvSpPr>
        <p:spPr bwMode="auto">
          <a:xfrm flipH="1">
            <a:off x="5715000" y="2057400"/>
            <a:ext cx="0" cy="3581400"/>
          </a:xfrm>
          <a:prstGeom prst="line">
            <a:avLst/>
          </a:prstGeom>
          <a:noFill/>
          <a:ln w="9525">
            <a:solidFill>
              <a:schemeClr val="tx1"/>
            </a:solidFill>
            <a:round/>
            <a:headEnd/>
            <a:tailEnd/>
          </a:ln>
        </p:spPr>
        <p:txBody>
          <a:bodyPr/>
          <a:lstStyle/>
          <a:p>
            <a:endParaRPr lang="es-MX"/>
          </a:p>
        </p:txBody>
      </p:sp>
      <p:sp>
        <p:nvSpPr>
          <p:cNvPr id="61453" name="Line 14"/>
          <p:cNvSpPr>
            <a:spLocks noChangeShapeType="1"/>
          </p:cNvSpPr>
          <p:nvPr/>
        </p:nvSpPr>
        <p:spPr bwMode="auto">
          <a:xfrm flipV="1">
            <a:off x="2743200" y="2057400"/>
            <a:ext cx="3581400" cy="3581400"/>
          </a:xfrm>
          <a:prstGeom prst="line">
            <a:avLst/>
          </a:prstGeom>
          <a:noFill/>
          <a:ln w="25400">
            <a:solidFill>
              <a:srgbClr val="3366FF"/>
            </a:solidFill>
            <a:round/>
            <a:headEnd/>
            <a:tailEnd/>
          </a:ln>
        </p:spPr>
        <p:txBody>
          <a:bodyPr/>
          <a:lstStyle/>
          <a:p>
            <a:endParaRPr lang="es-MX"/>
          </a:p>
        </p:txBody>
      </p:sp>
      <p:sp>
        <p:nvSpPr>
          <p:cNvPr id="61454" name="Text Box 15"/>
          <p:cNvSpPr txBox="1">
            <a:spLocks noChangeArrowheads="1"/>
          </p:cNvSpPr>
          <p:nvPr/>
        </p:nvSpPr>
        <p:spPr bwMode="auto">
          <a:xfrm>
            <a:off x="1905000" y="1828800"/>
            <a:ext cx="641350" cy="3925888"/>
          </a:xfrm>
          <a:prstGeom prst="rect">
            <a:avLst/>
          </a:prstGeom>
          <a:noFill/>
          <a:ln w="9525">
            <a:noFill/>
            <a:miter lim="800000"/>
            <a:headEnd/>
            <a:tailEnd/>
          </a:ln>
        </p:spPr>
        <p:txBody>
          <a:bodyPr wrap="none">
            <a:spAutoFit/>
          </a:bodyPr>
          <a:lstStyle/>
          <a:p>
            <a:pPr algn="r" eaLnBrk="1" hangingPunct="1"/>
            <a:r>
              <a:rPr lang="en-US" altLang="es-MX"/>
              <a:t>100</a:t>
            </a:r>
          </a:p>
          <a:p>
            <a:pPr algn="r" eaLnBrk="1" hangingPunct="1"/>
            <a:r>
              <a:rPr lang="en-US" altLang="es-MX"/>
              <a:t>60</a:t>
            </a:r>
          </a:p>
          <a:p>
            <a:pPr algn="r" eaLnBrk="1" hangingPunct="1"/>
            <a:r>
              <a:rPr lang="en-US" altLang="es-MX"/>
              <a:t>40</a:t>
            </a:r>
          </a:p>
          <a:p>
            <a:pPr algn="r" eaLnBrk="1" hangingPunct="1">
              <a:lnSpc>
                <a:spcPct val="40000"/>
              </a:lnSpc>
            </a:pPr>
            <a:endParaRPr lang="en-US" altLang="es-MX"/>
          </a:p>
          <a:p>
            <a:pPr algn="r" eaLnBrk="1" hangingPunct="1"/>
            <a:r>
              <a:rPr lang="en-US" altLang="es-MX"/>
              <a:t>20</a:t>
            </a:r>
          </a:p>
          <a:p>
            <a:pPr algn="r" eaLnBrk="1" hangingPunct="1">
              <a:lnSpc>
                <a:spcPct val="50000"/>
              </a:lnSpc>
            </a:pPr>
            <a:endParaRPr lang="en-US" altLang="es-MX"/>
          </a:p>
          <a:p>
            <a:pPr algn="r" eaLnBrk="1" hangingPunct="1"/>
            <a:r>
              <a:rPr lang="en-US" altLang="es-MX"/>
              <a:t>10</a:t>
            </a:r>
          </a:p>
          <a:p>
            <a:pPr algn="r" eaLnBrk="1" hangingPunct="1">
              <a:lnSpc>
                <a:spcPct val="70000"/>
              </a:lnSpc>
            </a:pPr>
            <a:endParaRPr lang="en-US" altLang="es-MX"/>
          </a:p>
          <a:p>
            <a:pPr algn="r" eaLnBrk="1" hangingPunct="1">
              <a:lnSpc>
                <a:spcPct val="130000"/>
              </a:lnSpc>
            </a:pPr>
            <a:r>
              <a:rPr lang="en-US" altLang="es-MX"/>
              <a:t>4</a:t>
            </a:r>
          </a:p>
          <a:p>
            <a:pPr algn="r" eaLnBrk="1" hangingPunct="1">
              <a:lnSpc>
                <a:spcPct val="130000"/>
              </a:lnSpc>
            </a:pPr>
            <a:r>
              <a:rPr lang="en-US" altLang="es-MX"/>
              <a:t>2</a:t>
            </a:r>
          </a:p>
          <a:p>
            <a:pPr algn="r" eaLnBrk="1" hangingPunct="1">
              <a:lnSpc>
                <a:spcPct val="130000"/>
              </a:lnSpc>
            </a:pPr>
            <a:r>
              <a:rPr lang="en-US" altLang="es-MX"/>
              <a:t>1</a:t>
            </a:r>
          </a:p>
        </p:txBody>
      </p:sp>
      <p:sp>
        <p:nvSpPr>
          <p:cNvPr id="61455" name="Text Box 16"/>
          <p:cNvSpPr txBox="1">
            <a:spLocks noChangeArrowheads="1"/>
          </p:cNvSpPr>
          <p:nvPr/>
        </p:nvSpPr>
        <p:spPr bwMode="auto">
          <a:xfrm rot="16200000">
            <a:off x="-304954" y="3655368"/>
            <a:ext cx="3853171" cy="461665"/>
          </a:xfrm>
          <a:prstGeom prst="rect">
            <a:avLst/>
          </a:prstGeom>
          <a:noFill/>
          <a:ln w="9525">
            <a:noFill/>
            <a:miter lim="800000"/>
            <a:headEnd/>
            <a:tailEnd/>
          </a:ln>
        </p:spPr>
        <p:txBody>
          <a:bodyPr wrap="none">
            <a:spAutoFit/>
          </a:bodyPr>
          <a:lstStyle/>
          <a:p>
            <a:pPr eaLnBrk="1" hangingPunct="1"/>
            <a:r>
              <a:rPr lang="es-MX" altLang="es-MX" b="1" dirty="0">
                <a:latin typeface="Arial" charset="0"/>
              </a:rPr>
              <a:t>Tiempo de retardo  (días)</a:t>
            </a:r>
          </a:p>
        </p:txBody>
      </p:sp>
      <p:sp>
        <p:nvSpPr>
          <p:cNvPr id="61456" name="Text Box 17"/>
          <p:cNvSpPr txBox="1">
            <a:spLocks noChangeArrowheads="1"/>
          </p:cNvSpPr>
          <p:nvPr/>
        </p:nvSpPr>
        <p:spPr bwMode="auto">
          <a:xfrm>
            <a:off x="2346325" y="5983288"/>
            <a:ext cx="3694113" cy="461962"/>
          </a:xfrm>
          <a:prstGeom prst="rect">
            <a:avLst/>
          </a:prstGeom>
          <a:noFill/>
          <a:ln w="9525">
            <a:noFill/>
            <a:miter lim="800000"/>
            <a:headEnd/>
            <a:tailEnd/>
          </a:ln>
        </p:spPr>
        <p:txBody>
          <a:bodyPr wrap="none">
            <a:spAutoFit/>
          </a:bodyPr>
          <a:lstStyle/>
          <a:p>
            <a:pPr eaLnBrk="1" hangingPunct="1"/>
            <a:r>
              <a:rPr lang="en-US" altLang="es-MX" b="1">
                <a:latin typeface="Arial" charset="0"/>
              </a:rPr>
              <a:t>Diámetro de ramas (cm)</a:t>
            </a:r>
          </a:p>
        </p:txBody>
      </p:sp>
      <p:sp>
        <p:nvSpPr>
          <p:cNvPr id="61457" name="Text Box 18"/>
          <p:cNvSpPr txBox="1">
            <a:spLocks noChangeArrowheads="1"/>
          </p:cNvSpPr>
          <p:nvPr/>
        </p:nvSpPr>
        <p:spPr bwMode="auto">
          <a:xfrm>
            <a:off x="3121025" y="5638800"/>
            <a:ext cx="3519488" cy="400050"/>
          </a:xfrm>
          <a:prstGeom prst="rect">
            <a:avLst/>
          </a:prstGeom>
          <a:noFill/>
          <a:ln w="9525">
            <a:noFill/>
            <a:miter lim="800000"/>
            <a:headEnd/>
            <a:tailEnd/>
          </a:ln>
        </p:spPr>
        <p:txBody>
          <a:bodyPr wrap="none">
            <a:spAutoFit/>
          </a:bodyPr>
          <a:lstStyle/>
          <a:p>
            <a:pPr eaLnBrk="1" hangingPunct="1"/>
            <a:r>
              <a:rPr lang="en-US" altLang="es-MX" sz="2000"/>
              <a:t>3.5    5         10      15    20     25</a:t>
            </a:r>
          </a:p>
        </p:txBody>
      </p:sp>
      <p:sp>
        <p:nvSpPr>
          <p:cNvPr id="61458" name="Line 19"/>
          <p:cNvSpPr>
            <a:spLocks noChangeShapeType="1"/>
          </p:cNvSpPr>
          <p:nvPr/>
        </p:nvSpPr>
        <p:spPr bwMode="auto">
          <a:xfrm>
            <a:off x="2743200" y="5029200"/>
            <a:ext cx="609600" cy="0"/>
          </a:xfrm>
          <a:prstGeom prst="line">
            <a:avLst/>
          </a:prstGeom>
          <a:noFill/>
          <a:ln w="25400">
            <a:solidFill>
              <a:schemeClr val="tx1"/>
            </a:solidFill>
            <a:prstDash val="sysDot"/>
            <a:round/>
            <a:headEnd/>
            <a:tailEnd type="triangle" w="med" len="med"/>
          </a:ln>
        </p:spPr>
        <p:txBody>
          <a:bodyPr/>
          <a:lstStyle/>
          <a:p>
            <a:endParaRPr lang="es-MX"/>
          </a:p>
        </p:txBody>
      </p:sp>
      <p:sp>
        <p:nvSpPr>
          <p:cNvPr id="61459" name="Line 20"/>
          <p:cNvSpPr>
            <a:spLocks noChangeShapeType="1"/>
          </p:cNvSpPr>
          <p:nvPr/>
        </p:nvSpPr>
        <p:spPr bwMode="auto">
          <a:xfrm>
            <a:off x="3352800" y="5029200"/>
            <a:ext cx="0" cy="609600"/>
          </a:xfrm>
          <a:prstGeom prst="line">
            <a:avLst/>
          </a:prstGeom>
          <a:noFill/>
          <a:ln w="25400" cap="rnd">
            <a:solidFill>
              <a:schemeClr val="tx1"/>
            </a:solidFill>
            <a:prstDash val="sysDot"/>
            <a:round/>
            <a:headEnd/>
            <a:tailEnd type="triangle" w="med" len="med"/>
          </a:ln>
        </p:spPr>
        <p:txBody>
          <a:bodyPr/>
          <a:lstStyle/>
          <a:p>
            <a:endParaRPr lang="es-MX"/>
          </a:p>
        </p:txBody>
      </p:sp>
      <p:grpSp>
        <p:nvGrpSpPr>
          <p:cNvPr id="2" name="Group 24"/>
          <p:cNvGrpSpPr>
            <a:grpSpLocks/>
          </p:cNvGrpSpPr>
          <p:nvPr/>
        </p:nvGrpSpPr>
        <p:grpSpPr bwMode="auto">
          <a:xfrm>
            <a:off x="5562600" y="2362200"/>
            <a:ext cx="2901950" cy="830263"/>
            <a:chOff x="3547" y="1498"/>
            <a:chExt cx="1828" cy="523"/>
          </a:xfrm>
        </p:grpSpPr>
        <p:sp>
          <p:nvSpPr>
            <p:cNvPr id="61461" name="Oval 22"/>
            <p:cNvSpPr>
              <a:spLocks noChangeArrowheads="1"/>
            </p:cNvSpPr>
            <p:nvPr/>
          </p:nvSpPr>
          <p:spPr bwMode="auto">
            <a:xfrm>
              <a:off x="3547" y="1642"/>
              <a:ext cx="144" cy="144"/>
            </a:xfrm>
            <a:prstGeom prst="ellipse">
              <a:avLst/>
            </a:prstGeom>
            <a:solidFill>
              <a:srgbClr val="3366FF"/>
            </a:solidFill>
            <a:ln w="9525">
              <a:noFill/>
              <a:round/>
              <a:headEnd/>
              <a:tailEnd/>
            </a:ln>
          </p:spPr>
          <p:txBody>
            <a:bodyPr wrap="none" anchor="ctr"/>
            <a:lstStyle/>
            <a:p>
              <a:pPr eaLnBrk="1" hangingPunct="1"/>
              <a:endParaRPr lang="es-MX" altLang="es-MX"/>
            </a:p>
          </p:txBody>
        </p:sp>
        <p:sp>
          <p:nvSpPr>
            <p:cNvPr id="61462" name="Text Box 23"/>
            <p:cNvSpPr txBox="1">
              <a:spLocks noChangeArrowheads="1"/>
            </p:cNvSpPr>
            <p:nvPr/>
          </p:nvSpPr>
          <p:spPr bwMode="auto">
            <a:xfrm>
              <a:off x="4063" y="1498"/>
              <a:ext cx="1312" cy="523"/>
            </a:xfrm>
            <a:prstGeom prst="rect">
              <a:avLst/>
            </a:prstGeom>
            <a:noFill/>
            <a:ln w="9525">
              <a:noFill/>
              <a:miter lim="800000"/>
              <a:headEnd/>
              <a:tailEnd/>
            </a:ln>
          </p:spPr>
          <p:txBody>
            <a:bodyPr wrap="none">
              <a:spAutoFit/>
            </a:bodyPr>
            <a:lstStyle/>
            <a:p>
              <a:r>
                <a:rPr lang="es-MX" altLang="es-MX" b="1" dirty="0">
                  <a:latin typeface="Arial" charset="0"/>
                </a:rPr>
                <a:t>Alrededor de</a:t>
              </a:r>
            </a:p>
            <a:p>
              <a:r>
                <a:rPr lang="es-MX" altLang="es-MX" b="1" dirty="0">
                  <a:latin typeface="Arial" charset="0"/>
                </a:rPr>
                <a:t>40 días</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08-16-S290-VG"/>
          <p:cNvPicPr>
            <a:picLocks noChangeAspect="1" noChangeArrowheads="1"/>
          </p:cNvPicPr>
          <p:nvPr/>
        </p:nvPicPr>
        <p:blipFill>
          <a:blip r:embed="rId3" cstate="print"/>
          <a:srcRect/>
          <a:stretch>
            <a:fillRect/>
          </a:stretch>
        </p:blipFill>
        <p:spPr bwMode="auto">
          <a:xfrm>
            <a:off x="-57150" y="0"/>
            <a:ext cx="9258300" cy="6858000"/>
          </a:xfrm>
          <a:prstGeom prst="rect">
            <a:avLst/>
          </a:prstGeom>
          <a:noFill/>
          <a:ln w="9525">
            <a:noFill/>
            <a:miter lim="800000"/>
            <a:headEnd/>
            <a:tailEnd/>
          </a:ln>
        </p:spPr>
      </p:pic>
      <p:sp>
        <p:nvSpPr>
          <p:cNvPr id="62467" name="Rectangle 3"/>
          <p:cNvSpPr>
            <a:spLocks noGrp="1" noChangeArrowheads="1"/>
          </p:cNvSpPr>
          <p:nvPr>
            <p:ph type="title"/>
          </p:nvPr>
        </p:nvSpPr>
        <p:spPr>
          <a:xfrm>
            <a:off x="0" y="269875"/>
            <a:ext cx="8968154" cy="1143000"/>
          </a:xfrm>
        </p:spPr>
        <p:txBody>
          <a:bodyPr/>
          <a:lstStyle/>
          <a:p>
            <a:pPr eaLnBrk="1" hangingPunct="1">
              <a:lnSpc>
                <a:spcPct val="80000"/>
              </a:lnSpc>
            </a:pPr>
            <a:r>
              <a:rPr lang="es-MX" altLang="es-MX" sz="3600" dirty="0"/>
              <a:t>Tiempo de reacción de los combustibles al  humedecimiento y al secado</a:t>
            </a:r>
          </a:p>
        </p:txBody>
      </p:sp>
      <p:sp>
        <p:nvSpPr>
          <p:cNvPr id="62468" name="Freeform 5"/>
          <p:cNvSpPr>
            <a:spLocks/>
          </p:cNvSpPr>
          <p:nvPr/>
        </p:nvSpPr>
        <p:spPr bwMode="auto">
          <a:xfrm>
            <a:off x="1143000" y="3035300"/>
            <a:ext cx="6629400" cy="1003300"/>
          </a:xfrm>
          <a:custGeom>
            <a:avLst/>
            <a:gdLst>
              <a:gd name="T0" fmla="*/ 0 w 4176"/>
              <a:gd name="T1" fmla="*/ 2147483646 h 632"/>
              <a:gd name="T2" fmla="*/ 2147483646 w 4176"/>
              <a:gd name="T3" fmla="*/ 2147483646 h 632"/>
              <a:gd name="T4" fmla="*/ 2147483646 w 4176"/>
              <a:gd name="T5" fmla="*/ 2147483646 h 632"/>
              <a:gd name="T6" fmla="*/ 2147483646 w 4176"/>
              <a:gd name="T7" fmla="*/ 2147483646 h 632"/>
              <a:gd name="T8" fmla="*/ 0 60000 65536"/>
              <a:gd name="T9" fmla="*/ 0 60000 65536"/>
              <a:gd name="T10" fmla="*/ 0 60000 65536"/>
              <a:gd name="T11" fmla="*/ 0 60000 65536"/>
              <a:gd name="T12" fmla="*/ 0 w 4176"/>
              <a:gd name="T13" fmla="*/ 0 h 632"/>
              <a:gd name="T14" fmla="*/ 4176 w 4176"/>
              <a:gd name="T15" fmla="*/ 632 h 632"/>
            </a:gdLst>
            <a:ahLst/>
            <a:cxnLst>
              <a:cxn ang="T8">
                <a:pos x="T0" y="T1"/>
              </a:cxn>
              <a:cxn ang="T9">
                <a:pos x="T2" y="T3"/>
              </a:cxn>
              <a:cxn ang="T10">
                <a:pos x="T4" y="T5"/>
              </a:cxn>
              <a:cxn ang="T11">
                <a:pos x="T6" y="T7"/>
              </a:cxn>
            </a:cxnLst>
            <a:rect l="T12" t="T13" r="T14" b="T15"/>
            <a:pathLst>
              <a:path w="4176" h="632">
                <a:moveTo>
                  <a:pt x="0" y="632"/>
                </a:moveTo>
                <a:cubicBezTo>
                  <a:pt x="372" y="372"/>
                  <a:pt x="744" y="112"/>
                  <a:pt x="1104" y="56"/>
                </a:cubicBezTo>
                <a:cubicBezTo>
                  <a:pt x="1464" y="0"/>
                  <a:pt x="1648" y="208"/>
                  <a:pt x="2160" y="296"/>
                </a:cubicBezTo>
                <a:cubicBezTo>
                  <a:pt x="2672" y="384"/>
                  <a:pt x="3840" y="536"/>
                  <a:pt x="4176" y="584"/>
                </a:cubicBezTo>
              </a:path>
            </a:pathLst>
          </a:custGeom>
          <a:noFill/>
          <a:ln w="50800">
            <a:solidFill>
              <a:srgbClr val="FF6600"/>
            </a:solidFill>
            <a:round/>
            <a:headEnd/>
            <a:tailEnd/>
          </a:ln>
        </p:spPr>
        <p:txBody>
          <a:bodyPr/>
          <a:lstStyle/>
          <a:p>
            <a:endParaRPr lang="es-MX"/>
          </a:p>
        </p:txBody>
      </p:sp>
      <p:sp>
        <p:nvSpPr>
          <p:cNvPr id="62469" name="Freeform 6"/>
          <p:cNvSpPr>
            <a:spLocks/>
          </p:cNvSpPr>
          <p:nvPr/>
        </p:nvSpPr>
        <p:spPr bwMode="auto">
          <a:xfrm>
            <a:off x="1219200" y="2400300"/>
            <a:ext cx="6400800" cy="2476500"/>
          </a:xfrm>
          <a:custGeom>
            <a:avLst/>
            <a:gdLst>
              <a:gd name="T0" fmla="*/ 0 w 4032"/>
              <a:gd name="T1" fmla="*/ 2147483646 h 1560"/>
              <a:gd name="T2" fmla="*/ 2147483646 w 4032"/>
              <a:gd name="T3" fmla="*/ 2147483646 h 1560"/>
              <a:gd name="T4" fmla="*/ 2147483646 w 4032"/>
              <a:gd name="T5" fmla="*/ 2147483646 h 1560"/>
              <a:gd name="T6" fmla="*/ 2147483646 w 4032"/>
              <a:gd name="T7" fmla="*/ 2147483646 h 1560"/>
              <a:gd name="T8" fmla="*/ 2147483646 w 4032"/>
              <a:gd name="T9" fmla="*/ 2147483646 h 1560"/>
              <a:gd name="T10" fmla="*/ 2147483646 w 4032"/>
              <a:gd name="T11" fmla="*/ 2147483646 h 1560"/>
              <a:gd name="T12" fmla="*/ 2147483646 w 4032"/>
              <a:gd name="T13" fmla="*/ 2147483646 h 1560"/>
              <a:gd name="T14" fmla="*/ 0 60000 65536"/>
              <a:gd name="T15" fmla="*/ 0 60000 65536"/>
              <a:gd name="T16" fmla="*/ 0 60000 65536"/>
              <a:gd name="T17" fmla="*/ 0 60000 65536"/>
              <a:gd name="T18" fmla="*/ 0 60000 65536"/>
              <a:gd name="T19" fmla="*/ 0 60000 65536"/>
              <a:gd name="T20" fmla="*/ 0 60000 65536"/>
              <a:gd name="T21" fmla="*/ 0 w 4032"/>
              <a:gd name="T22" fmla="*/ 0 h 1560"/>
              <a:gd name="T23" fmla="*/ 4032 w 4032"/>
              <a:gd name="T24" fmla="*/ 1560 h 15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32" h="1560">
                <a:moveTo>
                  <a:pt x="0" y="1512"/>
                </a:moveTo>
                <a:cubicBezTo>
                  <a:pt x="300" y="972"/>
                  <a:pt x="600" y="432"/>
                  <a:pt x="768" y="216"/>
                </a:cubicBezTo>
                <a:cubicBezTo>
                  <a:pt x="936" y="0"/>
                  <a:pt x="920" y="128"/>
                  <a:pt x="1008" y="216"/>
                </a:cubicBezTo>
                <a:cubicBezTo>
                  <a:pt x="1096" y="304"/>
                  <a:pt x="1168" y="600"/>
                  <a:pt x="1296" y="744"/>
                </a:cubicBezTo>
                <a:cubicBezTo>
                  <a:pt x="1424" y="888"/>
                  <a:pt x="1568" y="976"/>
                  <a:pt x="1776" y="1080"/>
                </a:cubicBezTo>
                <a:cubicBezTo>
                  <a:pt x="1984" y="1184"/>
                  <a:pt x="2168" y="1288"/>
                  <a:pt x="2544" y="1368"/>
                </a:cubicBezTo>
                <a:cubicBezTo>
                  <a:pt x="2920" y="1448"/>
                  <a:pt x="3476" y="1504"/>
                  <a:pt x="4032" y="1560"/>
                </a:cubicBezTo>
              </a:path>
            </a:pathLst>
          </a:custGeom>
          <a:noFill/>
          <a:ln w="50800">
            <a:solidFill>
              <a:srgbClr val="33CCCC"/>
            </a:solidFill>
            <a:round/>
            <a:headEnd/>
            <a:tailEnd/>
          </a:ln>
        </p:spPr>
        <p:txBody>
          <a:bodyPr/>
          <a:lstStyle/>
          <a:p>
            <a:endParaRPr lang="es-MX"/>
          </a:p>
        </p:txBody>
      </p:sp>
      <p:sp>
        <p:nvSpPr>
          <p:cNvPr id="62470" name="Line 7"/>
          <p:cNvSpPr>
            <a:spLocks noChangeShapeType="1"/>
          </p:cNvSpPr>
          <p:nvPr/>
        </p:nvSpPr>
        <p:spPr bwMode="auto">
          <a:xfrm flipV="1">
            <a:off x="381000" y="1752600"/>
            <a:ext cx="0" cy="1524000"/>
          </a:xfrm>
          <a:prstGeom prst="line">
            <a:avLst/>
          </a:prstGeom>
          <a:noFill/>
          <a:ln w="12700">
            <a:solidFill>
              <a:schemeClr val="tx1"/>
            </a:solidFill>
            <a:round/>
            <a:headEnd/>
            <a:tailEnd type="triangle" w="med" len="med"/>
          </a:ln>
        </p:spPr>
        <p:txBody>
          <a:bodyPr/>
          <a:lstStyle/>
          <a:p>
            <a:endParaRPr lang="es-MX"/>
          </a:p>
        </p:txBody>
      </p:sp>
      <p:sp>
        <p:nvSpPr>
          <p:cNvPr id="62471" name="Text Box 8"/>
          <p:cNvSpPr txBox="1">
            <a:spLocks noChangeArrowheads="1"/>
          </p:cNvSpPr>
          <p:nvPr/>
        </p:nvSpPr>
        <p:spPr bwMode="auto">
          <a:xfrm rot="-5400000">
            <a:off x="-1137444" y="4531519"/>
            <a:ext cx="3036888" cy="400050"/>
          </a:xfrm>
          <a:prstGeom prst="rect">
            <a:avLst/>
          </a:prstGeom>
          <a:noFill/>
          <a:ln w="9525">
            <a:noFill/>
            <a:miter lim="800000"/>
            <a:headEnd/>
            <a:tailEnd/>
          </a:ln>
        </p:spPr>
        <p:txBody>
          <a:bodyPr wrap="none">
            <a:spAutoFit/>
          </a:bodyPr>
          <a:lstStyle/>
          <a:p>
            <a:pPr eaLnBrk="1" hangingPunct="1"/>
            <a:r>
              <a:rPr lang="es-MX" altLang="es-MX" sz="2000" b="1">
                <a:latin typeface="Arial" charset="0"/>
              </a:rPr>
              <a:t>Contenido de humedad</a:t>
            </a:r>
          </a:p>
        </p:txBody>
      </p:sp>
      <p:sp>
        <p:nvSpPr>
          <p:cNvPr id="62472" name="Text Box 9"/>
          <p:cNvSpPr txBox="1">
            <a:spLocks noChangeArrowheads="1"/>
          </p:cNvSpPr>
          <p:nvPr/>
        </p:nvSpPr>
        <p:spPr bwMode="auto">
          <a:xfrm>
            <a:off x="5065584" y="3122613"/>
            <a:ext cx="3500317" cy="461665"/>
          </a:xfrm>
          <a:prstGeom prst="rect">
            <a:avLst/>
          </a:prstGeom>
          <a:noFill/>
          <a:ln w="9525">
            <a:noFill/>
            <a:miter lim="800000"/>
            <a:headEnd/>
            <a:tailEnd/>
          </a:ln>
        </p:spPr>
        <p:txBody>
          <a:bodyPr wrap="none">
            <a:spAutoFit/>
          </a:bodyPr>
          <a:lstStyle/>
          <a:p>
            <a:pPr eaLnBrk="1" hangingPunct="1"/>
            <a:r>
              <a:rPr lang="es-MX" altLang="es-MX" b="1">
                <a:latin typeface="Arial" charset="0"/>
              </a:rPr>
              <a:t>Tronco de 30 cm/diam.</a:t>
            </a:r>
          </a:p>
        </p:txBody>
      </p:sp>
      <p:sp>
        <p:nvSpPr>
          <p:cNvPr id="62473" name="Text Box 10"/>
          <p:cNvSpPr txBox="1">
            <a:spLocks noChangeArrowheads="1"/>
          </p:cNvSpPr>
          <p:nvPr/>
        </p:nvSpPr>
        <p:spPr bwMode="auto">
          <a:xfrm>
            <a:off x="4572000" y="4213104"/>
            <a:ext cx="3826689" cy="461665"/>
          </a:xfrm>
          <a:prstGeom prst="rect">
            <a:avLst/>
          </a:prstGeom>
          <a:noFill/>
          <a:ln w="9525">
            <a:noFill/>
            <a:miter lim="800000"/>
            <a:headEnd/>
            <a:tailEnd/>
          </a:ln>
        </p:spPr>
        <p:txBody>
          <a:bodyPr wrap="none">
            <a:spAutoFit/>
          </a:bodyPr>
          <a:lstStyle/>
          <a:p>
            <a:pPr eaLnBrk="1" hangingPunct="1"/>
            <a:r>
              <a:rPr lang="es-MX" altLang="es-MX" b="1" dirty="0">
                <a:latin typeface="Arial" charset="0"/>
              </a:rPr>
              <a:t>Ramilla de 1.27 cm/</a:t>
            </a:r>
            <a:r>
              <a:rPr lang="es-MX" altLang="es-MX" b="1" dirty="0" err="1">
                <a:latin typeface="Arial" charset="0"/>
              </a:rPr>
              <a:t>diam</a:t>
            </a:r>
            <a:r>
              <a:rPr lang="es-MX" altLang="es-MX" b="1" dirty="0">
                <a:latin typeface="Arial" charset="0"/>
              </a:rPr>
              <a:t>.</a:t>
            </a:r>
          </a:p>
        </p:txBody>
      </p:sp>
      <p:sp>
        <p:nvSpPr>
          <p:cNvPr id="62474" name="Text Box 11"/>
          <p:cNvSpPr txBox="1">
            <a:spLocks noChangeArrowheads="1"/>
          </p:cNvSpPr>
          <p:nvPr/>
        </p:nvSpPr>
        <p:spPr bwMode="auto">
          <a:xfrm>
            <a:off x="3184525" y="5451475"/>
            <a:ext cx="5137150" cy="457200"/>
          </a:xfrm>
          <a:prstGeom prst="rect">
            <a:avLst/>
          </a:prstGeom>
          <a:noFill/>
          <a:ln w="9525">
            <a:noFill/>
            <a:miter lim="800000"/>
            <a:headEnd/>
            <a:tailEnd/>
          </a:ln>
        </p:spPr>
        <p:txBody>
          <a:bodyPr wrap="none">
            <a:spAutoFit/>
          </a:bodyPr>
          <a:lstStyle/>
          <a:p>
            <a:pPr eaLnBrk="1" hangingPunct="1"/>
            <a:r>
              <a:rPr lang="es-MX" altLang="es-MX"/>
              <a:t>1          2           3          4           5           6</a:t>
            </a:r>
          </a:p>
        </p:txBody>
      </p:sp>
      <p:sp>
        <p:nvSpPr>
          <p:cNvPr id="62475" name="Text Box 12"/>
          <p:cNvSpPr txBox="1">
            <a:spLocks noChangeArrowheads="1"/>
          </p:cNvSpPr>
          <p:nvPr/>
        </p:nvSpPr>
        <p:spPr bwMode="auto">
          <a:xfrm>
            <a:off x="669924" y="5441950"/>
            <a:ext cx="1158875" cy="1015663"/>
          </a:xfrm>
          <a:prstGeom prst="rect">
            <a:avLst/>
          </a:prstGeom>
          <a:noFill/>
          <a:ln w="9525">
            <a:noFill/>
            <a:miter lim="800000"/>
            <a:headEnd/>
            <a:tailEnd/>
          </a:ln>
        </p:spPr>
        <p:txBody>
          <a:bodyPr wrap="square">
            <a:spAutoFit/>
          </a:bodyPr>
          <a:lstStyle/>
          <a:p>
            <a:pPr algn="ctr" eaLnBrk="1" hangingPunct="1"/>
            <a:r>
              <a:rPr lang="es-MX" altLang="es-MX" sz="2000" b="1">
                <a:latin typeface="Arial" charset="0"/>
              </a:rPr>
              <a:t>Un dia antes</a:t>
            </a:r>
          </a:p>
          <a:p>
            <a:pPr algn="ctr" eaLnBrk="1" hangingPunct="1"/>
            <a:endParaRPr lang="es-MX" altLang="es-MX" sz="2000" b="1">
              <a:latin typeface="Arial" charset="0"/>
            </a:endParaRPr>
          </a:p>
        </p:txBody>
      </p:sp>
      <p:sp>
        <p:nvSpPr>
          <p:cNvPr id="62476" name="Text Box 13"/>
          <p:cNvSpPr txBox="1">
            <a:spLocks noChangeArrowheads="1"/>
          </p:cNvSpPr>
          <p:nvPr/>
        </p:nvSpPr>
        <p:spPr bwMode="auto">
          <a:xfrm>
            <a:off x="4038600" y="5867400"/>
            <a:ext cx="1838325" cy="400050"/>
          </a:xfrm>
          <a:prstGeom prst="rect">
            <a:avLst/>
          </a:prstGeom>
          <a:noFill/>
          <a:ln w="9525">
            <a:noFill/>
            <a:miter lim="800000"/>
            <a:headEnd/>
            <a:tailEnd/>
          </a:ln>
        </p:spPr>
        <p:txBody>
          <a:bodyPr wrap="none">
            <a:spAutoFit/>
          </a:bodyPr>
          <a:lstStyle/>
          <a:p>
            <a:pPr eaLnBrk="1" hangingPunct="1"/>
            <a:r>
              <a:rPr lang="es-MX" altLang="es-MX" sz="2000" b="1">
                <a:latin typeface="Arial" charset="0"/>
              </a:rPr>
              <a:t>Dias después</a:t>
            </a:r>
          </a:p>
        </p:txBody>
      </p:sp>
      <p:sp>
        <p:nvSpPr>
          <p:cNvPr id="62477" name="Line 14"/>
          <p:cNvSpPr>
            <a:spLocks noChangeShapeType="1"/>
          </p:cNvSpPr>
          <p:nvPr/>
        </p:nvSpPr>
        <p:spPr bwMode="auto">
          <a:xfrm flipH="1">
            <a:off x="3048000" y="6096000"/>
            <a:ext cx="990600" cy="0"/>
          </a:xfrm>
          <a:prstGeom prst="line">
            <a:avLst/>
          </a:prstGeom>
          <a:noFill/>
          <a:ln w="25400">
            <a:solidFill>
              <a:schemeClr val="tx1"/>
            </a:solidFill>
            <a:round/>
            <a:headEnd/>
            <a:tailEnd type="triangle" w="med" len="med"/>
          </a:ln>
        </p:spPr>
        <p:txBody>
          <a:bodyPr/>
          <a:lstStyle/>
          <a:p>
            <a:endParaRPr lang="es-MX"/>
          </a:p>
        </p:txBody>
      </p:sp>
      <p:sp>
        <p:nvSpPr>
          <p:cNvPr id="62478" name="Line 15"/>
          <p:cNvSpPr>
            <a:spLocks noChangeShapeType="1"/>
          </p:cNvSpPr>
          <p:nvPr/>
        </p:nvSpPr>
        <p:spPr bwMode="auto">
          <a:xfrm>
            <a:off x="5876925" y="6076950"/>
            <a:ext cx="2657475" cy="19050"/>
          </a:xfrm>
          <a:prstGeom prst="line">
            <a:avLst/>
          </a:prstGeom>
          <a:noFill/>
          <a:ln w="25400">
            <a:solidFill>
              <a:schemeClr val="tx1"/>
            </a:solidFill>
            <a:round/>
            <a:headEnd/>
            <a:tailEnd type="triangle" w="med" len="med"/>
          </a:ln>
        </p:spPr>
        <p:txBody>
          <a:bodyPr/>
          <a:lstStyle/>
          <a:p>
            <a:endParaRPr lang="es-MX"/>
          </a:p>
        </p:txBody>
      </p:sp>
      <p:sp>
        <p:nvSpPr>
          <p:cNvPr id="62479" name="Line 17"/>
          <p:cNvSpPr>
            <a:spLocks noChangeShapeType="1"/>
          </p:cNvSpPr>
          <p:nvPr/>
        </p:nvSpPr>
        <p:spPr bwMode="auto">
          <a:xfrm>
            <a:off x="1828800" y="5486400"/>
            <a:ext cx="0" cy="762000"/>
          </a:xfrm>
          <a:prstGeom prst="line">
            <a:avLst/>
          </a:prstGeom>
          <a:noFill/>
          <a:ln w="9525">
            <a:solidFill>
              <a:schemeClr val="tx1"/>
            </a:solidFill>
            <a:round/>
            <a:headEnd/>
            <a:tailEnd/>
          </a:ln>
          <a:effectLst/>
        </p:spPr>
        <p:txBody>
          <a:bodyPr/>
          <a:lstStyle/>
          <a:p>
            <a:endParaRPr lang="es-MX"/>
          </a:p>
        </p:txBody>
      </p:sp>
      <p:sp>
        <p:nvSpPr>
          <p:cNvPr id="62480" name="Rectangle 19"/>
          <p:cNvSpPr>
            <a:spLocks noChangeArrowheads="1"/>
          </p:cNvSpPr>
          <p:nvPr/>
        </p:nvSpPr>
        <p:spPr bwMode="auto">
          <a:xfrm>
            <a:off x="3010936" y="6265863"/>
            <a:ext cx="2978150" cy="584200"/>
          </a:xfrm>
          <a:prstGeom prst="rect">
            <a:avLst/>
          </a:prstGeom>
          <a:noFill/>
          <a:ln w="9525">
            <a:noFill/>
            <a:miter lim="800000"/>
            <a:headEnd/>
            <a:tailEnd/>
          </a:ln>
          <a:effectLst/>
        </p:spPr>
        <p:txBody>
          <a:bodyPr>
            <a:spAutoFit/>
          </a:bodyPr>
          <a:lstStyle/>
          <a:p>
            <a:pPr eaLnBrk="1" hangingPunct="1">
              <a:spcBef>
                <a:spcPct val="50000"/>
              </a:spcBef>
            </a:pPr>
            <a:r>
              <a:rPr lang="es-MX" altLang="es-MX" sz="3200" b="1">
                <a:latin typeface="Arial" charset="0"/>
              </a:rPr>
              <a:t>Precipitación</a:t>
            </a:r>
            <a:endParaRPr lang="es-MX" altLang="es-MX" b="1">
              <a:latin typeface="Arial" charset="0"/>
            </a:endParaRPr>
          </a:p>
        </p:txBody>
      </p:sp>
      <p:sp>
        <p:nvSpPr>
          <p:cNvPr id="6248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a:latin typeface="Arial" charset="0"/>
              </a:rPr>
              <a:t>10-</a:t>
            </a:r>
            <a:fld id="{B0037521-EEF1-4E81-95F9-BB621EC0C173}" type="slidenum">
              <a:rPr lang="es-MX" altLang="es-MX" sz="1000" smtClean="0">
                <a:latin typeface="Arial" charset="0"/>
              </a:rPr>
              <a:pPr algn="r" eaLnBrk="1" hangingPunct="1"/>
              <a:t>46</a:t>
            </a:fld>
            <a:r>
              <a:rPr lang="es-MX" altLang="es-MX" sz="1000">
                <a:latin typeface="Arial" charset="0"/>
              </a:rPr>
              <a:t>-S290-PE</a:t>
            </a:r>
          </a:p>
        </p:txBody>
      </p:sp>
      <p:sp>
        <p:nvSpPr>
          <p:cNvPr id="62482" name="Text Box 12"/>
          <p:cNvSpPr txBox="1">
            <a:spLocks noChangeArrowheads="1"/>
          </p:cNvSpPr>
          <p:nvPr/>
        </p:nvSpPr>
        <p:spPr bwMode="auto">
          <a:xfrm>
            <a:off x="1869743" y="5473700"/>
            <a:ext cx="1076657" cy="707886"/>
          </a:xfrm>
          <a:prstGeom prst="rect">
            <a:avLst/>
          </a:prstGeom>
          <a:noFill/>
          <a:ln w="9525">
            <a:noFill/>
            <a:miter lim="800000"/>
            <a:headEnd/>
            <a:tailEnd/>
          </a:ln>
        </p:spPr>
        <p:txBody>
          <a:bodyPr wrap="square">
            <a:spAutoFit/>
          </a:bodyPr>
          <a:lstStyle/>
          <a:p>
            <a:pPr algn="ctr" eaLnBrk="1" hangingPunct="1"/>
            <a:r>
              <a:rPr lang="es-MX" altLang="es-MX" sz="2000" b="1">
                <a:latin typeface="Arial" charset="0"/>
              </a:rPr>
              <a:t>Ultimo  día de</a:t>
            </a: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1"/>
          </p:nvPr>
        </p:nvSpPr>
        <p:spPr>
          <a:xfrm>
            <a:off x="220663" y="1462088"/>
            <a:ext cx="3938587" cy="5638800"/>
          </a:xfrm>
        </p:spPr>
        <p:txBody>
          <a:bodyPr/>
          <a:lstStyle/>
          <a:p>
            <a:pPr eaLnBrk="1" hangingPunct="1">
              <a:lnSpc>
                <a:spcPct val="90000"/>
              </a:lnSpc>
              <a:spcAft>
                <a:spcPct val="50000"/>
              </a:spcAft>
            </a:pPr>
            <a:r>
              <a:rPr lang="es-MX" altLang="es-MX" b="0" dirty="0"/>
              <a:t>Nunca encontrará un conjunto de combustibles homogéneos.</a:t>
            </a:r>
          </a:p>
          <a:p>
            <a:pPr eaLnBrk="1" hangingPunct="1">
              <a:lnSpc>
                <a:spcPct val="90000"/>
              </a:lnSpc>
              <a:spcAft>
                <a:spcPct val="50000"/>
              </a:spcAft>
            </a:pPr>
            <a:r>
              <a:rPr lang="es-MX" altLang="es-MX" b="0" dirty="0"/>
              <a:t>Un pastizal puro es lo parecido a ser un combustible homogéneo.</a:t>
            </a:r>
            <a:endParaRPr lang="en-US" altLang="es-MX" b="0" dirty="0"/>
          </a:p>
        </p:txBody>
      </p:sp>
      <p:pic>
        <p:nvPicPr>
          <p:cNvPr id="64515" name="Picture 4" descr="pine needle fire"/>
          <p:cNvPicPr>
            <a:picLocks noChangeAspect="1" noChangeArrowheads="1"/>
          </p:cNvPicPr>
          <p:nvPr/>
        </p:nvPicPr>
        <p:blipFill>
          <a:blip r:embed="rId2" cstate="print"/>
          <a:srcRect/>
          <a:stretch>
            <a:fillRect/>
          </a:stretch>
        </p:blipFill>
        <p:spPr bwMode="auto">
          <a:xfrm>
            <a:off x="4298950" y="1371600"/>
            <a:ext cx="4711700" cy="3657600"/>
          </a:xfrm>
          <a:prstGeom prst="rect">
            <a:avLst/>
          </a:prstGeom>
          <a:noFill/>
          <a:ln w="9525">
            <a:noFill/>
            <a:miter lim="800000"/>
            <a:headEnd/>
            <a:tailEnd/>
          </a:ln>
        </p:spPr>
      </p:pic>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04716" y="657592"/>
            <a:ext cx="8734567" cy="1568568"/>
          </a:xfrm>
        </p:spPr>
        <p:txBody>
          <a:bodyPr/>
          <a:lstStyle/>
          <a:p>
            <a:pPr eaLnBrk="1" hangingPunct="1">
              <a:lnSpc>
                <a:spcPct val="90000"/>
              </a:lnSpc>
            </a:pPr>
            <a:r>
              <a:rPr lang="es-MX" altLang="es-MX" spc="-100" dirty="0"/>
              <a:t>Categorías tiempo de retardo de los combustibles muertos</a:t>
            </a:r>
            <a:endParaRPr lang="en-US" altLang="es-MX" spc="-100" dirty="0"/>
          </a:p>
        </p:txBody>
      </p:sp>
      <p:sp>
        <p:nvSpPr>
          <p:cNvPr id="4" name="Rectangle 3">
            <a:extLst>
              <a:ext uri="{FF2B5EF4-FFF2-40B4-BE49-F238E27FC236}">
                <a16:creationId xmlns:a16="http://schemas.microsoft.com/office/drawing/2014/main" id="{F43F9A75-775B-4991-9EDA-47F33D2DC824}"/>
              </a:ext>
            </a:extLst>
          </p:cNvPr>
          <p:cNvSpPr txBox="1">
            <a:spLocks noChangeArrowheads="1"/>
          </p:cNvSpPr>
          <p:nvPr/>
        </p:nvSpPr>
        <p:spPr bwMode="auto">
          <a:xfrm>
            <a:off x="381000" y="2317221"/>
            <a:ext cx="8153400" cy="355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latin typeface="+mn-lt"/>
              </a:defRPr>
            </a:lvl2pPr>
            <a:lvl3pPr marL="1143000" indent="-228600" algn="l" rtl="0" eaLnBrk="0" fontAlgn="base" hangingPunct="0">
              <a:spcBef>
                <a:spcPct val="20000"/>
              </a:spcBef>
              <a:spcAft>
                <a:spcPct val="0"/>
              </a:spcAft>
              <a:buChar char="•"/>
              <a:defRPr sz="2400" b="1">
                <a:solidFill>
                  <a:schemeClr val="tx1"/>
                </a:solidFill>
                <a:latin typeface="+mn-lt"/>
              </a:defRPr>
            </a:lvl3pPr>
            <a:lvl4pPr marL="1600200"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a:lstStyle>
          <a:p>
            <a:pPr>
              <a:lnSpc>
                <a:spcPct val="200000"/>
              </a:lnSpc>
              <a:spcBef>
                <a:spcPct val="0"/>
              </a:spcBef>
              <a:buFontTx/>
              <a:buNone/>
            </a:pPr>
            <a:r>
              <a:rPr lang="es-MX" altLang="es-MX" sz="2800" b="0" kern="0" spc="-80"/>
              <a:t>Combustibles de 1 hora: </a:t>
            </a:r>
            <a:r>
              <a:rPr lang="es-MX" sz="2800" b="0" spc="-80"/>
              <a:t>0 a 0.6</a:t>
            </a:r>
            <a:r>
              <a:rPr lang="es-MX" sz="2800" b="0" spc="-80" baseline="0"/>
              <a:t> cm</a:t>
            </a:r>
            <a:r>
              <a:rPr lang="es-MX" altLang="es-MX" sz="2800" b="0" kern="0" spc="-80"/>
              <a:t> de diámetro</a:t>
            </a:r>
          </a:p>
          <a:p>
            <a:pPr>
              <a:lnSpc>
                <a:spcPct val="200000"/>
              </a:lnSpc>
              <a:spcBef>
                <a:spcPct val="0"/>
              </a:spcBef>
              <a:buFontTx/>
              <a:buNone/>
            </a:pPr>
            <a:r>
              <a:rPr lang="es-MX" altLang="es-MX" sz="2800" b="0" kern="0" spc="-80"/>
              <a:t>Combustibles de 10 horas: </a:t>
            </a:r>
            <a:r>
              <a:rPr lang="es-MX" sz="2800" b="0" spc="-80"/>
              <a:t>0.6 a 2.5</a:t>
            </a:r>
            <a:r>
              <a:rPr lang="es-MX" sz="2800" b="0" spc="-80" baseline="0"/>
              <a:t> cm</a:t>
            </a:r>
            <a:r>
              <a:rPr lang="es-MX" altLang="es-MX" sz="2800" b="0" kern="0" spc="-80"/>
              <a:t> de diámetro</a:t>
            </a:r>
          </a:p>
          <a:p>
            <a:pPr>
              <a:lnSpc>
                <a:spcPct val="200000"/>
              </a:lnSpc>
              <a:spcBef>
                <a:spcPct val="0"/>
              </a:spcBef>
              <a:buFontTx/>
              <a:buNone/>
            </a:pPr>
            <a:r>
              <a:rPr lang="es-MX" altLang="es-MX" sz="2800" b="0" kern="0" spc="-80"/>
              <a:t>Combustibles de 100 horas: 2</a:t>
            </a:r>
            <a:r>
              <a:rPr lang="es-MX" sz="2800" b="0" spc="-80"/>
              <a:t>.5 a 7.5</a:t>
            </a:r>
            <a:r>
              <a:rPr lang="es-MX" sz="2800" b="0" spc="-80" baseline="0"/>
              <a:t> cm</a:t>
            </a:r>
            <a:r>
              <a:rPr lang="es-MX" altLang="es-MX" sz="2800" b="0" kern="0" spc="-80"/>
              <a:t> de diámetro</a:t>
            </a:r>
          </a:p>
          <a:p>
            <a:pPr>
              <a:lnSpc>
                <a:spcPct val="200000"/>
              </a:lnSpc>
              <a:spcBef>
                <a:spcPct val="0"/>
              </a:spcBef>
              <a:buFontTx/>
              <a:buNone/>
            </a:pPr>
            <a:r>
              <a:rPr lang="es-MX" altLang="es-MX" sz="2800" b="0" kern="0" spc="-100"/>
              <a:t>Combustibles de 1000 horas: 7.5</a:t>
            </a:r>
            <a:r>
              <a:rPr lang="es-MX" sz="2800" b="0" spc="-100"/>
              <a:t> a 20</a:t>
            </a:r>
            <a:r>
              <a:rPr lang="es-MX" sz="2800" b="0" spc="-100" baseline="0"/>
              <a:t> cm</a:t>
            </a:r>
            <a:r>
              <a:rPr lang="es-MX" altLang="es-MX" sz="2800" b="0" kern="0" spc="-100"/>
              <a:t> de diámetro</a:t>
            </a: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fm_10"/>
          <p:cNvPicPr>
            <a:picLocks noChangeAspect="1" noChangeArrowheads="1"/>
          </p:cNvPicPr>
          <p:nvPr/>
        </p:nvPicPr>
        <p:blipFill>
          <a:blip r:embed="rId3" cstate="print">
            <a:grayscl/>
          </a:blip>
          <a:srcRect/>
          <a:stretch>
            <a:fillRect/>
          </a:stretch>
        </p:blipFill>
        <p:spPr bwMode="auto">
          <a:xfrm>
            <a:off x="1006475" y="777875"/>
            <a:ext cx="7107238" cy="5272088"/>
          </a:xfrm>
          <a:prstGeom prst="rect">
            <a:avLst/>
          </a:prstGeom>
          <a:noFill/>
          <a:ln w="9525">
            <a:noFill/>
            <a:miter lim="800000"/>
            <a:headEnd/>
            <a:tailEnd/>
          </a:ln>
        </p:spPr>
      </p:pic>
      <p:sp>
        <p:nvSpPr>
          <p:cNvPr id="66563" name="Rectangle 3"/>
          <p:cNvSpPr>
            <a:spLocks noChangeArrowheads="1"/>
          </p:cNvSpPr>
          <p:nvPr/>
        </p:nvSpPr>
        <p:spPr bwMode="auto">
          <a:xfrm>
            <a:off x="6560080" y="876829"/>
            <a:ext cx="415925" cy="274637"/>
          </a:xfrm>
          <a:prstGeom prst="rect">
            <a:avLst/>
          </a:prstGeom>
          <a:solidFill>
            <a:srgbClr val="FFFFFF"/>
          </a:solidFill>
          <a:ln w="9525">
            <a:noFill/>
            <a:miter lim="800000"/>
            <a:headEnd/>
            <a:tailEnd/>
          </a:ln>
        </p:spPr>
        <p:txBody>
          <a:bodyPr wrap="none" anchor="ctr"/>
          <a:lstStyle/>
          <a:p>
            <a:pPr eaLnBrk="1" hangingPunct="1"/>
            <a:endParaRPr lang="es-MX" altLang="es-MX"/>
          </a:p>
        </p:txBody>
      </p:sp>
      <p:sp>
        <p:nvSpPr>
          <p:cNvPr id="4" name="Rectangle 3">
            <a:extLst>
              <a:ext uri="{FF2B5EF4-FFF2-40B4-BE49-F238E27FC236}">
                <a16:creationId xmlns:a16="http://schemas.microsoft.com/office/drawing/2014/main" id="{6BA3E51D-28B7-4BE4-9B46-1E5D9AC4A070}"/>
              </a:ext>
            </a:extLst>
          </p:cNvPr>
          <p:cNvSpPr>
            <a:spLocks noChangeArrowheads="1"/>
          </p:cNvSpPr>
          <p:nvPr/>
        </p:nvSpPr>
        <p:spPr bwMode="auto">
          <a:xfrm>
            <a:off x="1116806" y="910695"/>
            <a:ext cx="4403461" cy="274637"/>
          </a:xfrm>
          <a:prstGeom prst="rect">
            <a:avLst/>
          </a:prstGeom>
          <a:solidFill>
            <a:srgbClr val="FFFFFF"/>
          </a:solidFill>
          <a:ln w="9525">
            <a:noFill/>
            <a:miter lim="800000"/>
            <a:headEnd/>
            <a:tailEnd/>
          </a:ln>
        </p:spPr>
        <p:txBody>
          <a:bodyPr wrap="none" anchor="ctr"/>
          <a:lstStyle/>
          <a:p>
            <a:pPr eaLnBrk="1" hangingPunct="1"/>
            <a:r>
              <a:rPr lang="es-MX" altLang="es-MX"/>
              <a:t>HC 10h observada o calculada </a:t>
            </a:r>
          </a:p>
        </p:txBody>
      </p:sp>
      <p:sp>
        <p:nvSpPr>
          <p:cNvPr id="5" name="CuadroTexto 2">
            <a:extLst>
              <a:ext uri="{FF2B5EF4-FFF2-40B4-BE49-F238E27FC236}">
                <a16:creationId xmlns:a16="http://schemas.microsoft.com/office/drawing/2014/main" id="{6FEF3901-3E6D-49B0-8C0A-8D28BABEF836}"/>
              </a:ext>
            </a:extLst>
          </p:cNvPr>
          <p:cNvSpPr txBox="1">
            <a:spLocks noChangeArrowheads="1"/>
          </p:cNvSpPr>
          <p:nvPr/>
        </p:nvSpPr>
        <p:spPr bwMode="auto">
          <a:xfrm>
            <a:off x="1809526" y="4651576"/>
            <a:ext cx="720069" cy="100356"/>
          </a:xfrm>
          <a:prstGeom prst="rect">
            <a:avLst/>
          </a:prstGeom>
          <a:solidFill>
            <a:schemeClr val="bg1"/>
          </a:solidFill>
          <a:ln w="9525">
            <a:noFill/>
            <a:miter lim="800000"/>
            <a:headEnd/>
            <a:tailEnd/>
          </a:ln>
        </p:spPr>
        <p:txBody>
          <a:bodyPr wrap="none" tIns="0" bIns="0" anchor="ctr" anchorCtr="0">
            <a:noAutofit/>
          </a:bodyPr>
          <a:lstStyle/>
          <a:p>
            <a:r>
              <a:rPr lang="es-MX" altLang="es-MX" sz="900" cap="all" dirty="0">
                <a:latin typeface="+mj-lt"/>
              </a:rPr>
              <a:t>Leyenda</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graham3"/>
          <p:cNvPicPr>
            <a:picLocks noChangeAspect="1" noChangeArrowheads="1"/>
          </p:cNvPicPr>
          <p:nvPr/>
        </p:nvPicPr>
        <p:blipFill>
          <a:blip r:embed="rId3" cstate="print"/>
          <a:srcRect/>
          <a:stretch>
            <a:fillRect/>
          </a:stretch>
        </p:blipFill>
        <p:spPr bwMode="auto">
          <a:xfrm>
            <a:off x="4549775" y="3365500"/>
            <a:ext cx="4594225" cy="3492500"/>
          </a:xfrm>
          <a:prstGeom prst="rect">
            <a:avLst/>
          </a:prstGeom>
          <a:noFill/>
          <a:ln w="9525">
            <a:noFill/>
            <a:miter lim="800000"/>
            <a:headEnd/>
            <a:tailEnd/>
          </a:ln>
        </p:spPr>
      </p:pic>
      <p:pic>
        <p:nvPicPr>
          <p:cNvPr id="9218" name="Picture 2" descr="Fla"/>
          <p:cNvPicPr>
            <a:picLocks noChangeAspect="1" noChangeArrowheads="1"/>
          </p:cNvPicPr>
          <p:nvPr/>
        </p:nvPicPr>
        <p:blipFill>
          <a:blip r:embed="rId4" cstate="print"/>
          <a:srcRect r="12740"/>
          <a:stretch>
            <a:fillRect/>
          </a:stretch>
        </p:blipFill>
        <p:spPr bwMode="auto">
          <a:xfrm>
            <a:off x="0" y="3390900"/>
            <a:ext cx="4556125" cy="3467100"/>
          </a:xfrm>
          <a:prstGeom prst="rect">
            <a:avLst/>
          </a:prstGeom>
          <a:noFill/>
          <a:ln w="9525">
            <a:noFill/>
            <a:miter lim="800000"/>
            <a:headEnd/>
            <a:tailEnd/>
          </a:ln>
        </p:spPr>
      </p:pic>
      <p:pic>
        <p:nvPicPr>
          <p:cNvPr id="9220" name="Picture 4" descr="Cacticol"/>
          <p:cNvPicPr>
            <a:picLocks noChangeAspect="1" noChangeArrowheads="1"/>
          </p:cNvPicPr>
          <p:nvPr/>
        </p:nvPicPr>
        <p:blipFill>
          <a:blip r:embed="rId5" cstate="print"/>
          <a:srcRect/>
          <a:stretch>
            <a:fillRect/>
          </a:stretch>
        </p:blipFill>
        <p:spPr bwMode="auto">
          <a:xfrm>
            <a:off x="0" y="0"/>
            <a:ext cx="4533900" cy="3400425"/>
          </a:xfrm>
          <a:prstGeom prst="rect">
            <a:avLst/>
          </a:prstGeom>
          <a:noFill/>
          <a:ln w="9525">
            <a:noFill/>
            <a:miter lim="800000"/>
            <a:headEnd/>
            <a:tailEnd/>
          </a:ln>
        </p:spPr>
      </p:pic>
      <p:pic>
        <p:nvPicPr>
          <p:cNvPr id="9221" name="Picture 5" descr="DSC00043"/>
          <p:cNvPicPr>
            <a:picLocks noChangeAspect="1" noChangeArrowheads="1"/>
          </p:cNvPicPr>
          <p:nvPr/>
        </p:nvPicPr>
        <p:blipFill>
          <a:blip r:embed="rId6" cstate="print"/>
          <a:srcRect b="1561"/>
          <a:stretch>
            <a:fillRect/>
          </a:stretch>
        </p:blipFill>
        <p:spPr bwMode="auto">
          <a:xfrm>
            <a:off x="4533900" y="0"/>
            <a:ext cx="4610100" cy="3403600"/>
          </a:xfrm>
          <a:prstGeom prst="rect">
            <a:avLst/>
          </a:prstGeom>
          <a:noFill/>
          <a:ln w="9525">
            <a:noFill/>
            <a:miter lim="800000"/>
            <a:headEnd/>
            <a:tailEnd/>
          </a:ln>
        </p:spPr>
      </p:pic>
      <p:sp>
        <p:nvSpPr>
          <p:cNvPr id="9222" name="Text Box 6"/>
          <p:cNvSpPr txBox="1">
            <a:spLocks noChangeArrowheads="1"/>
          </p:cNvSpPr>
          <p:nvPr/>
        </p:nvSpPr>
        <p:spPr bwMode="auto">
          <a:xfrm>
            <a:off x="817419" y="0"/>
            <a:ext cx="7703126" cy="1421928"/>
          </a:xfrm>
          <a:prstGeom prst="rect">
            <a:avLst/>
          </a:prstGeom>
          <a:solidFill>
            <a:srgbClr val="FFFFFF">
              <a:alpha val="70195"/>
            </a:srgbClr>
          </a:solidFill>
          <a:ln w="9525">
            <a:noFill/>
            <a:miter lim="800000"/>
            <a:headEnd/>
            <a:tailEnd/>
          </a:ln>
        </p:spPr>
        <p:txBody>
          <a:bodyPr wrap="square">
            <a:spAutoFit/>
          </a:bodyPr>
          <a:lstStyle/>
          <a:p>
            <a:pPr algn="just">
              <a:lnSpc>
                <a:spcPct val="90000"/>
              </a:lnSpc>
              <a:spcBef>
                <a:spcPct val="50000"/>
              </a:spcBef>
            </a:pPr>
            <a:r>
              <a:rPr lang="es-MX" altLang="es-MX" b="1" dirty="0">
                <a:latin typeface="Arial" charset="0"/>
              </a:rPr>
              <a:t>Cuando la humedad del combustible es alta, los fuegos se encienden y arden con dificultad; cuando la humedad es baja, los fuegos se encienden fácilmente y se propagan y queman rápidamente</a:t>
            </a:r>
            <a:r>
              <a:rPr lang="en-US" altLang="es-MX" b="1" dirty="0">
                <a:solidFill>
                  <a:schemeClr val="bg2"/>
                </a:solidFill>
                <a:latin typeface="Arial" charset="0"/>
              </a:rPr>
              <a:t>.</a:t>
            </a:r>
          </a:p>
        </p:txBody>
      </p:sp>
      <p:sp>
        <p:nvSpPr>
          <p:cNvPr id="9223" name="Text Box 7"/>
          <p:cNvSpPr txBox="1">
            <a:spLocks noChangeArrowheads="1"/>
          </p:cNvSpPr>
          <p:nvPr/>
        </p:nvSpPr>
        <p:spPr bwMode="auto">
          <a:xfrm>
            <a:off x="1447800" y="3657600"/>
            <a:ext cx="6400800" cy="1089025"/>
          </a:xfrm>
          <a:prstGeom prst="rect">
            <a:avLst/>
          </a:prstGeom>
          <a:solidFill>
            <a:srgbClr val="FFFFFF">
              <a:alpha val="70195"/>
            </a:srgbClr>
          </a:solidFill>
          <a:ln w="9525">
            <a:noFill/>
            <a:miter lim="800000"/>
            <a:headEnd/>
            <a:tailEnd/>
          </a:ln>
        </p:spPr>
        <p:txBody>
          <a:bodyPr>
            <a:spAutoFit/>
          </a:bodyPr>
          <a:lstStyle/>
          <a:p>
            <a:pPr algn="just">
              <a:lnSpc>
                <a:spcPct val="90000"/>
              </a:lnSpc>
              <a:spcBef>
                <a:spcPct val="50000"/>
              </a:spcBef>
            </a:pPr>
            <a:r>
              <a:rPr lang="es-MX" altLang="es-MX" b="1" dirty="0">
                <a:latin typeface="Arial" charset="0"/>
              </a:rPr>
              <a:t>La humedad del combustible variará con los cambios en el tiempo atmosférico, las estaciones y la topografía</a:t>
            </a:r>
            <a:r>
              <a:rPr lang="en-US" altLang="es-MX" b="1" dirty="0">
                <a:latin typeface="Arial" charset="0"/>
              </a:rPr>
              <a:t>.</a:t>
            </a:r>
          </a:p>
        </p:txBody>
      </p:sp>
      <p:sp>
        <p:nvSpPr>
          <p:cNvPr id="820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2A8DD50F-1558-4D4D-A819-99522C4AE5B9}" type="slidenum">
              <a:rPr lang="en-US" altLang="es-MX" sz="1000" smtClean="0">
                <a:latin typeface="Arial" charset="0"/>
              </a:rPr>
              <a:pPr algn="r" eaLnBrk="1" hangingPunct="1"/>
              <a:t>5</a:t>
            </a:fld>
            <a:r>
              <a:rPr lang="en-US" altLang="es-MX" sz="1000" dirty="0">
                <a:latin typeface="Arial" charset="0"/>
              </a:rPr>
              <a:t>-S290-PE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9220"/>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9221"/>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9218"/>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9219"/>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9222"/>
                                        </p:tgtEl>
                                        <p:attrNameLst>
                                          <p:attrName>style.visibility</p:attrName>
                                        </p:attrNameLst>
                                      </p:cBhvr>
                                      <p:to>
                                        <p:strVal val="visible"/>
                                      </p:to>
                                    </p:set>
                                    <p:anim calcmode="lin" valueType="num">
                                      <p:cBhvr>
                                        <p:cTn id="20" dur="500" fill="hold"/>
                                        <p:tgtEl>
                                          <p:spTgt spid="9222"/>
                                        </p:tgtEl>
                                        <p:attrNameLst>
                                          <p:attrName>ppt_w</p:attrName>
                                        </p:attrNameLst>
                                      </p:cBhvr>
                                      <p:tavLst>
                                        <p:tav tm="0">
                                          <p:val>
                                            <p:fltVal val="0"/>
                                          </p:val>
                                        </p:tav>
                                        <p:tav tm="100000">
                                          <p:val>
                                            <p:strVal val="#ppt_w"/>
                                          </p:val>
                                        </p:tav>
                                      </p:tavLst>
                                    </p:anim>
                                    <p:anim calcmode="lin" valueType="num">
                                      <p:cBhvr>
                                        <p:cTn id="21" dur="500" fill="hold"/>
                                        <p:tgtEl>
                                          <p:spTgt spid="9222"/>
                                        </p:tgtEl>
                                        <p:attrNameLst>
                                          <p:attrName>ppt_h</p:attrName>
                                        </p:attrNameLst>
                                      </p:cBhvr>
                                      <p:tavLst>
                                        <p:tav tm="0">
                                          <p:val>
                                            <p:fltVal val="0"/>
                                          </p:val>
                                        </p:tav>
                                        <p:tav tm="100000">
                                          <p:val>
                                            <p:strVal val="#ppt_h"/>
                                          </p:val>
                                        </p:tav>
                                      </p:tavLst>
                                    </p:anim>
                                  </p:childTnLst>
                                </p:cTn>
                              </p:par>
                            </p:childTnLst>
                          </p:cTn>
                        </p:par>
                        <p:par>
                          <p:cTn id="22" fill="hold" nodeType="afterGroup">
                            <p:stCondLst>
                              <p:cond delay="500"/>
                            </p:stCondLst>
                            <p:childTnLst>
                              <p:par>
                                <p:cTn id="23" presetID="23" presetClass="entr" presetSubtype="16" fill="hold" grpId="0" nodeType="afterEffect">
                                  <p:stCondLst>
                                    <p:cond delay="0"/>
                                  </p:stCondLst>
                                  <p:childTnLst>
                                    <p:set>
                                      <p:cBhvr>
                                        <p:cTn id="24" dur="1" fill="hold">
                                          <p:stCondLst>
                                            <p:cond delay="0"/>
                                          </p:stCondLst>
                                        </p:cTn>
                                        <p:tgtEl>
                                          <p:spTgt spid="9223"/>
                                        </p:tgtEl>
                                        <p:attrNameLst>
                                          <p:attrName>style.visibility</p:attrName>
                                        </p:attrNameLst>
                                      </p:cBhvr>
                                      <p:to>
                                        <p:strVal val="visible"/>
                                      </p:to>
                                    </p:set>
                                    <p:anim calcmode="lin" valueType="num">
                                      <p:cBhvr>
                                        <p:cTn id="25" dur="500" fill="hold"/>
                                        <p:tgtEl>
                                          <p:spTgt spid="9223"/>
                                        </p:tgtEl>
                                        <p:attrNameLst>
                                          <p:attrName>ppt_w</p:attrName>
                                        </p:attrNameLst>
                                      </p:cBhvr>
                                      <p:tavLst>
                                        <p:tav tm="0">
                                          <p:val>
                                            <p:fltVal val="0"/>
                                          </p:val>
                                        </p:tav>
                                        <p:tav tm="100000">
                                          <p:val>
                                            <p:strVal val="#ppt_w"/>
                                          </p:val>
                                        </p:tav>
                                      </p:tavLst>
                                    </p:anim>
                                    <p:anim calcmode="lin" valueType="num">
                                      <p:cBhvr>
                                        <p:cTn id="26" dur="500" fill="hold"/>
                                        <p:tgtEl>
                                          <p:spTgt spid="92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nimBg="1" autoUpdateAnimBg="0"/>
      <p:bldP spid="9223" grpId="0" animBg="1"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fm_100"/>
          <p:cNvPicPr>
            <a:picLocks noChangeAspect="1" noChangeArrowheads="1"/>
          </p:cNvPicPr>
          <p:nvPr/>
        </p:nvPicPr>
        <p:blipFill>
          <a:blip r:embed="rId3" cstate="print">
            <a:grayscl/>
          </a:blip>
          <a:srcRect/>
          <a:stretch>
            <a:fillRect/>
          </a:stretch>
        </p:blipFill>
        <p:spPr bwMode="auto">
          <a:xfrm>
            <a:off x="847725" y="666750"/>
            <a:ext cx="7413625" cy="5497513"/>
          </a:xfrm>
          <a:prstGeom prst="rect">
            <a:avLst/>
          </a:prstGeom>
          <a:noFill/>
          <a:ln w="9525">
            <a:noFill/>
            <a:miter lim="800000"/>
            <a:headEnd/>
            <a:tailEnd/>
          </a:ln>
        </p:spPr>
      </p:pic>
      <p:sp>
        <p:nvSpPr>
          <p:cNvPr id="68611" name="Rectangle 3"/>
          <p:cNvSpPr>
            <a:spLocks noChangeArrowheads="1"/>
          </p:cNvSpPr>
          <p:nvPr/>
        </p:nvSpPr>
        <p:spPr bwMode="auto">
          <a:xfrm>
            <a:off x="5953125" y="819150"/>
            <a:ext cx="415925" cy="274638"/>
          </a:xfrm>
          <a:prstGeom prst="rect">
            <a:avLst/>
          </a:prstGeom>
          <a:solidFill>
            <a:srgbClr val="FFFFFF"/>
          </a:solidFill>
          <a:ln w="9525">
            <a:noFill/>
            <a:miter lim="800000"/>
            <a:headEnd/>
            <a:tailEnd/>
          </a:ln>
        </p:spPr>
        <p:txBody>
          <a:bodyPr wrap="none" anchor="ctr"/>
          <a:lstStyle/>
          <a:p>
            <a:pPr eaLnBrk="1" hangingPunct="1"/>
            <a:endParaRPr lang="es-MX" altLang="es-MX"/>
          </a:p>
        </p:txBody>
      </p:sp>
      <p:sp>
        <p:nvSpPr>
          <p:cNvPr id="4" name="Rectangle 3">
            <a:extLst>
              <a:ext uri="{FF2B5EF4-FFF2-40B4-BE49-F238E27FC236}">
                <a16:creationId xmlns:a16="http://schemas.microsoft.com/office/drawing/2014/main" id="{775618C6-C7D0-475A-B8AB-C3A921657011}"/>
              </a:ext>
            </a:extLst>
          </p:cNvPr>
          <p:cNvSpPr>
            <a:spLocks noChangeArrowheads="1"/>
          </p:cNvSpPr>
          <p:nvPr/>
        </p:nvSpPr>
        <p:spPr bwMode="auto">
          <a:xfrm>
            <a:off x="1833694" y="819150"/>
            <a:ext cx="3133462" cy="264584"/>
          </a:xfrm>
          <a:prstGeom prst="rect">
            <a:avLst/>
          </a:prstGeom>
          <a:solidFill>
            <a:srgbClr val="FFFFFF"/>
          </a:solidFill>
          <a:ln w="9525">
            <a:noFill/>
            <a:miter lim="800000"/>
            <a:headEnd/>
            <a:tailEnd/>
          </a:ln>
        </p:spPr>
        <p:txBody>
          <a:bodyPr wrap="none" anchor="ctr"/>
          <a:lstStyle/>
          <a:p>
            <a:pPr eaLnBrk="1" hangingPunct="1"/>
            <a:r>
              <a:rPr lang="es-MX" altLang="es-MX"/>
              <a:t>HC 100h observada </a:t>
            </a:r>
          </a:p>
        </p:txBody>
      </p:sp>
      <p:sp>
        <p:nvSpPr>
          <p:cNvPr id="5" name="CuadroTexto 2">
            <a:extLst>
              <a:ext uri="{FF2B5EF4-FFF2-40B4-BE49-F238E27FC236}">
                <a16:creationId xmlns:a16="http://schemas.microsoft.com/office/drawing/2014/main" id="{A580C1B2-7E54-4F34-97D7-C36F396E509E}"/>
              </a:ext>
            </a:extLst>
          </p:cNvPr>
          <p:cNvSpPr txBox="1">
            <a:spLocks noChangeArrowheads="1"/>
          </p:cNvSpPr>
          <p:nvPr/>
        </p:nvSpPr>
        <p:spPr bwMode="auto">
          <a:xfrm>
            <a:off x="1796525" y="4816254"/>
            <a:ext cx="720069" cy="100356"/>
          </a:xfrm>
          <a:prstGeom prst="rect">
            <a:avLst/>
          </a:prstGeom>
          <a:solidFill>
            <a:schemeClr val="bg1"/>
          </a:solidFill>
          <a:ln w="9525">
            <a:noFill/>
            <a:miter lim="800000"/>
            <a:headEnd/>
            <a:tailEnd/>
          </a:ln>
        </p:spPr>
        <p:txBody>
          <a:bodyPr wrap="none" tIns="0" bIns="0" anchor="ctr" anchorCtr="0">
            <a:noAutofit/>
          </a:bodyPr>
          <a:lstStyle/>
          <a:p>
            <a:r>
              <a:rPr lang="es-MX" altLang="es-MX" sz="900" cap="all" dirty="0">
                <a:latin typeface="+mj-lt"/>
              </a:rPr>
              <a:t>Leyenda</a:t>
            </a: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fm_1000"/>
          <p:cNvPicPr>
            <a:picLocks noChangeAspect="1" noChangeArrowheads="1"/>
          </p:cNvPicPr>
          <p:nvPr/>
        </p:nvPicPr>
        <p:blipFill>
          <a:blip r:embed="rId2" cstate="print"/>
          <a:srcRect/>
          <a:stretch>
            <a:fillRect/>
          </a:stretch>
        </p:blipFill>
        <p:spPr bwMode="auto">
          <a:xfrm>
            <a:off x="847725" y="666750"/>
            <a:ext cx="7448550" cy="5524500"/>
          </a:xfrm>
          <a:prstGeom prst="rect">
            <a:avLst/>
          </a:prstGeom>
          <a:noFill/>
          <a:ln w="9525">
            <a:noFill/>
            <a:miter lim="800000"/>
            <a:headEnd/>
            <a:tailEnd/>
          </a:ln>
        </p:spPr>
      </p:pic>
      <p:sp>
        <p:nvSpPr>
          <p:cNvPr id="70659" name="Rectangle 3"/>
          <p:cNvSpPr>
            <a:spLocks noChangeArrowheads="1"/>
          </p:cNvSpPr>
          <p:nvPr/>
        </p:nvSpPr>
        <p:spPr bwMode="auto">
          <a:xfrm>
            <a:off x="6015038" y="842963"/>
            <a:ext cx="415925" cy="274637"/>
          </a:xfrm>
          <a:prstGeom prst="rect">
            <a:avLst/>
          </a:prstGeom>
          <a:solidFill>
            <a:srgbClr val="FFFFFF"/>
          </a:solidFill>
          <a:ln w="9525">
            <a:noFill/>
            <a:miter lim="800000"/>
            <a:headEnd/>
            <a:tailEnd/>
          </a:ln>
        </p:spPr>
        <p:txBody>
          <a:bodyPr wrap="none" anchor="ctr"/>
          <a:lstStyle/>
          <a:p>
            <a:pPr eaLnBrk="1" hangingPunct="1"/>
            <a:endParaRPr lang="es-MX" altLang="es-MX"/>
          </a:p>
        </p:txBody>
      </p:sp>
      <p:sp>
        <p:nvSpPr>
          <p:cNvPr id="4" name="Rectangle 3">
            <a:extLst>
              <a:ext uri="{FF2B5EF4-FFF2-40B4-BE49-F238E27FC236}">
                <a16:creationId xmlns:a16="http://schemas.microsoft.com/office/drawing/2014/main" id="{8BF3AFBB-29EF-4A78-AFBE-A15C76E3913C}"/>
              </a:ext>
            </a:extLst>
          </p:cNvPr>
          <p:cNvSpPr>
            <a:spLocks noChangeArrowheads="1"/>
          </p:cNvSpPr>
          <p:nvPr/>
        </p:nvSpPr>
        <p:spPr bwMode="auto">
          <a:xfrm>
            <a:off x="1607876" y="809095"/>
            <a:ext cx="3336660" cy="274637"/>
          </a:xfrm>
          <a:prstGeom prst="rect">
            <a:avLst/>
          </a:prstGeom>
          <a:solidFill>
            <a:srgbClr val="FFFFFF"/>
          </a:solidFill>
          <a:ln w="9525">
            <a:noFill/>
            <a:miter lim="800000"/>
            <a:headEnd/>
            <a:tailEnd/>
          </a:ln>
        </p:spPr>
        <p:txBody>
          <a:bodyPr wrap="none" anchor="ctr"/>
          <a:lstStyle/>
          <a:p>
            <a:pPr eaLnBrk="1" hangingPunct="1"/>
            <a:r>
              <a:rPr lang="es-MX" altLang="es-MX" dirty="0" err="1"/>
              <a:t>HC</a:t>
            </a:r>
            <a:r>
              <a:rPr lang="es-MX" altLang="es-MX" dirty="0"/>
              <a:t> </a:t>
            </a:r>
            <a:r>
              <a:rPr lang="es-MX" altLang="es-MX" dirty="0" err="1"/>
              <a:t>1000h</a:t>
            </a:r>
            <a:r>
              <a:rPr lang="es-MX" altLang="es-MX" dirty="0"/>
              <a:t> observada </a:t>
            </a:r>
          </a:p>
        </p:txBody>
      </p:sp>
      <p:sp>
        <p:nvSpPr>
          <p:cNvPr id="5" name="CuadroTexto 2">
            <a:extLst>
              <a:ext uri="{FF2B5EF4-FFF2-40B4-BE49-F238E27FC236}">
                <a16:creationId xmlns:a16="http://schemas.microsoft.com/office/drawing/2014/main" id="{398177EF-24B3-45FE-B2F1-60765E7213D3}"/>
              </a:ext>
            </a:extLst>
          </p:cNvPr>
          <p:cNvSpPr txBox="1">
            <a:spLocks noChangeArrowheads="1"/>
          </p:cNvSpPr>
          <p:nvPr/>
        </p:nvSpPr>
        <p:spPr bwMode="auto">
          <a:xfrm>
            <a:off x="1787858" y="4842257"/>
            <a:ext cx="720069" cy="100356"/>
          </a:xfrm>
          <a:prstGeom prst="rect">
            <a:avLst/>
          </a:prstGeom>
          <a:solidFill>
            <a:schemeClr val="bg1"/>
          </a:solidFill>
          <a:ln w="9525">
            <a:noFill/>
            <a:miter lim="800000"/>
            <a:headEnd/>
            <a:tailEnd/>
          </a:ln>
        </p:spPr>
        <p:txBody>
          <a:bodyPr wrap="none" tIns="0" bIns="0" anchor="ctr" anchorCtr="0">
            <a:noAutofit/>
          </a:bodyPr>
          <a:lstStyle/>
          <a:p>
            <a:r>
              <a:rPr lang="es-MX" altLang="es-MX" sz="900" cap="all" dirty="0">
                <a:latin typeface="+mj-lt"/>
              </a:rPr>
              <a:t>Leyenda</a:t>
            </a: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fd_class"/>
          <p:cNvPicPr>
            <a:picLocks noChangeAspect="1" noChangeArrowheads="1"/>
          </p:cNvPicPr>
          <p:nvPr/>
        </p:nvPicPr>
        <p:blipFill>
          <a:blip r:embed="rId2" cstate="print"/>
          <a:srcRect/>
          <a:stretch>
            <a:fillRect/>
          </a:stretch>
        </p:blipFill>
        <p:spPr bwMode="auto">
          <a:xfrm>
            <a:off x="847725" y="666750"/>
            <a:ext cx="7448550" cy="5524500"/>
          </a:xfrm>
          <a:prstGeom prst="rect">
            <a:avLst/>
          </a:prstGeom>
          <a:noFill/>
          <a:ln w="9525">
            <a:noFill/>
            <a:miter lim="800000"/>
            <a:headEnd/>
            <a:tailEnd/>
          </a:ln>
        </p:spPr>
      </p:pic>
      <p:sp>
        <p:nvSpPr>
          <p:cNvPr id="71683" name="Rectangle 3"/>
          <p:cNvSpPr>
            <a:spLocks noChangeArrowheads="1"/>
          </p:cNvSpPr>
          <p:nvPr/>
        </p:nvSpPr>
        <p:spPr bwMode="auto">
          <a:xfrm>
            <a:off x="6143625" y="842963"/>
            <a:ext cx="415925" cy="274637"/>
          </a:xfrm>
          <a:prstGeom prst="rect">
            <a:avLst/>
          </a:prstGeom>
          <a:solidFill>
            <a:srgbClr val="FFFFFF"/>
          </a:solidFill>
          <a:ln w="9525">
            <a:noFill/>
            <a:miter lim="800000"/>
            <a:headEnd/>
            <a:tailEnd/>
          </a:ln>
        </p:spPr>
        <p:txBody>
          <a:bodyPr wrap="none" anchor="ctr"/>
          <a:lstStyle/>
          <a:p>
            <a:pPr eaLnBrk="1" hangingPunct="1"/>
            <a:endParaRPr lang="es-MX" altLang="es-MX"/>
          </a:p>
        </p:txBody>
      </p:sp>
      <p:sp>
        <p:nvSpPr>
          <p:cNvPr id="7" name="Rectangle 3">
            <a:extLst>
              <a:ext uri="{FF2B5EF4-FFF2-40B4-BE49-F238E27FC236}">
                <a16:creationId xmlns:a16="http://schemas.microsoft.com/office/drawing/2014/main" id="{4436949D-AD70-48E4-9923-68DA5C7EFEDD}"/>
              </a:ext>
            </a:extLst>
          </p:cNvPr>
          <p:cNvSpPr>
            <a:spLocks noChangeArrowheads="1"/>
          </p:cNvSpPr>
          <p:nvPr/>
        </p:nvSpPr>
        <p:spPr bwMode="auto">
          <a:xfrm>
            <a:off x="1065101" y="834410"/>
            <a:ext cx="4131731" cy="239438"/>
          </a:xfrm>
          <a:prstGeom prst="rect">
            <a:avLst/>
          </a:prstGeom>
          <a:solidFill>
            <a:srgbClr val="FFFFFF"/>
          </a:solidFill>
          <a:ln w="9525">
            <a:noFill/>
            <a:miter lim="800000"/>
            <a:headEnd/>
            <a:tailEnd/>
          </a:ln>
        </p:spPr>
        <p:txBody>
          <a:bodyPr wrap="none" tIns="0" bIns="72000" anchor="ctr"/>
          <a:lstStyle/>
          <a:p>
            <a:pPr eaLnBrk="1" hangingPunct="1"/>
            <a:r>
              <a:rPr lang="es-MX" altLang="es-MX" spc="-100" dirty="0"/>
              <a:t>Clase de peligro de fuego observada</a:t>
            </a:r>
          </a:p>
        </p:txBody>
      </p:sp>
      <p:sp>
        <p:nvSpPr>
          <p:cNvPr id="5" name="CuadroTexto 2">
            <a:extLst>
              <a:ext uri="{FF2B5EF4-FFF2-40B4-BE49-F238E27FC236}">
                <a16:creationId xmlns:a16="http://schemas.microsoft.com/office/drawing/2014/main" id="{434B412A-A365-479D-91ED-A5517F261214}"/>
              </a:ext>
            </a:extLst>
          </p:cNvPr>
          <p:cNvSpPr txBox="1">
            <a:spLocks noChangeArrowheads="1"/>
          </p:cNvSpPr>
          <p:nvPr/>
        </p:nvSpPr>
        <p:spPr bwMode="auto">
          <a:xfrm>
            <a:off x="1809526" y="4651576"/>
            <a:ext cx="720069" cy="100356"/>
          </a:xfrm>
          <a:prstGeom prst="rect">
            <a:avLst/>
          </a:prstGeom>
          <a:solidFill>
            <a:schemeClr val="bg1"/>
          </a:solidFill>
          <a:ln w="9525">
            <a:noFill/>
            <a:miter lim="800000"/>
            <a:headEnd/>
            <a:tailEnd/>
          </a:ln>
        </p:spPr>
        <p:txBody>
          <a:bodyPr wrap="none" tIns="0" bIns="0" anchor="ctr" anchorCtr="0">
            <a:noAutofit/>
          </a:bodyPr>
          <a:lstStyle/>
          <a:p>
            <a:r>
              <a:rPr lang="es-MX" altLang="es-MX" sz="900" cap="all" dirty="0">
                <a:latin typeface="+mj-lt"/>
              </a:rPr>
              <a:t>Leyenda</a:t>
            </a: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1371600" y="1905000"/>
            <a:ext cx="6629400" cy="4191000"/>
          </a:xfrm>
          <a:prstGeom prst="rect">
            <a:avLst/>
          </a:prstGeom>
          <a:solidFill>
            <a:schemeClr val="bg1"/>
          </a:solidFill>
          <a:ln w="9525">
            <a:solidFill>
              <a:schemeClr val="tx1"/>
            </a:solidFill>
            <a:miter lim="800000"/>
            <a:headEnd/>
            <a:tailEnd/>
          </a:ln>
        </p:spPr>
        <p:txBody>
          <a:bodyPr wrap="none" anchor="ctr"/>
          <a:lstStyle/>
          <a:p>
            <a:pPr eaLnBrk="1" hangingPunct="1"/>
            <a:endParaRPr lang="es-MX" altLang="es-MX"/>
          </a:p>
        </p:txBody>
      </p:sp>
      <p:sp>
        <p:nvSpPr>
          <p:cNvPr id="72707" name="Rectangle 3"/>
          <p:cNvSpPr>
            <a:spLocks noGrp="1" noChangeArrowheads="1"/>
          </p:cNvSpPr>
          <p:nvPr>
            <p:ph type="title"/>
          </p:nvPr>
        </p:nvSpPr>
        <p:spPr>
          <a:xfrm>
            <a:off x="152397" y="491597"/>
            <a:ext cx="8839200" cy="1143000"/>
          </a:xfrm>
        </p:spPr>
        <p:txBody>
          <a:bodyPr/>
          <a:lstStyle/>
          <a:p>
            <a:pPr eaLnBrk="1" hangingPunct="1"/>
            <a:r>
              <a:rPr lang="es-MX" altLang="es-MX" sz="3200" spc="-150" dirty="0"/>
              <a:t>Relación diaria de la humedad relativa y la humedad de combustible fino muerto</a:t>
            </a:r>
            <a:endParaRPr lang="en-US" altLang="es-MX" sz="3200" spc="-150" dirty="0"/>
          </a:p>
        </p:txBody>
      </p:sp>
      <p:sp>
        <p:nvSpPr>
          <p:cNvPr id="72708" name="Line 5"/>
          <p:cNvSpPr>
            <a:spLocks noChangeShapeType="1"/>
          </p:cNvSpPr>
          <p:nvPr/>
        </p:nvSpPr>
        <p:spPr bwMode="auto">
          <a:xfrm>
            <a:off x="2895600" y="5486400"/>
            <a:ext cx="5105400" cy="0"/>
          </a:xfrm>
          <a:prstGeom prst="line">
            <a:avLst/>
          </a:prstGeom>
          <a:noFill/>
          <a:ln w="25400">
            <a:solidFill>
              <a:schemeClr val="tx1"/>
            </a:solidFill>
            <a:round/>
            <a:headEnd/>
            <a:tailEnd/>
          </a:ln>
        </p:spPr>
        <p:txBody>
          <a:bodyPr/>
          <a:lstStyle/>
          <a:p>
            <a:endParaRPr lang="es-MX"/>
          </a:p>
        </p:txBody>
      </p:sp>
      <p:sp>
        <p:nvSpPr>
          <p:cNvPr id="72709" name="Line 6"/>
          <p:cNvSpPr>
            <a:spLocks noChangeShapeType="1"/>
          </p:cNvSpPr>
          <p:nvPr/>
        </p:nvSpPr>
        <p:spPr bwMode="auto">
          <a:xfrm flipV="1">
            <a:off x="2362200" y="2438400"/>
            <a:ext cx="0" cy="1524000"/>
          </a:xfrm>
          <a:prstGeom prst="line">
            <a:avLst/>
          </a:prstGeom>
          <a:noFill/>
          <a:ln w="12700">
            <a:solidFill>
              <a:schemeClr val="tx1"/>
            </a:solidFill>
            <a:round/>
            <a:headEnd/>
            <a:tailEnd type="triangle" w="med" len="med"/>
          </a:ln>
        </p:spPr>
        <p:txBody>
          <a:bodyPr/>
          <a:lstStyle/>
          <a:p>
            <a:endParaRPr lang="es-MX"/>
          </a:p>
        </p:txBody>
      </p:sp>
      <p:sp>
        <p:nvSpPr>
          <p:cNvPr id="64519" name="Line 7"/>
          <p:cNvSpPr>
            <a:spLocks noChangeShapeType="1"/>
          </p:cNvSpPr>
          <p:nvPr/>
        </p:nvSpPr>
        <p:spPr bwMode="auto">
          <a:xfrm flipV="1">
            <a:off x="4114800" y="5257800"/>
            <a:ext cx="0" cy="228600"/>
          </a:xfrm>
          <a:prstGeom prst="line">
            <a:avLst/>
          </a:prstGeom>
          <a:noFill/>
          <a:ln w="25400">
            <a:solidFill>
              <a:schemeClr val="tx1"/>
            </a:solidFill>
            <a:round/>
            <a:headEnd/>
            <a:tailEnd/>
          </a:ln>
        </p:spPr>
        <p:txBody>
          <a:bodyPr/>
          <a:lstStyle/>
          <a:p>
            <a:endParaRPr lang="es-MX"/>
          </a:p>
        </p:txBody>
      </p:sp>
      <p:sp>
        <p:nvSpPr>
          <p:cNvPr id="64520" name="Line 8"/>
          <p:cNvSpPr>
            <a:spLocks noChangeShapeType="1"/>
          </p:cNvSpPr>
          <p:nvPr/>
        </p:nvSpPr>
        <p:spPr bwMode="auto">
          <a:xfrm flipV="1">
            <a:off x="5257800" y="5257800"/>
            <a:ext cx="0" cy="228600"/>
          </a:xfrm>
          <a:prstGeom prst="line">
            <a:avLst/>
          </a:prstGeom>
          <a:noFill/>
          <a:ln w="25400">
            <a:solidFill>
              <a:schemeClr val="tx1"/>
            </a:solidFill>
            <a:round/>
            <a:headEnd/>
            <a:tailEnd/>
          </a:ln>
        </p:spPr>
        <p:txBody>
          <a:bodyPr/>
          <a:lstStyle/>
          <a:p>
            <a:endParaRPr lang="es-MX"/>
          </a:p>
        </p:txBody>
      </p:sp>
      <p:sp>
        <p:nvSpPr>
          <p:cNvPr id="72712" name="Line 9"/>
          <p:cNvSpPr>
            <a:spLocks noChangeShapeType="1"/>
          </p:cNvSpPr>
          <p:nvPr/>
        </p:nvSpPr>
        <p:spPr bwMode="auto">
          <a:xfrm flipV="1">
            <a:off x="6324600" y="5257800"/>
            <a:ext cx="0" cy="228600"/>
          </a:xfrm>
          <a:prstGeom prst="line">
            <a:avLst/>
          </a:prstGeom>
          <a:noFill/>
          <a:ln w="25400">
            <a:solidFill>
              <a:schemeClr val="tx1"/>
            </a:solidFill>
            <a:round/>
            <a:headEnd/>
            <a:tailEnd/>
          </a:ln>
        </p:spPr>
        <p:txBody>
          <a:bodyPr/>
          <a:lstStyle/>
          <a:p>
            <a:endParaRPr lang="es-MX"/>
          </a:p>
        </p:txBody>
      </p:sp>
      <p:sp>
        <p:nvSpPr>
          <p:cNvPr id="64522" name="Line 10"/>
          <p:cNvSpPr>
            <a:spLocks noChangeShapeType="1"/>
          </p:cNvSpPr>
          <p:nvPr/>
        </p:nvSpPr>
        <p:spPr bwMode="auto">
          <a:xfrm flipV="1">
            <a:off x="7391400" y="5257800"/>
            <a:ext cx="0" cy="228600"/>
          </a:xfrm>
          <a:prstGeom prst="line">
            <a:avLst/>
          </a:prstGeom>
          <a:noFill/>
          <a:ln w="25400">
            <a:solidFill>
              <a:schemeClr val="tx1"/>
            </a:solidFill>
            <a:round/>
            <a:headEnd/>
            <a:tailEnd/>
          </a:ln>
        </p:spPr>
        <p:txBody>
          <a:bodyPr/>
          <a:lstStyle/>
          <a:p>
            <a:endParaRPr lang="es-MX"/>
          </a:p>
        </p:txBody>
      </p:sp>
      <p:sp>
        <p:nvSpPr>
          <p:cNvPr id="64523" name="Freeform 11"/>
          <p:cNvSpPr>
            <a:spLocks/>
          </p:cNvSpPr>
          <p:nvPr/>
        </p:nvSpPr>
        <p:spPr bwMode="auto">
          <a:xfrm>
            <a:off x="2895600" y="2794000"/>
            <a:ext cx="4800600" cy="1625600"/>
          </a:xfrm>
          <a:custGeom>
            <a:avLst/>
            <a:gdLst>
              <a:gd name="T0" fmla="*/ 0 w 3024"/>
              <a:gd name="T1" fmla="*/ 2147483646 h 1024"/>
              <a:gd name="T2" fmla="*/ 2147483646 w 3024"/>
              <a:gd name="T3" fmla="*/ 2147483646 h 1024"/>
              <a:gd name="T4" fmla="*/ 2147483646 w 3024"/>
              <a:gd name="T5" fmla="*/ 2147483646 h 1024"/>
              <a:gd name="T6" fmla="*/ 2147483646 w 3024"/>
              <a:gd name="T7" fmla="*/ 2147483646 h 1024"/>
              <a:gd name="T8" fmla="*/ 2147483646 w 3024"/>
              <a:gd name="T9" fmla="*/ 2147483646 h 1024"/>
              <a:gd name="T10" fmla="*/ 2147483646 w 3024"/>
              <a:gd name="T11" fmla="*/ 2147483646 h 1024"/>
              <a:gd name="T12" fmla="*/ 2147483646 w 3024"/>
              <a:gd name="T13" fmla="*/ 2147483646 h 1024"/>
              <a:gd name="T14" fmla="*/ 2147483646 w 3024"/>
              <a:gd name="T15" fmla="*/ 2147483646 h 1024"/>
              <a:gd name="T16" fmla="*/ 2147483646 w 3024"/>
              <a:gd name="T17" fmla="*/ 2147483646 h 10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24"/>
              <a:gd name="T28" fmla="*/ 0 h 1024"/>
              <a:gd name="T29" fmla="*/ 3024 w 3024"/>
              <a:gd name="T30" fmla="*/ 1024 h 10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24" h="1024">
                <a:moveTo>
                  <a:pt x="0" y="256"/>
                </a:moveTo>
                <a:cubicBezTo>
                  <a:pt x="308" y="144"/>
                  <a:pt x="616" y="32"/>
                  <a:pt x="816" y="16"/>
                </a:cubicBezTo>
                <a:cubicBezTo>
                  <a:pt x="1016" y="0"/>
                  <a:pt x="1096" y="56"/>
                  <a:pt x="1200" y="160"/>
                </a:cubicBezTo>
                <a:cubicBezTo>
                  <a:pt x="1304" y="264"/>
                  <a:pt x="1368" y="512"/>
                  <a:pt x="1440" y="640"/>
                </a:cubicBezTo>
                <a:cubicBezTo>
                  <a:pt x="1512" y="768"/>
                  <a:pt x="1568" y="864"/>
                  <a:pt x="1632" y="928"/>
                </a:cubicBezTo>
                <a:cubicBezTo>
                  <a:pt x="1696" y="992"/>
                  <a:pt x="1728" y="1024"/>
                  <a:pt x="1824" y="1024"/>
                </a:cubicBezTo>
                <a:cubicBezTo>
                  <a:pt x="1920" y="1024"/>
                  <a:pt x="2080" y="976"/>
                  <a:pt x="2208" y="928"/>
                </a:cubicBezTo>
                <a:cubicBezTo>
                  <a:pt x="2336" y="880"/>
                  <a:pt x="2456" y="840"/>
                  <a:pt x="2592" y="736"/>
                </a:cubicBezTo>
                <a:cubicBezTo>
                  <a:pt x="2728" y="632"/>
                  <a:pt x="2876" y="468"/>
                  <a:pt x="3024" y="304"/>
                </a:cubicBezTo>
              </a:path>
            </a:pathLst>
          </a:custGeom>
          <a:noFill/>
          <a:ln w="50800">
            <a:solidFill>
              <a:srgbClr val="00FF00"/>
            </a:solidFill>
            <a:round/>
            <a:headEnd/>
            <a:tailEnd/>
          </a:ln>
        </p:spPr>
        <p:txBody>
          <a:bodyPr/>
          <a:lstStyle/>
          <a:p>
            <a:endParaRPr lang="es-MX"/>
          </a:p>
        </p:txBody>
      </p:sp>
      <p:sp>
        <p:nvSpPr>
          <p:cNvPr id="64524" name="Freeform 12"/>
          <p:cNvSpPr>
            <a:spLocks/>
          </p:cNvSpPr>
          <p:nvPr/>
        </p:nvSpPr>
        <p:spPr bwMode="auto">
          <a:xfrm>
            <a:off x="2895600" y="4851400"/>
            <a:ext cx="4800600" cy="342900"/>
          </a:xfrm>
          <a:custGeom>
            <a:avLst/>
            <a:gdLst>
              <a:gd name="T0" fmla="*/ 0 w 3024"/>
              <a:gd name="T1" fmla="*/ 2147483646 h 216"/>
              <a:gd name="T2" fmla="*/ 2147483646 w 3024"/>
              <a:gd name="T3" fmla="*/ 2147483646 h 216"/>
              <a:gd name="T4" fmla="*/ 2147483646 w 3024"/>
              <a:gd name="T5" fmla="*/ 2147483646 h 216"/>
              <a:gd name="T6" fmla="*/ 2147483646 w 3024"/>
              <a:gd name="T7" fmla="*/ 2147483646 h 216"/>
              <a:gd name="T8" fmla="*/ 2147483646 w 3024"/>
              <a:gd name="T9" fmla="*/ 2147483646 h 216"/>
              <a:gd name="T10" fmla="*/ 2147483646 w 3024"/>
              <a:gd name="T11" fmla="*/ 2147483646 h 216"/>
              <a:gd name="T12" fmla="*/ 2147483646 w 3024"/>
              <a:gd name="T13" fmla="*/ 2147483646 h 216"/>
              <a:gd name="T14" fmla="*/ 0 60000 65536"/>
              <a:gd name="T15" fmla="*/ 0 60000 65536"/>
              <a:gd name="T16" fmla="*/ 0 60000 65536"/>
              <a:gd name="T17" fmla="*/ 0 60000 65536"/>
              <a:gd name="T18" fmla="*/ 0 60000 65536"/>
              <a:gd name="T19" fmla="*/ 0 60000 65536"/>
              <a:gd name="T20" fmla="*/ 0 60000 65536"/>
              <a:gd name="T21" fmla="*/ 0 w 3024"/>
              <a:gd name="T22" fmla="*/ 0 h 216"/>
              <a:gd name="T23" fmla="*/ 3024 w 3024"/>
              <a:gd name="T24" fmla="*/ 216 h 2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4" h="216">
                <a:moveTo>
                  <a:pt x="0" y="64"/>
                </a:moveTo>
                <a:cubicBezTo>
                  <a:pt x="404" y="44"/>
                  <a:pt x="808" y="24"/>
                  <a:pt x="1056" y="16"/>
                </a:cubicBezTo>
                <a:cubicBezTo>
                  <a:pt x="1304" y="8"/>
                  <a:pt x="1352" y="0"/>
                  <a:pt x="1488" y="16"/>
                </a:cubicBezTo>
                <a:cubicBezTo>
                  <a:pt x="1624" y="32"/>
                  <a:pt x="1728" y="80"/>
                  <a:pt x="1872" y="112"/>
                </a:cubicBezTo>
                <a:cubicBezTo>
                  <a:pt x="2016" y="144"/>
                  <a:pt x="2192" y="200"/>
                  <a:pt x="2352" y="208"/>
                </a:cubicBezTo>
                <a:cubicBezTo>
                  <a:pt x="2512" y="216"/>
                  <a:pt x="2720" y="192"/>
                  <a:pt x="2832" y="160"/>
                </a:cubicBezTo>
                <a:cubicBezTo>
                  <a:pt x="2944" y="128"/>
                  <a:pt x="2984" y="72"/>
                  <a:pt x="3024" y="16"/>
                </a:cubicBezTo>
              </a:path>
            </a:pathLst>
          </a:custGeom>
          <a:noFill/>
          <a:ln w="50800">
            <a:solidFill>
              <a:srgbClr val="FF6600"/>
            </a:solidFill>
            <a:round/>
            <a:headEnd/>
            <a:tailEnd/>
          </a:ln>
        </p:spPr>
        <p:txBody>
          <a:bodyPr/>
          <a:lstStyle/>
          <a:p>
            <a:endParaRPr lang="es-MX"/>
          </a:p>
        </p:txBody>
      </p:sp>
      <p:sp>
        <p:nvSpPr>
          <p:cNvPr id="64525" name="Text Box 13"/>
          <p:cNvSpPr txBox="1">
            <a:spLocks noChangeArrowheads="1"/>
          </p:cNvSpPr>
          <p:nvPr/>
        </p:nvSpPr>
        <p:spPr bwMode="auto">
          <a:xfrm>
            <a:off x="3032125" y="2249488"/>
            <a:ext cx="2751074" cy="461665"/>
          </a:xfrm>
          <a:prstGeom prst="rect">
            <a:avLst/>
          </a:prstGeom>
          <a:noFill/>
          <a:ln w="9525">
            <a:noFill/>
            <a:miter lim="800000"/>
            <a:headEnd/>
            <a:tailEnd/>
          </a:ln>
        </p:spPr>
        <p:txBody>
          <a:bodyPr wrap="none">
            <a:spAutoFit/>
          </a:bodyPr>
          <a:lstStyle/>
          <a:p>
            <a:pPr eaLnBrk="1" hangingPunct="1"/>
            <a:r>
              <a:rPr lang="es-MX" altLang="es-MX" b="1" dirty="0">
                <a:latin typeface="Arial" charset="0"/>
              </a:rPr>
              <a:t>Humedad relativa</a:t>
            </a:r>
          </a:p>
        </p:txBody>
      </p:sp>
      <p:sp>
        <p:nvSpPr>
          <p:cNvPr id="64526" name="Text Box 14"/>
          <p:cNvSpPr txBox="1">
            <a:spLocks noChangeArrowheads="1"/>
          </p:cNvSpPr>
          <p:nvPr/>
        </p:nvSpPr>
        <p:spPr bwMode="auto">
          <a:xfrm>
            <a:off x="3032125" y="4383088"/>
            <a:ext cx="3600450" cy="461962"/>
          </a:xfrm>
          <a:prstGeom prst="rect">
            <a:avLst/>
          </a:prstGeom>
          <a:noFill/>
          <a:ln w="9525">
            <a:noFill/>
            <a:miter lim="800000"/>
            <a:headEnd/>
            <a:tailEnd/>
          </a:ln>
        </p:spPr>
        <p:txBody>
          <a:bodyPr wrap="none">
            <a:spAutoFit/>
          </a:bodyPr>
          <a:lstStyle/>
          <a:p>
            <a:pPr eaLnBrk="1" hangingPunct="1"/>
            <a:r>
              <a:rPr lang="es-MX" altLang="es-MX" b="1">
                <a:latin typeface="Arial" charset="0"/>
              </a:rPr>
              <a:t>Contenido de humedad</a:t>
            </a:r>
          </a:p>
        </p:txBody>
      </p:sp>
      <p:sp>
        <p:nvSpPr>
          <p:cNvPr id="72718" name="Text Box 15"/>
          <p:cNvSpPr txBox="1">
            <a:spLocks noChangeArrowheads="1"/>
          </p:cNvSpPr>
          <p:nvPr/>
        </p:nvSpPr>
        <p:spPr bwMode="auto">
          <a:xfrm rot="-5400000">
            <a:off x="709613" y="3892550"/>
            <a:ext cx="2390775" cy="460375"/>
          </a:xfrm>
          <a:prstGeom prst="rect">
            <a:avLst/>
          </a:prstGeom>
          <a:noFill/>
          <a:ln w="9525">
            <a:noFill/>
            <a:miter lim="800000"/>
            <a:headEnd/>
            <a:tailEnd/>
          </a:ln>
        </p:spPr>
        <p:txBody>
          <a:bodyPr wrap="none">
            <a:spAutoFit/>
          </a:bodyPr>
          <a:lstStyle/>
          <a:p>
            <a:pPr eaLnBrk="1" hangingPunct="1"/>
            <a:r>
              <a:rPr lang="es-MX" altLang="es-MX" b="1">
                <a:latin typeface="Arial" charset="0"/>
              </a:rPr>
              <a:t>HR &amp; humedad</a:t>
            </a:r>
          </a:p>
        </p:txBody>
      </p:sp>
      <p:sp>
        <p:nvSpPr>
          <p:cNvPr id="72719" name="Text Box 16"/>
          <p:cNvSpPr txBox="1">
            <a:spLocks noChangeArrowheads="1"/>
          </p:cNvSpPr>
          <p:nvPr/>
        </p:nvSpPr>
        <p:spPr bwMode="auto">
          <a:xfrm rot="-5400000">
            <a:off x="1491457" y="4521994"/>
            <a:ext cx="1741487" cy="460375"/>
          </a:xfrm>
          <a:prstGeom prst="rect">
            <a:avLst/>
          </a:prstGeom>
          <a:noFill/>
          <a:ln w="9525">
            <a:noFill/>
            <a:miter lim="800000"/>
            <a:headEnd/>
            <a:tailEnd/>
          </a:ln>
        </p:spPr>
        <p:txBody>
          <a:bodyPr wrap="none">
            <a:spAutoFit/>
          </a:bodyPr>
          <a:lstStyle/>
          <a:p>
            <a:pPr eaLnBrk="1" hangingPunct="1"/>
            <a:r>
              <a:rPr lang="es-MX" altLang="es-MX" b="1">
                <a:latin typeface="Arial" charset="0"/>
              </a:rPr>
              <a:t>porcentaje</a:t>
            </a:r>
          </a:p>
        </p:txBody>
      </p:sp>
      <p:sp>
        <p:nvSpPr>
          <p:cNvPr id="72720" name="Text Box 17"/>
          <p:cNvSpPr txBox="1">
            <a:spLocks noChangeArrowheads="1"/>
          </p:cNvSpPr>
          <p:nvPr/>
        </p:nvSpPr>
        <p:spPr bwMode="auto">
          <a:xfrm>
            <a:off x="2559050" y="5181600"/>
            <a:ext cx="336550" cy="457200"/>
          </a:xfrm>
          <a:prstGeom prst="rect">
            <a:avLst/>
          </a:prstGeom>
          <a:noFill/>
          <a:ln w="9525">
            <a:noFill/>
            <a:miter lim="800000"/>
            <a:headEnd/>
            <a:tailEnd/>
          </a:ln>
        </p:spPr>
        <p:txBody>
          <a:bodyPr wrap="none">
            <a:spAutoFit/>
          </a:bodyPr>
          <a:lstStyle/>
          <a:p>
            <a:pPr eaLnBrk="1" hangingPunct="1"/>
            <a:r>
              <a:rPr lang="es-MX" altLang="es-MX"/>
              <a:t>0</a:t>
            </a:r>
          </a:p>
        </p:txBody>
      </p:sp>
      <p:sp>
        <p:nvSpPr>
          <p:cNvPr id="72721" name="Text Box 18"/>
          <p:cNvSpPr txBox="1">
            <a:spLocks noChangeArrowheads="1"/>
          </p:cNvSpPr>
          <p:nvPr/>
        </p:nvSpPr>
        <p:spPr bwMode="auto">
          <a:xfrm>
            <a:off x="2727325" y="5527675"/>
            <a:ext cx="5095875" cy="461963"/>
          </a:xfrm>
          <a:prstGeom prst="rect">
            <a:avLst/>
          </a:prstGeom>
          <a:noFill/>
          <a:ln w="9525">
            <a:noFill/>
            <a:miter lim="800000"/>
            <a:headEnd/>
            <a:tailEnd/>
          </a:ln>
        </p:spPr>
        <p:txBody>
          <a:bodyPr wrap="none">
            <a:spAutoFit/>
          </a:bodyPr>
          <a:lstStyle/>
          <a:p>
            <a:pPr eaLnBrk="1" hangingPunct="1"/>
            <a:r>
              <a:rPr lang="es-MX" altLang="es-MX"/>
              <a:t>12PM    6AM        12      6PM      12PM</a:t>
            </a:r>
          </a:p>
        </p:txBody>
      </p:sp>
      <p:sp>
        <p:nvSpPr>
          <p:cNvPr id="72722" name="Line 19"/>
          <p:cNvSpPr>
            <a:spLocks noChangeShapeType="1"/>
          </p:cNvSpPr>
          <p:nvPr/>
        </p:nvSpPr>
        <p:spPr bwMode="auto">
          <a:xfrm flipV="1">
            <a:off x="2895600" y="1905000"/>
            <a:ext cx="0" cy="3581400"/>
          </a:xfrm>
          <a:prstGeom prst="line">
            <a:avLst/>
          </a:prstGeom>
          <a:noFill/>
          <a:ln w="25400">
            <a:solidFill>
              <a:schemeClr val="tx1"/>
            </a:solidFill>
            <a:round/>
            <a:headEnd/>
            <a:tailEnd/>
          </a:ln>
        </p:spPr>
        <p:txBody>
          <a:bodyPr/>
          <a:lstStyle/>
          <a:p>
            <a:endParaRPr lang="es-MX"/>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525"/>
                                        </p:tgtEl>
                                        <p:attrNameLst>
                                          <p:attrName>style.visibility</p:attrName>
                                        </p:attrNameLst>
                                      </p:cBhvr>
                                      <p:to>
                                        <p:strVal val="visible"/>
                                      </p:to>
                                    </p:set>
                                  </p:childTnLst>
                                </p:cTn>
                              </p:par>
                            </p:childTnLst>
                          </p:cTn>
                        </p:par>
                        <p:par>
                          <p:cTn id="7" fill="hold" nodeType="afterGroup">
                            <p:stCondLst>
                              <p:cond delay="500"/>
                            </p:stCondLst>
                            <p:childTnLst>
                              <p:par>
                                <p:cTn id="8" presetID="22" presetClass="entr" presetSubtype="8" fill="hold" grpId="0" nodeType="afterEffect">
                                  <p:stCondLst>
                                    <p:cond delay="0"/>
                                  </p:stCondLst>
                                  <p:childTnLst>
                                    <p:set>
                                      <p:cBhvr>
                                        <p:cTn id="9" dur="1" fill="hold">
                                          <p:stCondLst>
                                            <p:cond delay="0"/>
                                          </p:stCondLst>
                                        </p:cTn>
                                        <p:tgtEl>
                                          <p:spTgt spid="64523"/>
                                        </p:tgtEl>
                                        <p:attrNameLst>
                                          <p:attrName>style.visibility</p:attrName>
                                        </p:attrNameLst>
                                      </p:cBhvr>
                                      <p:to>
                                        <p:strVal val="visible"/>
                                      </p:to>
                                    </p:set>
                                    <p:animEffect transition="in" filter="wipe(left)">
                                      <p:cBhvr>
                                        <p:cTn id="10" dur="500"/>
                                        <p:tgtEl>
                                          <p:spTgt spid="6452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4526"/>
                                        </p:tgtEl>
                                        <p:attrNameLst>
                                          <p:attrName>style.visibility</p:attrName>
                                        </p:attrNameLst>
                                      </p:cBhvr>
                                      <p:to>
                                        <p:strVal val="visible"/>
                                      </p:to>
                                    </p:set>
                                  </p:childTnLst>
                                </p:cTn>
                              </p:par>
                            </p:childTnLst>
                          </p:cTn>
                        </p:par>
                        <p:par>
                          <p:cTn id="15" fill="hold" nodeType="afterGroup">
                            <p:stCondLst>
                              <p:cond delay="500"/>
                            </p:stCondLst>
                            <p:childTnLst>
                              <p:par>
                                <p:cTn id="16" presetID="22" presetClass="entr" presetSubtype="8" fill="hold" grpId="1" nodeType="afterEffect">
                                  <p:stCondLst>
                                    <p:cond delay="0"/>
                                  </p:stCondLst>
                                  <p:childTnLst>
                                    <p:set>
                                      <p:cBhvr>
                                        <p:cTn id="17" dur="1" fill="hold">
                                          <p:stCondLst>
                                            <p:cond delay="0"/>
                                          </p:stCondLst>
                                        </p:cTn>
                                        <p:tgtEl>
                                          <p:spTgt spid="64524"/>
                                        </p:tgtEl>
                                        <p:attrNameLst>
                                          <p:attrName>style.visibility</p:attrName>
                                        </p:attrNameLst>
                                      </p:cBhvr>
                                      <p:to>
                                        <p:strVal val="visible"/>
                                      </p:to>
                                    </p:set>
                                    <p:animEffect transition="in" filter="wipe(left)">
                                      <p:cBhvr>
                                        <p:cTn id="18" dur="500"/>
                                        <p:tgtEl>
                                          <p:spTgt spid="64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9" grpId="0" build="p" autoUpdateAnimBg="0"/>
      <p:bldP spid="64520" grpId="0" build="p" autoUpdateAnimBg="0"/>
      <p:bldP spid="64522" grpId="0" build="p" autoUpdateAnimBg="0"/>
      <p:bldP spid="64523" grpId="0" animBg="1"/>
      <p:bldP spid="64524" grpId="0" build="p" autoUpdateAnimBg="0"/>
      <p:bldP spid="64524" grpId="1" animBg="1"/>
      <p:bldP spid="64525" grpId="0" autoUpdateAnimBg="0"/>
      <p:bldP spid="64526"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a:xfrm>
            <a:off x="321733" y="1720850"/>
            <a:ext cx="8505744" cy="2851150"/>
          </a:xfrm>
        </p:spPr>
        <p:txBody>
          <a:bodyPr/>
          <a:lstStyle/>
          <a:p>
            <a:pPr algn="ctr" eaLnBrk="1" hangingPunct="1">
              <a:lnSpc>
                <a:spcPct val="90000"/>
              </a:lnSpc>
              <a:buFontTx/>
              <a:buNone/>
            </a:pPr>
            <a:r>
              <a:rPr lang="es-MX" altLang="es-MX" sz="4000" spc="-100" dirty="0"/>
              <a:t>Cómo se determina la humedad del combustible para combustibles muertos en cada una de las cuatro categorías de tiempo de retardo</a:t>
            </a:r>
            <a:endParaRPr lang="en-US" altLang="es-MX" sz="4000" spc="-100" dirty="0"/>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5800" y="215374"/>
            <a:ext cx="7772400" cy="1143000"/>
          </a:xfrm>
        </p:spPr>
        <p:txBody>
          <a:bodyPr/>
          <a:lstStyle/>
          <a:p>
            <a:pPr eaLnBrk="1" hangingPunct="1">
              <a:lnSpc>
                <a:spcPct val="90000"/>
              </a:lnSpc>
            </a:pPr>
            <a:r>
              <a:rPr lang="es-MX" altLang="es-MX" sz="3200" dirty="0"/>
              <a:t>Determinando la humedad del combustible muerto</a:t>
            </a:r>
            <a:endParaRPr lang="en-US" altLang="es-MX" sz="3200" dirty="0"/>
          </a:p>
        </p:txBody>
      </p:sp>
      <p:sp>
        <p:nvSpPr>
          <p:cNvPr id="74755" name="Rectangle 3"/>
          <p:cNvSpPr>
            <a:spLocks noGrp="1" noChangeArrowheads="1"/>
          </p:cNvSpPr>
          <p:nvPr>
            <p:ph type="body" idx="1"/>
          </p:nvPr>
        </p:nvSpPr>
        <p:spPr>
          <a:xfrm>
            <a:off x="440268" y="1082141"/>
            <a:ext cx="8009466" cy="4302659"/>
          </a:xfrm>
        </p:spPr>
        <p:txBody>
          <a:bodyPr/>
          <a:lstStyle/>
          <a:p>
            <a:pPr eaLnBrk="1" hangingPunct="1">
              <a:buFontTx/>
              <a:buNone/>
              <a:defRPr/>
            </a:pPr>
            <a:r>
              <a:rPr lang="es-MX" altLang="es-MX" dirty="0"/>
              <a:t>1 hora</a:t>
            </a:r>
          </a:p>
          <a:p>
            <a:pPr eaLnBrk="1" hangingPunct="1">
              <a:lnSpc>
                <a:spcPct val="80000"/>
              </a:lnSpc>
              <a:defRPr/>
            </a:pPr>
            <a:r>
              <a:rPr lang="es-MX" altLang="es-MX" sz="2800" b="0" spc="-100" dirty="0"/>
              <a:t>Calculada con tablas de humedad de combustible</a:t>
            </a:r>
          </a:p>
          <a:p>
            <a:pPr eaLnBrk="1" hangingPunct="1">
              <a:lnSpc>
                <a:spcPct val="80000"/>
              </a:lnSpc>
              <a:defRPr/>
            </a:pPr>
            <a:r>
              <a:rPr lang="es-MX" altLang="es-MX" sz="2800" b="0" spc="-150" dirty="0"/>
              <a:t>Datos del </a:t>
            </a:r>
            <a:r>
              <a:rPr lang="es-ES" altLang="es-MX" sz="2800" b="0" spc="-150" dirty="0"/>
              <a:t>s</a:t>
            </a:r>
            <a:r>
              <a:rPr lang="es-ES" sz="2800" b="0" spc="-150" dirty="0"/>
              <a:t>istema nacional de clasificación del peligro de incendio (</a:t>
            </a:r>
            <a:r>
              <a:rPr lang="es-ES" sz="2800" b="0" spc="-150" dirty="0" err="1"/>
              <a:t>NFDRS</a:t>
            </a:r>
            <a:r>
              <a:rPr lang="es-ES" sz="2800" b="0" spc="-150" dirty="0"/>
              <a:t>, USA)</a:t>
            </a:r>
            <a:endParaRPr lang="es-MX" altLang="es-MX" sz="2800" b="0" spc="-150" dirty="0"/>
          </a:p>
          <a:p>
            <a:pPr eaLnBrk="1" hangingPunct="1">
              <a:lnSpc>
                <a:spcPct val="80000"/>
              </a:lnSpc>
              <a:defRPr/>
            </a:pPr>
            <a:r>
              <a:rPr lang="es-MX" altLang="es-MX" sz="2800" b="0" spc="-130" dirty="0"/>
              <a:t>Medición – horno de secado y                                         balanza</a:t>
            </a:r>
            <a:endParaRPr lang="es-MX" altLang="es-MX" sz="2400" b="0" spc="-130" dirty="0">
              <a:ea typeface="+mn-ea"/>
              <a:cs typeface="+mn-cs"/>
            </a:endParaRPr>
          </a:p>
          <a:p>
            <a:pPr eaLnBrk="1" hangingPunct="1">
              <a:buFontTx/>
              <a:buNone/>
              <a:defRPr/>
            </a:pPr>
            <a:r>
              <a:rPr lang="es-MX" altLang="es-MX" dirty="0"/>
              <a:t>10 horas</a:t>
            </a:r>
          </a:p>
          <a:p>
            <a:pPr eaLnBrk="1" hangingPunct="1">
              <a:lnSpc>
                <a:spcPct val="80000"/>
              </a:lnSpc>
              <a:defRPr/>
            </a:pPr>
            <a:r>
              <a:rPr lang="es-MX" altLang="es-MX" sz="2800" b="0" spc="-100" dirty="0"/>
              <a:t>Varetas de humedad del                                   combustible</a:t>
            </a:r>
          </a:p>
          <a:p>
            <a:pPr eaLnBrk="1" hangingPunct="1">
              <a:lnSpc>
                <a:spcPct val="80000"/>
              </a:lnSpc>
              <a:defRPr/>
            </a:pPr>
            <a:r>
              <a:rPr lang="es-MX" altLang="es-MX" sz="2800" b="0" spc="-100" dirty="0"/>
              <a:t>Datos del </a:t>
            </a:r>
            <a:r>
              <a:rPr lang="es-ES" sz="2800" b="0" spc="-100" dirty="0" err="1"/>
              <a:t>NFDRS</a:t>
            </a:r>
            <a:r>
              <a:rPr lang="es-ES" sz="2800" b="0" spc="-100" dirty="0"/>
              <a:t> (USA)</a:t>
            </a:r>
            <a:endParaRPr lang="es-MX" altLang="es-MX" sz="2800" b="0" spc="-100" dirty="0"/>
          </a:p>
          <a:p>
            <a:pPr eaLnBrk="1" hangingPunct="1">
              <a:lnSpc>
                <a:spcPct val="80000"/>
              </a:lnSpc>
              <a:defRPr/>
            </a:pPr>
            <a:r>
              <a:rPr lang="es-MX" altLang="es-MX" sz="2800" b="0" spc="-130" dirty="0"/>
              <a:t>Medición – horno de secado y                                         balanza</a:t>
            </a:r>
            <a:endParaRPr lang="es-MX" altLang="es-MX" sz="2800" b="0" spc="-130" dirty="0">
              <a:ea typeface="+mn-ea"/>
              <a:cs typeface="+mn-cs"/>
            </a:endParaRPr>
          </a:p>
          <a:p>
            <a:pPr eaLnBrk="1" hangingPunct="1">
              <a:lnSpc>
                <a:spcPct val="90000"/>
              </a:lnSpc>
              <a:defRPr/>
            </a:pPr>
            <a:endParaRPr lang="es-MX" altLang="es-MX" sz="2400" b="0" dirty="0"/>
          </a:p>
        </p:txBody>
      </p:sp>
      <p:pic>
        <p:nvPicPr>
          <p:cNvPr id="74756" name="Picture 4" descr="notebook girl"/>
          <p:cNvPicPr>
            <a:picLocks noChangeAspect="1" noChangeArrowheads="1"/>
          </p:cNvPicPr>
          <p:nvPr/>
        </p:nvPicPr>
        <p:blipFill>
          <a:blip r:embed="rId2" cstate="print"/>
          <a:srcRect/>
          <a:stretch>
            <a:fillRect/>
          </a:stretch>
        </p:blipFill>
        <p:spPr bwMode="auto">
          <a:xfrm>
            <a:off x="5247253" y="3074032"/>
            <a:ext cx="3896747" cy="3524534"/>
          </a:xfrm>
          <a:prstGeom prst="rect">
            <a:avLst/>
          </a:prstGeom>
          <a:noFill/>
          <a:ln w="9525">
            <a:noFill/>
            <a:miter lim="800000"/>
            <a:headEnd/>
            <a:tailEnd/>
          </a:ln>
        </p:spPr>
      </p:pic>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56127" y="306920"/>
            <a:ext cx="8237537" cy="1143000"/>
          </a:xfrm>
        </p:spPr>
        <p:txBody>
          <a:bodyPr/>
          <a:lstStyle/>
          <a:p>
            <a:pPr eaLnBrk="1" hangingPunct="1">
              <a:lnSpc>
                <a:spcPct val="80000"/>
              </a:lnSpc>
            </a:pPr>
            <a:r>
              <a:rPr lang="es-MX" altLang="es-MX" sz="3600" dirty="0"/>
              <a:t>Determinando la humedad</a:t>
            </a:r>
            <a:br>
              <a:rPr lang="es-MX" altLang="es-MX" sz="3600" dirty="0"/>
            </a:br>
            <a:r>
              <a:rPr lang="es-MX" altLang="es-MX" sz="3600" dirty="0"/>
              <a:t>del combustible muerto</a:t>
            </a:r>
            <a:endParaRPr lang="en-US" altLang="es-MX" sz="3600" dirty="0"/>
          </a:p>
        </p:txBody>
      </p:sp>
      <p:sp>
        <p:nvSpPr>
          <p:cNvPr id="75779" name="Rectangle 3"/>
          <p:cNvSpPr>
            <a:spLocks noGrp="1" noChangeArrowheads="1"/>
          </p:cNvSpPr>
          <p:nvPr>
            <p:ph type="body" idx="1"/>
          </p:nvPr>
        </p:nvSpPr>
        <p:spPr>
          <a:xfrm>
            <a:off x="309034" y="1591621"/>
            <a:ext cx="8614303" cy="4624671"/>
          </a:xfrm>
        </p:spPr>
        <p:txBody>
          <a:bodyPr/>
          <a:lstStyle/>
          <a:p>
            <a:pPr eaLnBrk="1" hangingPunct="1">
              <a:lnSpc>
                <a:spcPct val="90000"/>
              </a:lnSpc>
              <a:buFontTx/>
              <a:buNone/>
            </a:pPr>
            <a:r>
              <a:rPr lang="es-MX" altLang="es-MX" dirty="0"/>
              <a:t>100 horas</a:t>
            </a:r>
          </a:p>
          <a:p>
            <a:pPr eaLnBrk="1" hangingPunct="1">
              <a:lnSpc>
                <a:spcPct val="90000"/>
              </a:lnSpc>
              <a:defRPr/>
            </a:pPr>
            <a:r>
              <a:rPr lang="es-MX" altLang="es-MX" sz="2800" b="0" dirty="0"/>
              <a:t>Datos del </a:t>
            </a:r>
            <a:r>
              <a:rPr lang="es-ES" altLang="es-MX" sz="2800" b="0" dirty="0"/>
              <a:t>s</a:t>
            </a:r>
            <a:r>
              <a:rPr lang="es-ES" sz="2800" b="0" dirty="0"/>
              <a:t>istema nacional de clasificación de peligro de incendio (</a:t>
            </a:r>
            <a:r>
              <a:rPr lang="es-ES" sz="2800" b="0" dirty="0" err="1"/>
              <a:t>NFDRS</a:t>
            </a:r>
            <a:r>
              <a:rPr lang="es-ES" sz="2800" b="0" dirty="0"/>
              <a:t>, USA)</a:t>
            </a:r>
            <a:endParaRPr lang="es-MX" altLang="es-MX" sz="2800" b="0" dirty="0"/>
          </a:p>
          <a:p>
            <a:pPr eaLnBrk="1" hangingPunct="1">
              <a:lnSpc>
                <a:spcPct val="90000"/>
              </a:lnSpc>
              <a:defRPr/>
            </a:pPr>
            <a:r>
              <a:rPr lang="es-MX" altLang="es-MX" sz="2800" b="0" dirty="0"/>
              <a:t>Medición – horno de secado y balanza</a:t>
            </a:r>
            <a:endParaRPr lang="es-MX" altLang="es-MX" sz="2400" b="0" dirty="0">
              <a:ea typeface="+mn-ea"/>
              <a:cs typeface="+mn-cs"/>
            </a:endParaRPr>
          </a:p>
          <a:p>
            <a:pPr eaLnBrk="1" hangingPunct="1">
              <a:lnSpc>
                <a:spcPct val="90000"/>
              </a:lnSpc>
              <a:spcBef>
                <a:spcPts val="0"/>
              </a:spcBef>
              <a:spcAft>
                <a:spcPct val="45000"/>
              </a:spcAft>
            </a:pPr>
            <a:r>
              <a:rPr lang="es-MX" altLang="es-MX" sz="2800" b="0" dirty="0"/>
              <a:t>Medidor de humedad calibrado</a:t>
            </a:r>
          </a:p>
          <a:p>
            <a:pPr eaLnBrk="1" hangingPunct="1">
              <a:lnSpc>
                <a:spcPct val="90000"/>
              </a:lnSpc>
              <a:buFontTx/>
              <a:buNone/>
            </a:pPr>
            <a:endParaRPr lang="es-MX" altLang="es-MX" sz="1100" dirty="0"/>
          </a:p>
          <a:p>
            <a:pPr eaLnBrk="1" hangingPunct="1">
              <a:lnSpc>
                <a:spcPct val="90000"/>
              </a:lnSpc>
              <a:buFontTx/>
              <a:buNone/>
            </a:pPr>
            <a:r>
              <a:rPr lang="es-MX" altLang="es-MX" dirty="0"/>
              <a:t>1000 horas</a:t>
            </a:r>
          </a:p>
          <a:p>
            <a:pPr eaLnBrk="1" hangingPunct="1">
              <a:lnSpc>
                <a:spcPct val="90000"/>
              </a:lnSpc>
              <a:defRPr/>
            </a:pPr>
            <a:r>
              <a:rPr lang="es-MX" altLang="es-MX" sz="2800" b="0" dirty="0"/>
              <a:t>Datos del </a:t>
            </a:r>
            <a:r>
              <a:rPr lang="es-ES" sz="2800" b="0" dirty="0" err="1"/>
              <a:t>NFDRS</a:t>
            </a:r>
            <a:r>
              <a:rPr lang="es-ES" sz="2800" b="0" dirty="0"/>
              <a:t> (USA)</a:t>
            </a:r>
            <a:endParaRPr lang="es-MX" altLang="es-MX" sz="2800" b="0" dirty="0"/>
          </a:p>
          <a:p>
            <a:pPr eaLnBrk="1" hangingPunct="1">
              <a:lnSpc>
                <a:spcPct val="90000"/>
              </a:lnSpc>
              <a:defRPr/>
            </a:pPr>
            <a:r>
              <a:rPr lang="es-MX" altLang="es-MX" sz="2800" b="0" dirty="0"/>
              <a:t>Medición – horno de secado y balanza</a:t>
            </a:r>
            <a:endParaRPr lang="es-MX" altLang="es-MX" sz="2400" b="0" dirty="0">
              <a:ea typeface="+mn-ea"/>
              <a:cs typeface="+mn-cs"/>
            </a:endParaRPr>
          </a:p>
          <a:p>
            <a:pPr eaLnBrk="1" hangingPunct="1">
              <a:lnSpc>
                <a:spcPct val="90000"/>
              </a:lnSpc>
              <a:spcBef>
                <a:spcPts val="0"/>
              </a:spcBef>
              <a:spcAft>
                <a:spcPct val="45000"/>
              </a:spcAft>
            </a:pPr>
            <a:r>
              <a:rPr lang="es-MX" altLang="es-MX" sz="2800" b="0" dirty="0"/>
              <a:t>Medidor de humedad calibrado</a:t>
            </a:r>
          </a:p>
        </p:txBody>
      </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body" idx="1"/>
          </p:nvPr>
        </p:nvSpPr>
        <p:spPr>
          <a:xfrm>
            <a:off x="685800" y="1498600"/>
            <a:ext cx="7772400" cy="3751263"/>
          </a:xfrm>
        </p:spPr>
        <p:txBody>
          <a:bodyPr/>
          <a:lstStyle/>
          <a:p>
            <a:pPr algn="ctr" eaLnBrk="1" hangingPunct="1">
              <a:lnSpc>
                <a:spcPct val="90000"/>
              </a:lnSpc>
              <a:buFontTx/>
              <a:buNone/>
            </a:pPr>
            <a:r>
              <a:rPr lang="es-MX" altLang="es-MX" sz="4000" dirty="0"/>
              <a:t>Humedad de extinción </a:t>
            </a:r>
            <a:r>
              <a:rPr lang="en-US" altLang="es-MX" sz="4000" dirty="0"/>
              <a:t>:</a:t>
            </a:r>
            <a:br>
              <a:rPr lang="en-US" altLang="es-MX" sz="4000" dirty="0"/>
            </a:br>
            <a:br>
              <a:rPr lang="en-US" altLang="es-MX" sz="4000" dirty="0"/>
            </a:br>
            <a:r>
              <a:rPr lang="es-MX" altLang="es-MX" sz="3600" dirty="0"/>
              <a:t>Cómo varía en los conjuntos de combustibles naturales y cómo afecta la ignición y propagación de los incendios forestales</a:t>
            </a:r>
            <a:endParaRPr lang="en-US" altLang="es-MX" sz="3600" dirty="0"/>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4" descr="ridge fir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7827" name="Rectangle 2"/>
          <p:cNvSpPr>
            <a:spLocks noGrp="1" noChangeArrowheads="1"/>
          </p:cNvSpPr>
          <p:nvPr>
            <p:ph type="title"/>
          </p:nvPr>
        </p:nvSpPr>
        <p:spPr>
          <a:xfrm>
            <a:off x="685800" y="78472"/>
            <a:ext cx="7772400" cy="609600"/>
          </a:xfrm>
        </p:spPr>
        <p:txBody>
          <a:bodyPr/>
          <a:lstStyle/>
          <a:p>
            <a:pPr eaLnBrk="1" hangingPunct="1"/>
            <a:r>
              <a:rPr lang="es-MX" altLang="es-MX" dirty="0"/>
              <a:t>Humedad de extinción</a:t>
            </a:r>
            <a:endParaRPr lang="en-US" altLang="es-MX" dirty="0"/>
          </a:p>
        </p:txBody>
      </p:sp>
      <p:sp>
        <p:nvSpPr>
          <p:cNvPr id="77828" name="Rectangle 3"/>
          <p:cNvSpPr>
            <a:spLocks noGrp="1" noChangeArrowheads="1"/>
          </p:cNvSpPr>
          <p:nvPr>
            <p:ph type="body" idx="1"/>
          </p:nvPr>
        </p:nvSpPr>
        <p:spPr>
          <a:xfrm>
            <a:off x="184638" y="1158533"/>
            <a:ext cx="8774723" cy="3829196"/>
          </a:xfrm>
        </p:spPr>
        <p:txBody>
          <a:bodyPr/>
          <a:lstStyle/>
          <a:p>
            <a:pPr eaLnBrk="1" hangingPunct="1">
              <a:lnSpc>
                <a:spcPct val="80000"/>
              </a:lnSpc>
            </a:pPr>
            <a:r>
              <a:rPr lang="es-MX" altLang="es-MX" sz="2800" dirty="0"/>
              <a:t>Contenido de humedad del combustible a la cual el fuego no se propagará o se propagará sólo esporádicamente y de una forma no predecible.</a:t>
            </a:r>
          </a:p>
          <a:p>
            <a:pPr eaLnBrk="1" hangingPunct="1">
              <a:lnSpc>
                <a:spcPct val="10000"/>
              </a:lnSpc>
            </a:pPr>
            <a:endParaRPr lang="es-MX" altLang="es-MX" sz="2800" dirty="0"/>
          </a:p>
          <a:p>
            <a:pPr eaLnBrk="1" hangingPunct="1"/>
            <a:r>
              <a:rPr lang="es-MX" altLang="es-MX" sz="2800" dirty="0"/>
              <a:t>Depende de:</a:t>
            </a:r>
          </a:p>
          <a:p>
            <a:pPr lvl="1" eaLnBrk="1" hangingPunct="1">
              <a:lnSpc>
                <a:spcPct val="90000"/>
              </a:lnSpc>
            </a:pPr>
            <a:r>
              <a:rPr lang="es-MX" altLang="es-MX" sz="2400" b="0" dirty="0"/>
              <a:t>Carga del combustible</a:t>
            </a:r>
          </a:p>
          <a:p>
            <a:pPr lvl="1" eaLnBrk="1" hangingPunct="1">
              <a:lnSpc>
                <a:spcPct val="90000"/>
              </a:lnSpc>
            </a:pPr>
            <a:r>
              <a:rPr lang="es-MX" altLang="es-MX" sz="2400" b="0" dirty="0"/>
              <a:t>Tamaño y forma</a:t>
            </a:r>
          </a:p>
          <a:p>
            <a:pPr lvl="1" eaLnBrk="1" hangingPunct="1">
              <a:lnSpc>
                <a:spcPct val="90000"/>
              </a:lnSpc>
            </a:pPr>
            <a:r>
              <a:rPr lang="es-MX" altLang="es-MX" sz="2400" b="0" dirty="0"/>
              <a:t>Disposición</a:t>
            </a:r>
          </a:p>
          <a:p>
            <a:pPr lvl="1" eaLnBrk="1" hangingPunct="1">
              <a:lnSpc>
                <a:spcPct val="90000"/>
              </a:lnSpc>
            </a:pPr>
            <a:r>
              <a:rPr lang="es-MX" altLang="es-MX" sz="2400" b="0" dirty="0"/>
              <a:t>Contenido químico</a:t>
            </a:r>
          </a:p>
        </p:txBody>
      </p:sp>
      <p:sp>
        <p:nvSpPr>
          <p:cNvPr id="7782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latin typeface="Arial" charset="0"/>
              </a:rPr>
              <a:t>10-</a:t>
            </a:r>
            <a:fld id="{7AE24AB8-D007-468B-ACFF-6A66651CCFEC}" type="slidenum">
              <a:rPr lang="en-US" altLang="es-MX" sz="1000" smtClean="0">
                <a:solidFill>
                  <a:srgbClr val="DDDDDD"/>
                </a:solidFill>
                <a:latin typeface="Arial" charset="0"/>
              </a:rPr>
              <a:pPr algn="r" eaLnBrk="1" hangingPunct="1"/>
              <a:t>58</a:t>
            </a:fld>
            <a:r>
              <a:rPr lang="en-US" altLang="es-MX" sz="1000" dirty="0">
                <a:solidFill>
                  <a:srgbClr val="DDDDDD"/>
                </a:solidFill>
                <a:latin typeface="Arial" charset="0"/>
              </a:rPr>
              <a:t>-S290-PE</a:t>
            </a: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s-MX" altLang="es-MX" dirty="0"/>
              <a:t>Humedad de extinción</a:t>
            </a:r>
            <a:endParaRPr lang="en-US" altLang="es-MX" dirty="0"/>
          </a:p>
        </p:txBody>
      </p:sp>
      <p:sp>
        <p:nvSpPr>
          <p:cNvPr id="78851" name="Rectangle 3"/>
          <p:cNvSpPr>
            <a:spLocks noChangeArrowheads="1"/>
          </p:cNvSpPr>
          <p:nvPr/>
        </p:nvSpPr>
        <p:spPr bwMode="auto">
          <a:xfrm>
            <a:off x="665691" y="1456034"/>
            <a:ext cx="8038042" cy="4099584"/>
          </a:xfrm>
          <a:prstGeom prst="rect">
            <a:avLst/>
          </a:prstGeom>
          <a:noFill/>
          <a:ln w="9525">
            <a:noFill/>
            <a:miter lim="800000"/>
            <a:headEnd/>
            <a:tailEnd/>
          </a:ln>
        </p:spPr>
        <p:txBody>
          <a:bodyPr wrap="square">
            <a:spAutoFit/>
          </a:bodyPr>
          <a:lstStyle/>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1 – Pasto corto.................................. ........12%</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2 – Desechos............................  ...............15%</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3 – Pasto alto……………………….........25%</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4 - Chaparral……………………… ..…....20%</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5 – Matorral.…............................................20%</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6 – Matorral en dormancia……………… 25%</a:t>
            </a:r>
          </a:p>
          <a:p>
            <a:pPr eaLnBrk="1" hangingPunct="1">
              <a:lnSpc>
                <a:spcPct val="90000"/>
              </a:lnSpc>
              <a:spcBef>
                <a:spcPct val="50000"/>
              </a:spcBef>
              <a:buClr>
                <a:schemeClr val="hlink"/>
              </a:buClr>
              <a:buSzPct val="65000"/>
              <a:buFont typeface="Wingdings" pitchFamily="2" charset="2"/>
              <a:buNone/>
            </a:pPr>
            <a:r>
              <a:rPr lang="es-MX" altLang="es-MX" sz="2800" spc="-100" dirty="0">
                <a:latin typeface="+mn-lt"/>
              </a:rPr>
              <a:t>Modelo 7 – </a:t>
            </a:r>
            <a:r>
              <a:rPr lang="es-MX" altLang="es-MX" sz="2800" b="0" spc="-100" dirty="0">
                <a:latin typeface="+mn-lt"/>
              </a:rPr>
              <a:t>Vegetación enmarañada del sur</a:t>
            </a:r>
            <a:r>
              <a:rPr lang="es-MX" altLang="es-MX" sz="2800" spc="-100" dirty="0">
                <a:latin typeface="+mn-lt"/>
              </a:rPr>
              <a:t>........40%</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685800" y="685800"/>
            <a:ext cx="7772400" cy="685800"/>
          </a:xfrm>
        </p:spPr>
        <p:txBody>
          <a:bodyPr/>
          <a:lstStyle/>
          <a:p>
            <a:pPr eaLnBrk="1" hangingPunct="1"/>
            <a:r>
              <a:rPr lang="es-MX" altLang="es-MX"/>
              <a:t>Humedad del combustible</a:t>
            </a:r>
          </a:p>
        </p:txBody>
      </p:sp>
      <p:sp>
        <p:nvSpPr>
          <p:cNvPr id="10243" name="Rectangle 3"/>
          <p:cNvSpPr>
            <a:spLocks noGrp="1" noChangeArrowheads="1"/>
          </p:cNvSpPr>
          <p:nvPr>
            <p:ph type="subTitle" idx="1"/>
          </p:nvPr>
        </p:nvSpPr>
        <p:spPr>
          <a:xfrm>
            <a:off x="685799" y="1676399"/>
            <a:ext cx="7973291" cy="2313709"/>
          </a:xfrm>
        </p:spPr>
        <p:txBody>
          <a:bodyPr/>
          <a:lstStyle/>
          <a:p>
            <a:pPr eaLnBrk="1" hangingPunct="1">
              <a:lnSpc>
                <a:spcPct val="90000"/>
              </a:lnSpc>
              <a:buClr>
                <a:schemeClr val="tx1"/>
              </a:buClr>
            </a:pPr>
            <a:r>
              <a:rPr lang="es-MX" altLang="es-MX" b="0" dirty="0"/>
              <a:t>El contenido de humedad del combustible es la cantidad de agua en un combustible expresada como un porcentaje del peso de ese mismo combustible secado al horno.</a:t>
            </a:r>
          </a:p>
        </p:txBody>
      </p:sp>
      <p:grpSp>
        <p:nvGrpSpPr>
          <p:cNvPr id="2" name="Group 8"/>
          <p:cNvGrpSpPr>
            <a:grpSpLocks/>
          </p:cNvGrpSpPr>
          <p:nvPr/>
        </p:nvGrpSpPr>
        <p:grpSpPr bwMode="auto">
          <a:xfrm>
            <a:off x="1817689" y="4197350"/>
            <a:ext cx="5353050" cy="1306513"/>
            <a:chOff x="1145" y="2644"/>
            <a:chExt cx="3372" cy="823"/>
          </a:xfrm>
        </p:grpSpPr>
        <p:grpSp>
          <p:nvGrpSpPr>
            <p:cNvPr id="10245" name="Group 4"/>
            <p:cNvGrpSpPr>
              <a:grpSpLocks/>
            </p:cNvGrpSpPr>
            <p:nvPr/>
          </p:nvGrpSpPr>
          <p:grpSpPr bwMode="auto">
            <a:xfrm>
              <a:off x="1145" y="2644"/>
              <a:ext cx="3372" cy="823"/>
              <a:chOff x="1145" y="2779"/>
              <a:chExt cx="3372" cy="823"/>
            </a:xfrm>
          </p:grpSpPr>
          <p:sp>
            <p:nvSpPr>
              <p:cNvPr id="10247" name="Rectangle 5"/>
              <p:cNvSpPr>
                <a:spLocks noChangeArrowheads="1"/>
              </p:cNvSpPr>
              <p:nvPr/>
            </p:nvSpPr>
            <p:spPr bwMode="auto">
              <a:xfrm>
                <a:off x="1145" y="2779"/>
                <a:ext cx="3372" cy="823"/>
              </a:xfrm>
              <a:prstGeom prst="rect">
                <a:avLst/>
              </a:prstGeom>
              <a:solidFill>
                <a:srgbClr val="000066"/>
              </a:solidFill>
              <a:ln w="9525">
                <a:noFill/>
                <a:miter lim="800000"/>
                <a:headEnd/>
                <a:tailEnd/>
              </a:ln>
            </p:spPr>
            <p:txBody>
              <a:bodyPr wrap="none">
                <a:spAutoFit/>
              </a:bodyPr>
              <a:lstStyle/>
              <a:p>
                <a:pPr algn="ctr">
                  <a:lnSpc>
                    <a:spcPct val="130000"/>
                  </a:lnSpc>
                </a:pPr>
                <a:r>
                  <a:rPr lang="es-MX" altLang="es-MX" sz="3200" b="1" dirty="0">
                    <a:solidFill>
                      <a:schemeClr val="bg1"/>
                    </a:solidFill>
                    <a:latin typeface="Arial" charset="0"/>
                  </a:rPr>
                  <a:t>Peso húmedo – Peso seco</a:t>
                </a:r>
              </a:p>
              <a:p>
                <a:pPr algn="ctr">
                  <a:lnSpc>
                    <a:spcPct val="130000"/>
                  </a:lnSpc>
                </a:pPr>
                <a:r>
                  <a:rPr lang="es-MX" altLang="es-MX" sz="3200" b="1" dirty="0">
                    <a:solidFill>
                      <a:schemeClr val="bg1"/>
                    </a:solidFill>
                    <a:latin typeface="Arial" charset="0"/>
                  </a:rPr>
                  <a:t>Peso seco</a:t>
                </a:r>
              </a:p>
            </p:txBody>
          </p:sp>
          <p:sp>
            <p:nvSpPr>
              <p:cNvPr id="10248" name="Line 6"/>
              <p:cNvSpPr>
                <a:spLocks noChangeShapeType="1"/>
              </p:cNvSpPr>
              <p:nvPr/>
            </p:nvSpPr>
            <p:spPr bwMode="auto">
              <a:xfrm>
                <a:off x="1668" y="3228"/>
                <a:ext cx="2364" cy="0"/>
              </a:xfrm>
              <a:prstGeom prst="line">
                <a:avLst/>
              </a:prstGeom>
              <a:noFill/>
              <a:ln w="38100">
                <a:noFill/>
                <a:round/>
                <a:headEnd/>
                <a:tailEnd/>
              </a:ln>
            </p:spPr>
            <p:txBody>
              <a:bodyPr wrap="none" anchor="ctr"/>
              <a:lstStyle/>
              <a:p>
                <a:endParaRPr lang="es-MX"/>
              </a:p>
            </p:txBody>
          </p:sp>
        </p:grpSp>
        <p:sp>
          <p:nvSpPr>
            <p:cNvPr id="10246" name="Line 7"/>
            <p:cNvSpPr>
              <a:spLocks noChangeShapeType="1"/>
            </p:cNvSpPr>
            <p:nvPr/>
          </p:nvSpPr>
          <p:spPr bwMode="auto">
            <a:xfrm>
              <a:off x="1440" y="3120"/>
              <a:ext cx="2784" cy="0"/>
            </a:xfrm>
            <a:prstGeom prst="line">
              <a:avLst/>
            </a:prstGeom>
            <a:noFill/>
            <a:ln w="41275">
              <a:solidFill>
                <a:schemeClr val="bg1"/>
              </a:solidFill>
              <a:round/>
              <a:headEnd/>
              <a:tailEnd/>
            </a:ln>
          </p:spPr>
          <p:txBody>
            <a:bodyPr/>
            <a:lstStyle/>
            <a:p>
              <a:endParaRPr lang="es-MX"/>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title"/>
          </p:nvPr>
        </p:nvSpPr>
        <p:spPr/>
        <p:txBody>
          <a:bodyPr/>
          <a:lstStyle/>
          <a:p>
            <a:pPr eaLnBrk="1" hangingPunct="1"/>
            <a:r>
              <a:rPr lang="es-MX" altLang="es-MX" dirty="0"/>
              <a:t>Humedad de extinción</a:t>
            </a:r>
          </a:p>
        </p:txBody>
      </p:sp>
      <p:sp>
        <p:nvSpPr>
          <p:cNvPr id="80899" name="Rectangle 4"/>
          <p:cNvSpPr>
            <a:spLocks noChangeArrowheads="1"/>
          </p:cNvSpPr>
          <p:nvPr/>
        </p:nvSpPr>
        <p:spPr bwMode="auto">
          <a:xfrm>
            <a:off x="186267" y="1694069"/>
            <a:ext cx="8839199" cy="3789242"/>
          </a:xfrm>
          <a:prstGeom prst="rect">
            <a:avLst/>
          </a:prstGeom>
          <a:noFill/>
          <a:ln w="9525">
            <a:noFill/>
            <a:miter lim="800000"/>
            <a:headEnd/>
            <a:tailEnd/>
          </a:ln>
        </p:spPr>
        <p:txBody>
          <a:bodyPr wrap="square">
            <a:spAutoFit/>
          </a:bodyPr>
          <a:lstStyle/>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8 – Desechos de bosque cerrado..............................30%</a:t>
            </a:r>
          </a:p>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9 – Desechos de latifoliadas.......................................25%</a:t>
            </a:r>
          </a:p>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10 – Madera ………………….……...........................25%</a:t>
            </a:r>
          </a:p>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11 – Desechos ligeros de aprovechamiento…...…...15%</a:t>
            </a:r>
          </a:p>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12 - Desechos medianos de aprovechamiento .…...20%</a:t>
            </a:r>
          </a:p>
          <a:p>
            <a:pPr eaLnBrk="1" hangingPunct="1">
              <a:lnSpc>
                <a:spcPct val="140000"/>
              </a:lnSpc>
              <a:spcBef>
                <a:spcPct val="20000"/>
              </a:spcBef>
              <a:buClr>
                <a:schemeClr val="hlink"/>
              </a:buClr>
              <a:buSzPct val="65000"/>
              <a:buFont typeface="Wingdings" pitchFamily="2" charset="2"/>
              <a:buNone/>
            </a:pPr>
            <a:r>
              <a:rPr lang="es-MX" altLang="es-MX" sz="2600" spc="-100" dirty="0">
                <a:latin typeface="Arial" charset="0"/>
              </a:rPr>
              <a:t>Modelo 13 - Desechos pesados de aprovechamiento..........25%</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2514600" y="3648075"/>
            <a:ext cx="1295400" cy="2371725"/>
          </a:xfrm>
          <a:prstGeom prst="rect">
            <a:avLst/>
          </a:prstGeom>
          <a:noFill/>
          <a:ln w="25400">
            <a:solidFill>
              <a:schemeClr val="tx1"/>
            </a:solidFill>
            <a:miter lim="800000"/>
            <a:headEnd/>
            <a:tailEnd/>
          </a:ln>
        </p:spPr>
        <p:txBody>
          <a:bodyPr wrap="none" anchor="ctr"/>
          <a:lstStyle/>
          <a:p>
            <a:pPr eaLnBrk="1" hangingPunct="1"/>
            <a:endParaRPr lang="es-MX" altLang="es-MX"/>
          </a:p>
        </p:txBody>
      </p:sp>
      <p:sp>
        <p:nvSpPr>
          <p:cNvPr id="82947" name="Rectangle 3"/>
          <p:cNvSpPr>
            <a:spLocks noChangeArrowheads="1"/>
          </p:cNvSpPr>
          <p:nvPr/>
        </p:nvSpPr>
        <p:spPr bwMode="auto">
          <a:xfrm>
            <a:off x="2514600" y="2133600"/>
            <a:ext cx="1295400" cy="838200"/>
          </a:xfrm>
          <a:prstGeom prst="rect">
            <a:avLst/>
          </a:prstGeom>
          <a:noFill/>
          <a:ln w="25400">
            <a:solidFill>
              <a:schemeClr val="tx1"/>
            </a:solidFill>
            <a:miter lim="800000"/>
            <a:headEnd/>
            <a:tailEnd/>
          </a:ln>
        </p:spPr>
        <p:txBody>
          <a:bodyPr wrap="none" anchor="ctr"/>
          <a:lstStyle/>
          <a:p>
            <a:pPr eaLnBrk="1" hangingPunct="1"/>
            <a:endParaRPr lang="es-MX" altLang="es-MX"/>
          </a:p>
        </p:txBody>
      </p:sp>
      <p:sp>
        <p:nvSpPr>
          <p:cNvPr id="82948"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a:p>
        </p:txBody>
      </p:sp>
      <p:sp>
        <p:nvSpPr>
          <p:cNvPr id="82949" name="Rectangle 5"/>
          <p:cNvSpPr>
            <a:spLocks noGrp="1" noChangeArrowheads="1"/>
          </p:cNvSpPr>
          <p:nvPr>
            <p:ph type="title"/>
          </p:nvPr>
        </p:nvSpPr>
        <p:spPr>
          <a:xfrm>
            <a:off x="0" y="457200"/>
            <a:ext cx="9144000" cy="1143000"/>
          </a:xfrm>
        </p:spPr>
        <p:txBody>
          <a:bodyPr/>
          <a:lstStyle/>
          <a:p>
            <a:pPr eaLnBrk="1" hangingPunct="1"/>
            <a:r>
              <a:rPr lang="es-MX" altLang="es-MX" sz="3300" spc="-100" dirty="0"/>
              <a:t>Determinando el contenido de humedad del combustible en combustibles finos muertos</a:t>
            </a:r>
            <a:br>
              <a:rPr lang="es-MX" altLang="es-MX" sz="2400" dirty="0"/>
            </a:br>
            <a:r>
              <a:rPr lang="es-MX" altLang="es-MX" sz="2400" dirty="0"/>
              <a:t>(1 hora de tiempo de retardo)</a:t>
            </a:r>
          </a:p>
        </p:txBody>
      </p:sp>
      <p:sp>
        <p:nvSpPr>
          <p:cNvPr id="82950" name="Text Box 7"/>
          <p:cNvSpPr txBox="1">
            <a:spLocks noChangeArrowheads="1"/>
          </p:cNvSpPr>
          <p:nvPr/>
        </p:nvSpPr>
        <p:spPr bwMode="auto">
          <a:xfrm>
            <a:off x="118534" y="2252134"/>
            <a:ext cx="3776547" cy="830997"/>
          </a:xfrm>
          <a:prstGeom prst="rect">
            <a:avLst/>
          </a:prstGeom>
          <a:noFill/>
          <a:ln w="9525">
            <a:noFill/>
            <a:miter lim="800000"/>
            <a:headEnd/>
            <a:tailEnd/>
          </a:ln>
        </p:spPr>
        <p:txBody>
          <a:bodyPr wrap="none">
            <a:spAutoFit/>
          </a:bodyPr>
          <a:lstStyle/>
          <a:p>
            <a:pPr marL="177800" indent="-177800" eaLnBrk="1" hangingPunct="1">
              <a:buFont typeface="Arial" pitchFamily="34" charset="0"/>
              <a:buChar char="•"/>
            </a:pPr>
            <a:r>
              <a:rPr lang="es-MX" altLang="es-MX" spc="-100" dirty="0">
                <a:latin typeface="Arial" charset="0"/>
              </a:rPr>
              <a:t>Temperatura de bulbo seco</a:t>
            </a:r>
          </a:p>
          <a:p>
            <a:pPr marL="177800" indent="-177800" eaLnBrk="1" hangingPunct="1">
              <a:buFont typeface="Arial" pitchFamily="34" charset="0"/>
              <a:buChar char="•"/>
            </a:pPr>
            <a:r>
              <a:rPr lang="es-MX" altLang="es-MX" spc="-100" dirty="0">
                <a:latin typeface="Arial" charset="0"/>
              </a:rPr>
              <a:t>Humedad relativa</a:t>
            </a:r>
          </a:p>
        </p:txBody>
      </p:sp>
      <p:sp>
        <p:nvSpPr>
          <p:cNvPr id="82951" name="Text Box 8"/>
          <p:cNvSpPr txBox="1">
            <a:spLocks noChangeArrowheads="1"/>
          </p:cNvSpPr>
          <p:nvPr/>
        </p:nvSpPr>
        <p:spPr bwMode="auto">
          <a:xfrm>
            <a:off x="5038724" y="2104496"/>
            <a:ext cx="3394075" cy="830997"/>
          </a:xfrm>
          <a:prstGeom prst="rect">
            <a:avLst/>
          </a:prstGeom>
          <a:solidFill>
            <a:schemeClr val="bg1"/>
          </a:solidFill>
          <a:ln w="25400">
            <a:solidFill>
              <a:schemeClr val="tx1"/>
            </a:solidFill>
            <a:miter lim="800000"/>
            <a:headEnd/>
            <a:tailEnd/>
          </a:ln>
        </p:spPr>
        <p:txBody>
          <a:bodyPr wrap="square">
            <a:spAutoFit/>
          </a:bodyPr>
          <a:lstStyle/>
          <a:p>
            <a:pPr algn="ctr" eaLnBrk="1" hangingPunct="1"/>
            <a:r>
              <a:rPr lang="es-MX" altLang="es-MX" b="1" spc="-100" dirty="0">
                <a:latin typeface="Arial" charset="0"/>
              </a:rPr>
              <a:t>Humedad  de referencia del combustible (HRC</a:t>
            </a:r>
            <a:r>
              <a:rPr lang="es-MX" altLang="es-MX" sz="2000" b="1" dirty="0">
                <a:latin typeface="Arial" charset="0"/>
              </a:rPr>
              <a:t>)</a:t>
            </a:r>
          </a:p>
        </p:txBody>
      </p:sp>
      <p:sp>
        <p:nvSpPr>
          <p:cNvPr id="82952" name="Line 9"/>
          <p:cNvSpPr>
            <a:spLocks noChangeShapeType="1"/>
          </p:cNvSpPr>
          <p:nvPr/>
        </p:nvSpPr>
        <p:spPr bwMode="auto">
          <a:xfrm flipV="1">
            <a:off x="3911600" y="2514600"/>
            <a:ext cx="1041400" cy="25400"/>
          </a:xfrm>
          <a:prstGeom prst="line">
            <a:avLst/>
          </a:prstGeom>
          <a:noFill/>
          <a:ln w="25400">
            <a:solidFill>
              <a:schemeClr val="tx1"/>
            </a:solidFill>
            <a:round/>
            <a:headEnd/>
            <a:tailEnd type="triangle" w="med" len="med"/>
          </a:ln>
        </p:spPr>
        <p:txBody>
          <a:bodyPr/>
          <a:lstStyle/>
          <a:p>
            <a:endParaRPr lang="es-MX"/>
          </a:p>
        </p:txBody>
      </p:sp>
      <p:sp>
        <p:nvSpPr>
          <p:cNvPr id="82953" name="Text Box 10"/>
          <p:cNvSpPr txBox="1">
            <a:spLocks noChangeArrowheads="1"/>
          </p:cNvSpPr>
          <p:nvPr/>
        </p:nvSpPr>
        <p:spPr bwMode="auto">
          <a:xfrm>
            <a:off x="342704" y="4200806"/>
            <a:ext cx="3292889" cy="2308324"/>
          </a:xfrm>
          <a:prstGeom prst="rect">
            <a:avLst/>
          </a:prstGeom>
          <a:noFill/>
          <a:ln w="9525">
            <a:noFill/>
            <a:miter lim="800000"/>
            <a:headEnd/>
            <a:tailEnd/>
          </a:ln>
        </p:spPr>
        <p:txBody>
          <a:bodyPr wrap="none">
            <a:spAutoFit/>
          </a:bodyPr>
          <a:lstStyle>
            <a:defPPr>
              <a:defRPr lang="en-US"/>
            </a:defPPr>
            <a:lvl1pPr marL="177800" indent="-177800" eaLnBrk="1" hangingPunct="1">
              <a:buFont typeface="Arial" pitchFamily="34" charset="0"/>
              <a:buChar char="•"/>
              <a:defRPr spc="-100">
                <a:latin typeface="Arial" charset="0"/>
              </a:defRPr>
            </a:lvl1pPr>
          </a:lstStyle>
          <a:p>
            <a:r>
              <a:rPr lang="es-MX" altLang="es-MX" dirty="0"/>
              <a:t>Mes</a:t>
            </a:r>
          </a:p>
          <a:p>
            <a:r>
              <a:rPr lang="es-MX" altLang="es-MX" dirty="0"/>
              <a:t>Sombreado o expuesto</a:t>
            </a:r>
          </a:p>
          <a:p>
            <a:r>
              <a:rPr lang="es-MX" altLang="es-MX" dirty="0"/>
              <a:t>Hora del día</a:t>
            </a:r>
          </a:p>
          <a:p>
            <a:r>
              <a:rPr lang="es-MX" altLang="es-MX" dirty="0"/>
              <a:t>Ubicación del sitio</a:t>
            </a:r>
          </a:p>
          <a:p>
            <a:r>
              <a:rPr lang="es-MX" altLang="es-MX" dirty="0"/>
              <a:t>Exposición</a:t>
            </a:r>
          </a:p>
          <a:p>
            <a:r>
              <a:rPr lang="es-MX" altLang="es-MX" dirty="0"/>
              <a:t>Pendiente</a:t>
            </a:r>
          </a:p>
        </p:txBody>
      </p:sp>
      <p:sp>
        <p:nvSpPr>
          <p:cNvPr id="82954" name="Text Box 11"/>
          <p:cNvSpPr txBox="1">
            <a:spLocks noChangeArrowheads="1"/>
          </p:cNvSpPr>
          <p:nvPr/>
        </p:nvSpPr>
        <p:spPr bwMode="auto">
          <a:xfrm>
            <a:off x="4402667" y="3575050"/>
            <a:ext cx="4555066" cy="830997"/>
          </a:xfrm>
          <a:prstGeom prst="rect">
            <a:avLst/>
          </a:prstGeom>
          <a:solidFill>
            <a:schemeClr val="bg1"/>
          </a:solidFill>
          <a:ln w="25400">
            <a:solidFill>
              <a:schemeClr val="tx1"/>
            </a:solidFill>
            <a:miter lim="800000"/>
            <a:headEnd/>
            <a:tailEnd/>
          </a:ln>
        </p:spPr>
        <p:txBody>
          <a:bodyPr wrap="square">
            <a:spAutoFit/>
          </a:bodyPr>
          <a:lstStyle>
            <a:defPPr>
              <a:defRPr lang="en-US"/>
            </a:defPPr>
            <a:lvl1pPr algn="ctr" eaLnBrk="1" hangingPunct="1">
              <a:defRPr b="1" spc="-100">
                <a:latin typeface="Arial" charset="0"/>
              </a:defRPr>
            </a:lvl1pPr>
          </a:lstStyle>
          <a:p>
            <a:r>
              <a:rPr lang="es-MX" altLang="es-MX" dirty="0"/>
              <a:t>Valor de corrección de humedad del combustible (CHC)</a:t>
            </a:r>
          </a:p>
        </p:txBody>
      </p:sp>
      <p:sp>
        <p:nvSpPr>
          <p:cNvPr id="82955" name="Line 12"/>
          <p:cNvSpPr>
            <a:spLocks noChangeShapeType="1"/>
          </p:cNvSpPr>
          <p:nvPr/>
        </p:nvSpPr>
        <p:spPr bwMode="auto">
          <a:xfrm flipV="1">
            <a:off x="2988861" y="4114799"/>
            <a:ext cx="1193672" cy="525438"/>
          </a:xfrm>
          <a:prstGeom prst="line">
            <a:avLst/>
          </a:prstGeom>
          <a:noFill/>
          <a:ln w="25400">
            <a:solidFill>
              <a:schemeClr val="tx1"/>
            </a:solidFill>
            <a:round/>
            <a:headEnd/>
            <a:tailEnd type="triangle" w="med" len="med"/>
          </a:ln>
        </p:spPr>
        <p:txBody>
          <a:bodyPr/>
          <a:lstStyle/>
          <a:p>
            <a:endParaRPr lang="es-MX"/>
          </a:p>
        </p:txBody>
      </p:sp>
      <p:sp>
        <p:nvSpPr>
          <p:cNvPr id="82956" name="Text Box 13"/>
          <p:cNvSpPr txBox="1">
            <a:spLocks noChangeArrowheads="1"/>
          </p:cNvSpPr>
          <p:nvPr/>
        </p:nvSpPr>
        <p:spPr bwMode="auto">
          <a:xfrm>
            <a:off x="6354763" y="3087688"/>
            <a:ext cx="361950" cy="457200"/>
          </a:xfrm>
          <a:prstGeom prst="rect">
            <a:avLst/>
          </a:prstGeom>
          <a:noFill/>
          <a:ln w="9525">
            <a:noFill/>
            <a:miter lim="800000"/>
            <a:headEnd/>
            <a:tailEnd/>
          </a:ln>
        </p:spPr>
        <p:txBody>
          <a:bodyPr wrap="none">
            <a:spAutoFit/>
          </a:bodyPr>
          <a:lstStyle/>
          <a:p>
            <a:pPr eaLnBrk="1" hangingPunct="1"/>
            <a:r>
              <a:rPr lang="en-US" altLang="es-MX" b="1">
                <a:latin typeface="Arial" charset="0"/>
              </a:rPr>
              <a:t>+</a:t>
            </a:r>
          </a:p>
        </p:txBody>
      </p:sp>
      <p:sp>
        <p:nvSpPr>
          <p:cNvPr id="82957" name="Text Box 14"/>
          <p:cNvSpPr txBox="1">
            <a:spLocks noChangeArrowheads="1"/>
          </p:cNvSpPr>
          <p:nvPr/>
        </p:nvSpPr>
        <p:spPr bwMode="auto">
          <a:xfrm>
            <a:off x="6370638" y="4568825"/>
            <a:ext cx="361950" cy="457200"/>
          </a:xfrm>
          <a:prstGeom prst="rect">
            <a:avLst/>
          </a:prstGeom>
          <a:noFill/>
          <a:ln w="9525">
            <a:noFill/>
            <a:miter lim="800000"/>
            <a:headEnd/>
            <a:tailEnd/>
          </a:ln>
        </p:spPr>
        <p:txBody>
          <a:bodyPr wrap="none">
            <a:spAutoFit/>
          </a:bodyPr>
          <a:lstStyle/>
          <a:p>
            <a:pPr eaLnBrk="1" hangingPunct="1"/>
            <a:r>
              <a:rPr lang="en-US" altLang="es-MX" b="1">
                <a:latin typeface="Arial" charset="0"/>
              </a:rPr>
              <a:t>=</a:t>
            </a:r>
          </a:p>
        </p:txBody>
      </p:sp>
      <p:sp>
        <p:nvSpPr>
          <p:cNvPr id="82958" name="Text Box 15"/>
          <p:cNvSpPr txBox="1">
            <a:spLocks noChangeArrowheads="1"/>
          </p:cNvSpPr>
          <p:nvPr/>
        </p:nvSpPr>
        <p:spPr bwMode="auto">
          <a:xfrm>
            <a:off x="4572001" y="5063067"/>
            <a:ext cx="4394200" cy="830997"/>
          </a:xfrm>
          <a:prstGeom prst="rect">
            <a:avLst/>
          </a:prstGeom>
          <a:solidFill>
            <a:schemeClr val="bg1"/>
          </a:solidFill>
          <a:ln w="25400">
            <a:solidFill>
              <a:schemeClr val="tx1"/>
            </a:solidFill>
            <a:miter lim="800000"/>
            <a:headEnd/>
            <a:tailEnd/>
          </a:ln>
        </p:spPr>
        <p:txBody>
          <a:bodyPr wrap="square">
            <a:spAutoFit/>
          </a:bodyPr>
          <a:lstStyle>
            <a:defPPr>
              <a:defRPr lang="en-US"/>
            </a:defPPr>
            <a:lvl1pPr algn="ctr" eaLnBrk="1" hangingPunct="1">
              <a:defRPr b="1" spc="-100">
                <a:latin typeface="Arial" charset="0"/>
              </a:defRPr>
            </a:lvl1pPr>
          </a:lstStyle>
          <a:p>
            <a:r>
              <a:rPr lang="es-MX" altLang="es-MX" dirty="0"/>
              <a:t>Humedad del combustible fino muerto ajustada (HCFM)</a:t>
            </a:r>
          </a:p>
        </p:txBody>
      </p:sp>
      <p:sp>
        <p:nvSpPr>
          <p:cNvPr id="8295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latin typeface="Arial" charset="0"/>
              </a:rPr>
              <a:t>10-</a:t>
            </a:r>
            <a:fld id="{E9F65C78-8A86-4D49-9080-3EA11AD7856D}" type="slidenum">
              <a:rPr lang="en-US" altLang="es-MX" sz="1000">
                <a:latin typeface="Arial" charset="0"/>
              </a:rPr>
              <a:pPr algn="r" eaLnBrk="1" hangingPunct="1"/>
              <a:t>61</a:t>
            </a:fld>
            <a:r>
              <a:rPr lang="en-US" altLang="es-MX" sz="1000">
                <a:latin typeface="Arial" charset="0"/>
              </a:rPr>
              <a:t>-S290-EP</a:t>
            </a:r>
          </a:p>
        </p:txBody>
      </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08-20-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83971" name="Rectangle 3"/>
          <p:cNvSpPr>
            <a:spLocks noGrp="1" noChangeArrowheads="1"/>
          </p:cNvSpPr>
          <p:nvPr>
            <p:ph type="title"/>
          </p:nvPr>
        </p:nvSpPr>
        <p:spPr>
          <a:xfrm>
            <a:off x="474134" y="245403"/>
            <a:ext cx="8534400" cy="609600"/>
          </a:xfrm>
        </p:spPr>
        <p:txBody>
          <a:bodyPr/>
          <a:lstStyle/>
          <a:p>
            <a:pPr eaLnBrk="1" hangingPunct="1">
              <a:lnSpc>
                <a:spcPct val="80000"/>
              </a:lnSpc>
            </a:pPr>
            <a:r>
              <a:rPr lang="es-MX" altLang="es-MX" sz="3200" spc="-100" dirty="0"/>
              <a:t>Hoja de calculo de la humedad de combustible fino muerto</a:t>
            </a:r>
          </a:p>
        </p:txBody>
      </p:sp>
      <p:sp>
        <p:nvSpPr>
          <p:cNvPr id="8397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15DB33C6-CF89-4D46-96D1-4851E395669D}" type="slidenum">
              <a:rPr lang="en-US" altLang="es-MX" sz="1000" smtClean="0">
                <a:latin typeface="Arial" charset="0"/>
              </a:rPr>
              <a:pPr algn="r" eaLnBrk="1" hangingPunct="1"/>
              <a:t>62</a:t>
            </a:fld>
            <a:r>
              <a:rPr lang="en-US" altLang="es-MX" sz="1000" dirty="0">
                <a:latin typeface="Arial" charset="0"/>
              </a:rPr>
              <a:t>-S290-PE</a:t>
            </a:r>
          </a:p>
        </p:txBody>
      </p:sp>
      <p:sp>
        <p:nvSpPr>
          <p:cNvPr id="83975" name="CuadroTexto 3"/>
          <p:cNvSpPr txBox="1">
            <a:spLocks noChangeArrowheads="1"/>
          </p:cNvSpPr>
          <p:nvPr/>
        </p:nvSpPr>
        <p:spPr bwMode="auto">
          <a:xfrm>
            <a:off x="1693863" y="1738313"/>
            <a:ext cx="338137" cy="3416300"/>
          </a:xfrm>
          <a:prstGeom prst="rect">
            <a:avLst/>
          </a:prstGeom>
          <a:solidFill>
            <a:schemeClr val="bg1"/>
          </a:solidFill>
          <a:ln w="9525">
            <a:noFill/>
            <a:miter lim="800000"/>
            <a:headEnd/>
            <a:tailEnd/>
          </a:ln>
        </p:spPr>
        <p:txBody>
          <a:bodyPr wrap="none">
            <a:spAutoFit/>
          </a:bodyPr>
          <a:lstStyle/>
          <a:p>
            <a:r>
              <a:rPr lang="es-MX" altLang="es-MX" sz="1200"/>
              <a:t>0</a:t>
            </a:r>
          </a:p>
          <a:p>
            <a:r>
              <a:rPr lang="es-MX" altLang="es-MX" sz="1200"/>
              <a:t>1</a:t>
            </a:r>
          </a:p>
          <a:p>
            <a:r>
              <a:rPr lang="es-MX" altLang="es-MX" sz="1200"/>
              <a:t>2</a:t>
            </a:r>
          </a:p>
          <a:p>
            <a:r>
              <a:rPr lang="es-MX" altLang="es-MX" sz="1200"/>
              <a:t>3</a:t>
            </a:r>
          </a:p>
          <a:p>
            <a:r>
              <a:rPr lang="es-MX" altLang="es-MX" sz="1200"/>
              <a:t>4</a:t>
            </a:r>
          </a:p>
          <a:p>
            <a:r>
              <a:rPr lang="es-MX" altLang="es-MX" sz="1200"/>
              <a:t>5</a:t>
            </a:r>
          </a:p>
          <a:p>
            <a:r>
              <a:rPr lang="es-MX" altLang="es-MX" sz="1200"/>
              <a:t>6</a:t>
            </a:r>
          </a:p>
          <a:p>
            <a:endParaRPr lang="es-MX" altLang="es-MX" sz="1200"/>
          </a:p>
          <a:p>
            <a:r>
              <a:rPr lang="es-MX" altLang="es-MX" sz="1200"/>
              <a:t>7</a:t>
            </a:r>
          </a:p>
          <a:p>
            <a:r>
              <a:rPr lang="es-MX" altLang="es-MX" sz="1200"/>
              <a:t>8</a:t>
            </a:r>
          </a:p>
          <a:p>
            <a:r>
              <a:rPr lang="es-MX" altLang="es-MX" sz="1200"/>
              <a:t>9</a:t>
            </a:r>
          </a:p>
          <a:p>
            <a:r>
              <a:rPr lang="es-MX" altLang="es-MX" sz="1200"/>
              <a:t>10</a:t>
            </a:r>
          </a:p>
          <a:p>
            <a:endParaRPr lang="es-MX" altLang="es-MX" sz="1200"/>
          </a:p>
          <a:p>
            <a:endParaRPr lang="es-MX" altLang="es-MX" sz="1200"/>
          </a:p>
          <a:p>
            <a:endParaRPr lang="es-MX" altLang="es-MX" sz="1200"/>
          </a:p>
          <a:p>
            <a:r>
              <a:rPr lang="es-MX" altLang="es-MX" sz="1200"/>
              <a:t>11</a:t>
            </a:r>
          </a:p>
          <a:p>
            <a:r>
              <a:rPr lang="es-MX" altLang="es-MX" sz="1200"/>
              <a:t>12</a:t>
            </a:r>
          </a:p>
          <a:p>
            <a:r>
              <a:rPr lang="es-MX" altLang="es-MX" sz="1200"/>
              <a:t>13</a:t>
            </a:r>
          </a:p>
        </p:txBody>
      </p:sp>
      <p:sp>
        <p:nvSpPr>
          <p:cNvPr id="83977" name="CuadroTexto 4"/>
          <p:cNvSpPr txBox="1">
            <a:spLocks noChangeArrowheads="1"/>
          </p:cNvSpPr>
          <p:nvPr/>
        </p:nvSpPr>
        <p:spPr bwMode="auto">
          <a:xfrm>
            <a:off x="2136775" y="5851525"/>
            <a:ext cx="3305175" cy="461963"/>
          </a:xfrm>
          <a:prstGeom prst="rect">
            <a:avLst/>
          </a:prstGeom>
          <a:solidFill>
            <a:schemeClr val="bg1"/>
          </a:solidFill>
          <a:ln w="9525">
            <a:noFill/>
            <a:miter lim="800000"/>
            <a:headEnd/>
            <a:tailEnd/>
          </a:ln>
        </p:spPr>
        <p:txBody>
          <a:bodyPr wrap="none">
            <a:spAutoFit/>
          </a:bodyPr>
          <a:lstStyle/>
          <a:p>
            <a:r>
              <a:rPr lang="es-MX" altLang="es-MX" sz="1200"/>
              <a:t>Humedad de combustible fino muerto (HCFM), %</a:t>
            </a:r>
          </a:p>
          <a:p>
            <a:r>
              <a:rPr lang="es-MX" altLang="es-MX" sz="1200"/>
              <a:t>(Línea 6 + Línea 13)</a:t>
            </a:r>
          </a:p>
        </p:txBody>
      </p:sp>
      <p:pic>
        <p:nvPicPr>
          <p:cNvPr id="14" name="Imagen 13">
            <a:extLst>
              <a:ext uri="{FF2B5EF4-FFF2-40B4-BE49-F238E27FC236}">
                <a16:creationId xmlns:a16="http://schemas.microsoft.com/office/drawing/2014/main" id="{E67ABB2A-3872-48AB-AB51-B70BE441EE4C}"/>
              </a:ext>
            </a:extLst>
          </p:cNvPr>
          <p:cNvPicPr>
            <a:picLocks noChangeAspect="1"/>
          </p:cNvPicPr>
          <p:nvPr/>
        </p:nvPicPr>
        <p:blipFill>
          <a:blip r:embed="rId3"/>
          <a:stretch>
            <a:fillRect/>
          </a:stretch>
        </p:blipFill>
        <p:spPr>
          <a:xfrm>
            <a:off x="1294871" y="1100665"/>
            <a:ext cx="6381933" cy="5457825"/>
          </a:xfrm>
          <a:prstGeom prst="rect">
            <a:avLst/>
          </a:prstGeom>
          <a:solidFill>
            <a:srgbClr val="FFFFFF"/>
          </a:solidFill>
        </p:spPr>
      </p:pic>
    </p:spTree>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08-19-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84995" name="Rectangle 3"/>
          <p:cNvSpPr>
            <a:spLocks noGrp="1" noChangeArrowheads="1"/>
          </p:cNvSpPr>
          <p:nvPr>
            <p:ph type="title"/>
          </p:nvPr>
        </p:nvSpPr>
        <p:spPr>
          <a:xfrm>
            <a:off x="406400" y="304800"/>
            <a:ext cx="8365067" cy="1671638"/>
          </a:xfrm>
        </p:spPr>
        <p:txBody>
          <a:bodyPr/>
          <a:lstStyle/>
          <a:p>
            <a:pPr eaLnBrk="1" hangingPunct="1"/>
            <a:r>
              <a:rPr lang="es-MX" altLang="es-MX" dirty="0"/>
              <a:t>Tabla 2</a:t>
            </a:r>
            <a:br>
              <a:rPr lang="es-MX" altLang="es-MX" dirty="0"/>
            </a:br>
            <a:r>
              <a:rPr lang="es-MX" altLang="es-MX" sz="2800" dirty="0"/>
              <a:t>Humedad de referencia del combustible</a:t>
            </a:r>
            <a:br>
              <a:rPr lang="es-MX" altLang="es-MX" sz="2800" dirty="0"/>
            </a:br>
            <a:r>
              <a:rPr lang="es-MX" altLang="es-MX" sz="2000" dirty="0"/>
              <a:t>(Hora del día 0800-1959)</a:t>
            </a:r>
            <a:br>
              <a:rPr lang="es-MX" altLang="es-MX" sz="2000" dirty="0"/>
            </a:br>
            <a:r>
              <a:rPr lang="es-MX" altLang="es-MX" sz="2000" dirty="0"/>
              <a:t>Insumo de la línea 6</a:t>
            </a:r>
          </a:p>
        </p:txBody>
      </p:sp>
      <p:sp>
        <p:nvSpPr>
          <p:cNvPr id="84996" name="Text Box 5"/>
          <p:cNvSpPr txBox="1">
            <a:spLocks noChangeArrowheads="1"/>
          </p:cNvSpPr>
          <p:nvPr/>
        </p:nvSpPr>
        <p:spPr bwMode="auto">
          <a:xfrm>
            <a:off x="882650" y="5486400"/>
            <a:ext cx="4673074" cy="341632"/>
          </a:xfrm>
          <a:prstGeom prst="rect">
            <a:avLst/>
          </a:prstGeom>
          <a:noFill/>
          <a:ln w="9525">
            <a:noFill/>
            <a:miter lim="800000"/>
            <a:headEnd/>
            <a:tailEnd/>
          </a:ln>
        </p:spPr>
        <p:txBody>
          <a:bodyPr wrap="none">
            <a:spAutoFit/>
          </a:bodyPr>
          <a:lstStyle/>
          <a:p>
            <a:pPr eaLnBrk="1" hangingPunct="1">
              <a:lnSpc>
                <a:spcPct val="90000"/>
              </a:lnSpc>
            </a:pPr>
            <a:r>
              <a:rPr lang="es-MX" altLang="es-MX" sz="1800" b="1" dirty="0">
                <a:latin typeface="Arial" charset="0"/>
              </a:rPr>
              <a:t>Ir a las tablas 3, 4, o 5 para correcciones.</a:t>
            </a:r>
          </a:p>
        </p:txBody>
      </p:sp>
      <p:sp>
        <p:nvSpPr>
          <p:cNvPr id="8499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52AB10FC-CE45-4B9D-9BF2-F5D86B89AFD3}" type="slidenum">
              <a:rPr lang="en-US" altLang="es-MX" sz="1000" smtClean="0">
                <a:latin typeface="Arial" charset="0"/>
              </a:rPr>
              <a:pPr algn="r" eaLnBrk="1" hangingPunct="1"/>
              <a:t>63</a:t>
            </a:fld>
            <a:r>
              <a:rPr lang="en-US" altLang="es-MX" sz="1000" dirty="0">
                <a:latin typeface="Arial" charset="0"/>
              </a:rPr>
              <a:t>-S290-PE</a:t>
            </a:r>
          </a:p>
        </p:txBody>
      </p:sp>
      <p:pic>
        <p:nvPicPr>
          <p:cNvPr id="3" name="Imagen 2" descr="Imagen en blanco y negro de un teclado&#10;&#10;Descripción generada automáticamente con confianza baja">
            <a:extLst>
              <a:ext uri="{FF2B5EF4-FFF2-40B4-BE49-F238E27FC236}">
                <a16:creationId xmlns:a16="http://schemas.microsoft.com/office/drawing/2014/main" id="{02EBB9E1-0D9C-4EC4-9A06-40D0A44F0546}"/>
              </a:ext>
            </a:extLst>
          </p:cNvPr>
          <p:cNvPicPr>
            <a:picLocks noChangeAspect="1"/>
          </p:cNvPicPr>
          <p:nvPr/>
        </p:nvPicPr>
        <p:blipFill>
          <a:blip r:embed="rId3"/>
          <a:stretch>
            <a:fillRect/>
          </a:stretch>
        </p:blipFill>
        <p:spPr>
          <a:xfrm>
            <a:off x="304800" y="2506133"/>
            <a:ext cx="8517467" cy="2658534"/>
          </a:xfrm>
          <a:prstGeom prst="rect">
            <a:avLst/>
          </a:prstGeom>
        </p:spPr>
      </p:pic>
    </p:spTree>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08-21-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86019" name="Rectangle 3"/>
          <p:cNvSpPr>
            <a:spLocks noGrp="1" noChangeArrowheads="1"/>
          </p:cNvSpPr>
          <p:nvPr>
            <p:ph type="title"/>
          </p:nvPr>
        </p:nvSpPr>
        <p:spPr>
          <a:xfrm>
            <a:off x="0" y="50803"/>
            <a:ext cx="9144000" cy="1617134"/>
          </a:xfrm>
        </p:spPr>
        <p:txBody>
          <a:bodyPr/>
          <a:lstStyle/>
          <a:p>
            <a:pPr eaLnBrk="1" hangingPunct="1">
              <a:lnSpc>
                <a:spcPct val="80000"/>
              </a:lnSpc>
            </a:pPr>
            <a:r>
              <a:rPr lang="es-MX" altLang="es-MX" sz="3600" dirty="0"/>
              <a:t>Tabla 3</a:t>
            </a:r>
            <a:br>
              <a:rPr lang="es-MX" altLang="es-MX" sz="1800" dirty="0"/>
            </a:br>
            <a:r>
              <a:rPr lang="es-MX" altLang="es-MX" sz="2800" spc="-150" dirty="0"/>
              <a:t>Correcciones del contenido de humedad del combustible fino muerto</a:t>
            </a:r>
            <a:br>
              <a:rPr lang="es-MX" altLang="es-MX" sz="1800" spc="-100" dirty="0"/>
            </a:br>
            <a:r>
              <a:rPr lang="es-MX" altLang="es-MX" sz="1800" dirty="0"/>
              <a:t>(Hora del día 0800-1959) Mayo, Junio Julio</a:t>
            </a:r>
            <a:br>
              <a:rPr lang="es-MX" altLang="es-MX" sz="1800" dirty="0"/>
            </a:br>
            <a:r>
              <a:rPr lang="es-MX" altLang="es-MX" sz="1800" dirty="0"/>
              <a:t>Insumo de la línea 13</a:t>
            </a:r>
          </a:p>
        </p:txBody>
      </p:sp>
      <p:sp>
        <p:nvSpPr>
          <p:cNvPr id="8602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63F32858-322E-4354-8D9E-FCC650D7916D}" type="slidenum">
              <a:rPr lang="en-US" altLang="es-MX" sz="1000" smtClean="0">
                <a:latin typeface="Arial" charset="0"/>
              </a:rPr>
              <a:pPr algn="r" eaLnBrk="1" hangingPunct="1"/>
              <a:t>64</a:t>
            </a:fld>
            <a:r>
              <a:rPr lang="en-US" altLang="es-MX" sz="1000" dirty="0">
                <a:latin typeface="Arial" charset="0"/>
              </a:rPr>
              <a:t>-S290-PE</a:t>
            </a:r>
          </a:p>
        </p:txBody>
      </p:sp>
      <p:sp>
        <p:nvSpPr>
          <p:cNvPr id="33" name="Text Box 5"/>
          <p:cNvSpPr txBox="1">
            <a:spLocks noChangeArrowheads="1"/>
          </p:cNvSpPr>
          <p:nvPr/>
        </p:nvSpPr>
        <p:spPr bwMode="auto">
          <a:xfrm>
            <a:off x="533400" y="6001807"/>
            <a:ext cx="4483920"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defTabSz="682625" eaLnBrk="1" hangingPunct="1">
              <a:lnSpc>
                <a:spcPct val="90000"/>
              </a:lnSpc>
              <a:defRPr sz="1800" b="1">
                <a:latin typeface="Arial" panose="020B0604020202020204" pitchFamily="34" charset="0"/>
              </a:defRPr>
            </a:lvl1pPr>
            <a:lvl2pPr marL="742950" indent="-285750" defTabSz="682625"/>
            <a:lvl3pPr marL="1143000" indent="-228600" defTabSz="682625"/>
            <a:lvl4pPr marL="1600200" indent="-228600" defTabSz="682625"/>
            <a:lvl5pPr marL="2057400" indent="-228600" defTabSz="682625"/>
            <a:lvl6pPr marL="2514600" indent="-228600" defTabSz="682625" eaLnBrk="0" fontAlgn="base" hangingPunct="0">
              <a:spcBef>
                <a:spcPct val="0"/>
              </a:spcBef>
              <a:spcAft>
                <a:spcPct val="0"/>
              </a:spcAft>
            </a:lvl6pPr>
            <a:lvl7pPr marL="2971800" indent="-228600" defTabSz="682625" eaLnBrk="0" fontAlgn="base" hangingPunct="0">
              <a:spcBef>
                <a:spcPct val="0"/>
              </a:spcBef>
              <a:spcAft>
                <a:spcPct val="0"/>
              </a:spcAft>
            </a:lvl7pPr>
            <a:lvl8pPr marL="3429000" indent="-228600" defTabSz="682625" eaLnBrk="0" fontAlgn="base" hangingPunct="0">
              <a:spcBef>
                <a:spcPct val="0"/>
              </a:spcBef>
              <a:spcAft>
                <a:spcPct val="0"/>
              </a:spcAft>
            </a:lvl8pPr>
            <a:lvl9pPr marL="3886200" indent="-228600" defTabSz="682625" eaLnBrk="0" fontAlgn="base" hangingPunct="0">
              <a:spcBef>
                <a:spcPct val="0"/>
              </a:spcBef>
              <a:spcAft>
                <a:spcPct val="0"/>
              </a:spcAft>
            </a:lvl9pPr>
          </a:lstStyle>
          <a:p>
            <a:r>
              <a:rPr lang="es-MX" altLang="es-MX" dirty="0"/>
              <a:t>Nota:	D = 300 a 600 m debajo del sitio</a:t>
            </a:r>
          </a:p>
          <a:p>
            <a:r>
              <a:rPr lang="es-MX" altLang="es-MX" dirty="0"/>
              <a:t>	U =  ± 300 m del sitio</a:t>
            </a:r>
          </a:p>
          <a:p>
            <a:r>
              <a:rPr lang="es-MX" altLang="es-MX" dirty="0"/>
              <a:t> 	A = 300 a 600 m arriba del sitio</a:t>
            </a:r>
          </a:p>
        </p:txBody>
      </p:sp>
      <p:pic>
        <p:nvPicPr>
          <p:cNvPr id="3" name="Imagen 2"/>
          <p:cNvPicPr>
            <a:picLocks noChangeAspect="1"/>
          </p:cNvPicPr>
          <p:nvPr/>
        </p:nvPicPr>
        <p:blipFill>
          <a:blip r:embed="rId3"/>
          <a:stretch>
            <a:fillRect/>
          </a:stretch>
        </p:blipFill>
        <p:spPr>
          <a:xfrm>
            <a:off x="340876" y="1649270"/>
            <a:ext cx="8388626" cy="4386404"/>
          </a:xfrm>
          <a:prstGeom prst="rect">
            <a:avLst/>
          </a:prstGeom>
        </p:spPr>
      </p:pic>
    </p:spTree>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08-22-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87043" name="Rectangle 3"/>
          <p:cNvSpPr>
            <a:spLocks noGrp="1" noChangeArrowheads="1"/>
          </p:cNvSpPr>
          <p:nvPr>
            <p:ph type="title"/>
          </p:nvPr>
        </p:nvSpPr>
        <p:spPr>
          <a:xfrm>
            <a:off x="0" y="0"/>
            <a:ext cx="9144000" cy="1676400"/>
          </a:xfrm>
        </p:spPr>
        <p:txBody>
          <a:bodyPr/>
          <a:lstStyle/>
          <a:p>
            <a:pPr eaLnBrk="1" hangingPunct="1">
              <a:lnSpc>
                <a:spcPct val="80000"/>
              </a:lnSpc>
            </a:pPr>
            <a:r>
              <a:rPr lang="es-MX" altLang="es-MX" sz="3600" dirty="0"/>
              <a:t>Tabla  4</a:t>
            </a:r>
            <a:br>
              <a:rPr lang="es-MX" altLang="es-MX" dirty="0"/>
            </a:br>
            <a:r>
              <a:rPr lang="es-MX" altLang="es-MX" sz="2800" spc="-150" dirty="0"/>
              <a:t>Correcciones del contenido de humedad del combustible fino muerto</a:t>
            </a:r>
            <a:br>
              <a:rPr lang="es-MX" altLang="es-MX" sz="1400" spc="-100" dirty="0"/>
            </a:br>
            <a:r>
              <a:rPr lang="es-MX" altLang="es-MX" sz="1800" dirty="0"/>
              <a:t>(Hora del día 0800-1959) Feb, Mar, Abr/</a:t>
            </a:r>
            <a:r>
              <a:rPr lang="es-MX" altLang="es-MX" sz="1800" dirty="0" err="1"/>
              <a:t>Ago</a:t>
            </a:r>
            <a:r>
              <a:rPr lang="es-MX" altLang="es-MX" sz="1800" dirty="0"/>
              <a:t>, </a:t>
            </a:r>
            <a:r>
              <a:rPr lang="es-MX" altLang="es-MX" sz="1800" dirty="0" err="1"/>
              <a:t>Sep</a:t>
            </a:r>
            <a:r>
              <a:rPr lang="es-MX" altLang="es-MX" sz="1800" dirty="0"/>
              <a:t>, Oct</a:t>
            </a:r>
            <a:br>
              <a:rPr lang="es-MX" altLang="es-MX" sz="1800" dirty="0"/>
            </a:br>
            <a:r>
              <a:rPr lang="es-MX" altLang="es-MX" sz="1800" dirty="0"/>
              <a:t>Insumo de la línea 13</a:t>
            </a:r>
          </a:p>
        </p:txBody>
      </p:sp>
      <p:sp>
        <p:nvSpPr>
          <p:cNvPr id="8704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AC67C3B8-B250-417B-AA65-A34895FE3A01}" type="slidenum">
              <a:rPr lang="en-US" altLang="es-MX" sz="1000" smtClean="0">
                <a:latin typeface="Arial" charset="0"/>
              </a:rPr>
              <a:pPr algn="r" eaLnBrk="1" hangingPunct="1"/>
              <a:t>65</a:t>
            </a:fld>
            <a:r>
              <a:rPr lang="en-US" altLang="es-MX" sz="1000" dirty="0">
                <a:latin typeface="Arial" charset="0"/>
              </a:rPr>
              <a:t>-S290-PE</a:t>
            </a:r>
          </a:p>
        </p:txBody>
      </p:sp>
      <p:sp>
        <p:nvSpPr>
          <p:cNvPr id="87049" name="CuadroTexto 8"/>
          <p:cNvSpPr txBox="1">
            <a:spLocks noChangeArrowheads="1"/>
          </p:cNvSpPr>
          <p:nvPr/>
        </p:nvSpPr>
        <p:spPr bwMode="auto">
          <a:xfrm>
            <a:off x="1338263" y="2066925"/>
            <a:ext cx="823912" cy="246063"/>
          </a:xfrm>
          <a:prstGeom prst="rect">
            <a:avLst/>
          </a:prstGeom>
          <a:solidFill>
            <a:schemeClr val="bg1"/>
          </a:solidFill>
          <a:ln w="9525">
            <a:noFill/>
            <a:miter lim="800000"/>
            <a:headEnd/>
            <a:tailEnd/>
          </a:ln>
        </p:spPr>
        <p:txBody>
          <a:bodyPr wrap="none">
            <a:spAutoFit/>
          </a:bodyPr>
          <a:lstStyle/>
          <a:p>
            <a:r>
              <a:rPr lang="es-MX" altLang="es-MX" sz="1000" dirty="0"/>
              <a:t>% pendiente</a:t>
            </a:r>
          </a:p>
        </p:txBody>
      </p:sp>
      <p:pic>
        <p:nvPicPr>
          <p:cNvPr id="4" name="Imagen 3"/>
          <p:cNvPicPr>
            <a:picLocks noChangeAspect="1"/>
          </p:cNvPicPr>
          <p:nvPr/>
        </p:nvPicPr>
        <p:blipFill>
          <a:blip r:embed="rId3"/>
          <a:stretch>
            <a:fillRect/>
          </a:stretch>
        </p:blipFill>
        <p:spPr>
          <a:xfrm>
            <a:off x="392372" y="1752599"/>
            <a:ext cx="8314305" cy="4181475"/>
          </a:xfrm>
          <a:prstGeom prst="rect">
            <a:avLst/>
          </a:prstGeom>
        </p:spPr>
      </p:pic>
      <p:sp>
        <p:nvSpPr>
          <p:cNvPr id="8" name="Text Box 5">
            <a:extLst>
              <a:ext uri="{FF2B5EF4-FFF2-40B4-BE49-F238E27FC236}">
                <a16:creationId xmlns:a16="http://schemas.microsoft.com/office/drawing/2014/main" id="{83B19380-EC91-412F-8EE1-48015BEA1A3A}"/>
              </a:ext>
            </a:extLst>
          </p:cNvPr>
          <p:cNvSpPr txBox="1">
            <a:spLocks noChangeArrowheads="1"/>
          </p:cNvSpPr>
          <p:nvPr/>
        </p:nvSpPr>
        <p:spPr bwMode="auto">
          <a:xfrm>
            <a:off x="533400" y="6001807"/>
            <a:ext cx="4483920"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defTabSz="682625" eaLnBrk="1" hangingPunct="1">
              <a:lnSpc>
                <a:spcPct val="90000"/>
              </a:lnSpc>
              <a:defRPr sz="1800" b="1">
                <a:latin typeface="Arial" panose="020B0604020202020204" pitchFamily="34" charset="0"/>
              </a:defRPr>
            </a:lvl1pPr>
            <a:lvl2pPr marL="742950" indent="-285750" defTabSz="682625"/>
            <a:lvl3pPr marL="1143000" indent="-228600" defTabSz="682625"/>
            <a:lvl4pPr marL="1600200" indent="-228600" defTabSz="682625"/>
            <a:lvl5pPr marL="2057400" indent="-228600" defTabSz="682625"/>
            <a:lvl6pPr marL="2514600" indent="-228600" defTabSz="682625" eaLnBrk="0" fontAlgn="base" hangingPunct="0">
              <a:spcBef>
                <a:spcPct val="0"/>
              </a:spcBef>
              <a:spcAft>
                <a:spcPct val="0"/>
              </a:spcAft>
            </a:lvl6pPr>
            <a:lvl7pPr marL="2971800" indent="-228600" defTabSz="682625" eaLnBrk="0" fontAlgn="base" hangingPunct="0">
              <a:spcBef>
                <a:spcPct val="0"/>
              </a:spcBef>
              <a:spcAft>
                <a:spcPct val="0"/>
              </a:spcAft>
            </a:lvl7pPr>
            <a:lvl8pPr marL="3429000" indent="-228600" defTabSz="682625" eaLnBrk="0" fontAlgn="base" hangingPunct="0">
              <a:spcBef>
                <a:spcPct val="0"/>
              </a:spcBef>
              <a:spcAft>
                <a:spcPct val="0"/>
              </a:spcAft>
            </a:lvl8pPr>
            <a:lvl9pPr marL="3886200" indent="-228600" defTabSz="682625" eaLnBrk="0" fontAlgn="base" hangingPunct="0">
              <a:spcBef>
                <a:spcPct val="0"/>
              </a:spcBef>
              <a:spcAft>
                <a:spcPct val="0"/>
              </a:spcAft>
            </a:lvl9pPr>
          </a:lstStyle>
          <a:p>
            <a:r>
              <a:rPr lang="es-MX" altLang="es-MX" dirty="0"/>
              <a:t>Nota:	D = 300 a 600 m debajo del sitio</a:t>
            </a:r>
          </a:p>
          <a:p>
            <a:r>
              <a:rPr lang="es-MX" altLang="es-MX" dirty="0"/>
              <a:t>	U =  ± 300 m del sitio</a:t>
            </a:r>
          </a:p>
          <a:p>
            <a:r>
              <a:rPr lang="es-MX" altLang="es-MX" dirty="0"/>
              <a:t> 	A = 300 a 600 m arriba del sitio</a:t>
            </a:r>
          </a:p>
        </p:txBody>
      </p:sp>
    </p:spTree>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08-23-S290-VG"/>
          <p:cNvPicPr>
            <a:picLocks noChangeAspect="1" noChangeArrowheads="1"/>
          </p:cNvPicPr>
          <p:nvPr/>
        </p:nvPicPr>
        <p:blipFill>
          <a:blip r:embed="rId2" cstate="print"/>
          <a:srcRect/>
          <a:stretch>
            <a:fillRect/>
          </a:stretch>
        </p:blipFill>
        <p:spPr bwMode="auto">
          <a:xfrm>
            <a:off x="-75370" y="0"/>
            <a:ext cx="9258300" cy="6858000"/>
          </a:xfrm>
          <a:prstGeom prst="rect">
            <a:avLst/>
          </a:prstGeom>
          <a:noFill/>
          <a:ln w="9525">
            <a:noFill/>
            <a:miter lim="800000"/>
            <a:headEnd/>
            <a:tailEnd/>
          </a:ln>
        </p:spPr>
      </p:pic>
      <p:sp>
        <p:nvSpPr>
          <p:cNvPr id="88067" name="Rectangle 3"/>
          <p:cNvSpPr>
            <a:spLocks noGrp="1" noChangeArrowheads="1"/>
          </p:cNvSpPr>
          <p:nvPr>
            <p:ph type="title"/>
          </p:nvPr>
        </p:nvSpPr>
        <p:spPr>
          <a:xfrm>
            <a:off x="0" y="220133"/>
            <a:ext cx="9144000" cy="1557867"/>
          </a:xfrm>
        </p:spPr>
        <p:txBody>
          <a:bodyPr/>
          <a:lstStyle/>
          <a:p>
            <a:pPr eaLnBrk="1" hangingPunct="1">
              <a:lnSpc>
                <a:spcPct val="80000"/>
              </a:lnSpc>
            </a:pPr>
            <a:r>
              <a:rPr lang="es-MX" altLang="es-MX" dirty="0"/>
              <a:t>Tabla  5</a:t>
            </a:r>
            <a:br>
              <a:rPr lang="es-MX" altLang="es-MX" sz="2800" dirty="0"/>
            </a:br>
            <a:r>
              <a:rPr lang="es-MX" altLang="es-MX" sz="2800" spc="-200" dirty="0"/>
              <a:t>Correcciones del contenido de humedad del combustible fino muerto</a:t>
            </a:r>
            <a:br>
              <a:rPr lang="es-MX" altLang="es-MX" sz="2800" spc="-200" dirty="0"/>
            </a:br>
            <a:r>
              <a:rPr lang="es-MX" altLang="es-MX" sz="1800" dirty="0"/>
              <a:t>(Hora del día 0800-1959) Noviembre, Diciembre, Enero</a:t>
            </a:r>
            <a:br>
              <a:rPr lang="es-MX" altLang="es-MX" sz="2800" dirty="0"/>
            </a:br>
            <a:r>
              <a:rPr lang="es-MX" altLang="es-MX" sz="1800" dirty="0"/>
              <a:t>Insumo de la línea 13</a:t>
            </a:r>
            <a:br>
              <a:rPr lang="en-US" altLang="es-MX" sz="2000" dirty="0"/>
            </a:br>
            <a:endParaRPr lang="en-US" altLang="es-MX" sz="2000" dirty="0"/>
          </a:p>
        </p:txBody>
      </p:sp>
      <p:sp>
        <p:nvSpPr>
          <p:cNvPr id="8806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AB47CC35-B8BD-4957-9432-DF947D100D99}" type="slidenum">
              <a:rPr lang="en-US" altLang="es-MX" sz="1000" smtClean="0">
                <a:latin typeface="Arial" charset="0"/>
              </a:rPr>
              <a:pPr algn="r" eaLnBrk="1" hangingPunct="1"/>
              <a:t>66</a:t>
            </a:fld>
            <a:r>
              <a:rPr lang="en-US" altLang="es-MX" sz="1000" dirty="0">
                <a:latin typeface="Arial" charset="0"/>
              </a:rPr>
              <a:t>-S290-PE</a:t>
            </a:r>
          </a:p>
        </p:txBody>
      </p:sp>
      <p:pic>
        <p:nvPicPr>
          <p:cNvPr id="2" name="Imagen 1"/>
          <p:cNvPicPr>
            <a:picLocks noChangeAspect="1"/>
          </p:cNvPicPr>
          <p:nvPr/>
        </p:nvPicPr>
        <p:blipFill>
          <a:blip r:embed="rId3"/>
          <a:stretch>
            <a:fillRect/>
          </a:stretch>
        </p:blipFill>
        <p:spPr>
          <a:xfrm>
            <a:off x="409847" y="1727200"/>
            <a:ext cx="8399024" cy="4250267"/>
          </a:xfrm>
          <a:prstGeom prst="rect">
            <a:avLst/>
          </a:prstGeom>
        </p:spPr>
      </p:pic>
      <p:sp>
        <p:nvSpPr>
          <p:cNvPr id="7" name="Text Box 5">
            <a:extLst>
              <a:ext uri="{FF2B5EF4-FFF2-40B4-BE49-F238E27FC236}">
                <a16:creationId xmlns:a16="http://schemas.microsoft.com/office/drawing/2014/main" id="{DEB68A83-3FEA-4026-89EA-2C1A47130485}"/>
              </a:ext>
            </a:extLst>
          </p:cNvPr>
          <p:cNvSpPr txBox="1">
            <a:spLocks noChangeArrowheads="1"/>
          </p:cNvSpPr>
          <p:nvPr/>
        </p:nvSpPr>
        <p:spPr bwMode="auto">
          <a:xfrm>
            <a:off x="533400" y="6001807"/>
            <a:ext cx="4483920"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defTabSz="682625" eaLnBrk="1" hangingPunct="1">
              <a:lnSpc>
                <a:spcPct val="90000"/>
              </a:lnSpc>
              <a:defRPr sz="1800" b="1">
                <a:latin typeface="Arial" panose="020B0604020202020204" pitchFamily="34" charset="0"/>
              </a:defRPr>
            </a:lvl1pPr>
            <a:lvl2pPr marL="742950" indent="-285750" defTabSz="682625"/>
            <a:lvl3pPr marL="1143000" indent="-228600" defTabSz="682625"/>
            <a:lvl4pPr marL="1600200" indent="-228600" defTabSz="682625"/>
            <a:lvl5pPr marL="2057400" indent="-228600" defTabSz="682625"/>
            <a:lvl6pPr marL="2514600" indent="-228600" defTabSz="682625" eaLnBrk="0" fontAlgn="base" hangingPunct="0">
              <a:spcBef>
                <a:spcPct val="0"/>
              </a:spcBef>
              <a:spcAft>
                <a:spcPct val="0"/>
              </a:spcAft>
            </a:lvl6pPr>
            <a:lvl7pPr marL="2971800" indent="-228600" defTabSz="682625" eaLnBrk="0" fontAlgn="base" hangingPunct="0">
              <a:spcBef>
                <a:spcPct val="0"/>
              </a:spcBef>
              <a:spcAft>
                <a:spcPct val="0"/>
              </a:spcAft>
            </a:lvl7pPr>
            <a:lvl8pPr marL="3429000" indent="-228600" defTabSz="682625" eaLnBrk="0" fontAlgn="base" hangingPunct="0">
              <a:spcBef>
                <a:spcPct val="0"/>
              </a:spcBef>
              <a:spcAft>
                <a:spcPct val="0"/>
              </a:spcAft>
            </a:lvl8pPr>
            <a:lvl9pPr marL="3886200" indent="-228600" defTabSz="682625" eaLnBrk="0" fontAlgn="base" hangingPunct="0">
              <a:spcBef>
                <a:spcPct val="0"/>
              </a:spcBef>
              <a:spcAft>
                <a:spcPct val="0"/>
              </a:spcAft>
            </a:lvl9pPr>
          </a:lstStyle>
          <a:p>
            <a:r>
              <a:rPr lang="es-MX" altLang="es-MX" dirty="0"/>
              <a:t>Nota:	D = 300 a 600 m debajo del sitio</a:t>
            </a:r>
          </a:p>
          <a:p>
            <a:r>
              <a:rPr lang="es-MX" altLang="es-MX" dirty="0"/>
              <a:t>	U =  ± 300 m del sitio</a:t>
            </a:r>
          </a:p>
          <a:p>
            <a:r>
              <a:rPr lang="es-MX" altLang="es-MX" dirty="0"/>
              <a:t> 	A = 300 a 600 m arriba del sitio</a:t>
            </a:r>
          </a:p>
        </p:txBody>
      </p:sp>
    </p:spTree>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6"/>
          <p:cNvSpPr>
            <a:spLocks noChangeArrowheads="1"/>
          </p:cNvSpPr>
          <p:nvPr/>
        </p:nvSpPr>
        <p:spPr bwMode="auto">
          <a:xfrm>
            <a:off x="381000" y="1143000"/>
            <a:ext cx="8534400" cy="5105400"/>
          </a:xfrm>
          <a:prstGeom prst="rect">
            <a:avLst/>
          </a:prstGeom>
          <a:solidFill>
            <a:schemeClr val="bg1"/>
          </a:solidFill>
          <a:ln w="9525">
            <a:solidFill>
              <a:schemeClr val="tx1"/>
            </a:solidFill>
            <a:miter lim="800000"/>
            <a:headEnd/>
            <a:tailEnd/>
          </a:ln>
        </p:spPr>
        <p:txBody>
          <a:bodyPr wrap="none" anchor="ctr"/>
          <a:lstStyle/>
          <a:p>
            <a:pPr eaLnBrk="1" hangingPunct="1"/>
            <a:endParaRPr lang="es-MX" altLang="es-MX"/>
          </a:p>
        </p:txBody>
      </p:sp>
      <p:sp>
        <p:nvSpPr>
          <p:cNvPr id="89091" name="Rectangle 2"/>
          <p:cNvSpPr>
            <a:spLocks noGrp="1" noChangeArrowheads="1"/>
          </p:cNvSpPr>
          <p:nvPr>
            <p:ph type="title"/>
          </p:nvPr>
        </p:nvSpPr>
        <p:spPr>
          <a:xfrm>
            <a:off x="0" y="438150"/>
            <a:ext cx="9144000" cy="609600"/>
          </a:xfrm>
        </p:spPr>
        <p:txBody>
          <a:bodyPr/>
          <a:lstStyle/>
          <a:p>
            <a:pPr eaLnBrk="1" hangingPunct="1"/>
            <a:r>
              <a:rPr lang="es-MX" altLang="es-MX" sz="3400" spc="-100"/>
              <a:t>Selección de temperatura y humedad</a:t>
            </a:r>
          </a:p>
        </p:txBody>
      </p:sp>
      <p:sp>
        <p:nvSpPr>
          <p:cNvPr id="89092" name="Rectangle 3"/>
          <p:cNvSpPr>
            <a:spLocks noChangeArrowheads="1"/>
          </p:cNvSpPr>
          <p:nvPr/>
        </p:nvSpPr>
        <p:spPr bwMode="auto">
          <a:xfrm>
            <a:off x="3048000" y="2057400"/>
            <a:ext cx="5407025" cy="903288"/>
          </a:xfrm>
          <a:prstGeom prst="rect">
            <a:avLst/>
          </a:prstGeom>
          <a:solidFill>
            <a:srgbClr val="66CCFF">
              <a:alpha val="32156"/>
            </a:srgbClr>
          </a:solidFill>
          <a:ln w="9525">
            <a:noFill/>
            <a:miter lim="800000"/>
            <a:headEnd/>
            <a:tailEnd/>
          </a:ln>
        </p:spPr>
        <p:txBody>
          <a:bodyPr wrap="none" anchor="ctr"/>
          <a:lstStyle/>
          <a:p>
            <a:pPr eaLnBrk="1" hangingPunct="1"/>
            <a:endParaRPr lang="es-MX" altLang="es-MX"/>
          </a:p>
        </p:txBody>
      </p:sp>
      <p:sp>
        <p:nvSpPr>
          <p:cNvPr id="89093" name="Rectangle 4"/>
          <p:cNvSpPr>
            <a:spLocks noChangeArrowheads="1"/>
          </p:cNvSpPr>
          <p:nvPr/>
        </p:nvSpPr>
        <p:spPr bwMode="auto">
          <a:xfrm>
            <a:off x="3038475" y="2971800"/>
            <a:ext cx="5419725" cy="1828800"/>
          </a:xfrm>
          <a:prstGeom prst="rect">
            <a:avLst/>
          </a:prstGeom>
          <a:solidFill>
            <a:srgbClr val="FFFF00">
              <a:alpha val="41960"/>
            </a:srgbClr>
          </a:solidFill>
          <a:ln w="9525">
            <a:noFill/>
            <a:miter lim="800000"/>
            <a:headEnd/>
            <a:tailEnd/>
          </a:ln>
        </p:spPr>
        <p:txBody>
          <a:bodyPr wrap="none" anchor="ctr"/>
          <a:lstStyle/>
          <a:p>
            <a:pPr eaLnBrk="1" hangingPunct="1"/>
            <a:endParaRPr lang="es-MX" altLang="es-MX"/>
          </a:p>
        </p:txBody>
      </p:sp>
      <p:sp>
        <p:nvSpPr>
          <p:cNvPr id="89094" name="Freeform 5"/>
          <p:cNvSpPr>
            <a:spLocks/>
          </p:cNvSpPr>
          <p:nvPr/>
        </p:nvSpPr>
        <p:spPr bwMode="auto">
          <a:xfrm>
            <a:off x="1371600" y="1600200"/>
            <a:ext cx="6624638" cy="4419600"/>
          </a:xfrm>
          <a:custGeom>
            <a:avLst/>
            <a:gdLst>
              <a:gd name="T0" fmla="*/ 2147483646 w 3789"/>
              <a:gd name="T1" fmla="*/ 0 h 1760"/>
              <a:gd name="T2" fmla="*/ 2147483646 w 3789"/>
              <a:gd name="T3" fmla="*/ 2147483646 h 1760"/>
              <a:gd name="T4" fmla="*/ 2147483646 w 3789"/>
              <a:gd name="T5" fmla="*/ 2147483646 h 1760"/>
              <a:gd name="T6" fmla="*/ 2147483646 w 3789"/>
              <a:gd name="T7" fmla="*/ 2147483646 h 1760"/>
              <a:gd name="T8" fmla="*/ 2147483646 w 3789"/>
              <a:gd name="T9" fmla="*/ 2147483646 h 1760"/>
              <a:gd name="T10" fmla="*/ 2147483646 w 3789"/>
              <a:gd name="T11" fmla="*/ 2147483646 h 1760"/>
              <a:gd name="T12" fmla="*/ 2147483646 w 3789"/>
              <a:gd name="T13" fmla="*/ 2147483646 h 1760"/>
              <a:gd name="T14" fmla="*/ 2147483646 w 3789"/>
              <a:gd name="T15" fmla="*/ 2147483646 h 1760"/>
              <a:gd name="T16" fmla="*/ 2147483646 w 3789"/>
              <a:gd name="T17" fmla="*/ 2147483646 h 1760"/>
              <a:gd name="T18" fmla="*/ 2147483646 w 3789"/>
              <a:gd name="T19" fmla="*/ 2147483646 h 1760"/>
              <a:gd name="T20" fmla="*/ 2147483646 w 3789"/>
              <a:gd name="T21" fmla="*/ 2147483646 h 1760"/>
              <a:gd name="T22" fmla="*/ 2147483646 w 3789"/>
              <a:gd name="T23" fmla="*/ 2147483646 h 1760"/>
              <a:gd name="T24" fmla="*/ 2147483646 w 3789"/>
              <a:gd name="T25" fmla="*/ 2147483646 h 1760"/>
              <a:gd name="T26" fmla="*/ 2147483646 w 3789"/>
              <a:gd name="T27" fmla="*/ 2147483646 h 1760"/>
              <a:gd name="T28" fmla="*/ 2147483646 w 3789"/>
              <a:gd name="T29" fmla="*/ 2147483646 h 1760"/>
              <a:gd name="T30" fmla="*/ 2147483646 w 3789"/>
              <a:gd name="T31" fmla="*/ 2147483646 h 1760"/>
              <a:gd name="T32" fmla="*/ 2147483646 w 3789"/>
              <a:gd name="T33" fmla="*/ 2147483646 h 1760"/>
              <a:gd name="T34" fmla="*/ 2147483646 w 3789"/>
              <a:gd name="T35" fmla="*/ 2147483646 h 1760"/>
              <a:gd name="T36" fmla="*/ 2147483646 w 3789"/>
              <a:gd name="T37" fmla="*/ 2147483646 h 1760"/>
              <a:gd name="T38" fmla="*/ 0 w 3789"/>
              <a:gd name="T39" fmla="*/ 2147483646 h 176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789"/>
              <a:gd name="T61" fmla="*/ 0 h 1760"/>
              <a:gd name="T62" fmla="*/ 3789 w 3789"/>
              <a:gd name="T63" fmla="*/ 1760 h 176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789" h="1760">
                <a:moveTo>
                  <a:pt x="3789" y="0"/>
                </a:moveTo>
                <a:cubicBezTo>
                  <a:pt x="3578" y="6"/>
                  <a:pt x="3367" y="13"/>
                  <a:pt x="3251" y="19"/>
                </a:cubicBezTo>
                <a:cubicBezTo>
                  <a:pt x="3135" y="25"/>
                  <a:pt x="3139" y="29"/>
                  <a:pt x="3091" y="38"/>
                </a:cubicBezTo>
                <a:cubicBezTo>
                  <a:pt x="3043" y="47"/>
                  <a:pt x="3016" y="54"/>
                  <a:pt x="2963" y="70"/>
                </a:cubicBezTo>
                <a:cubicBezTo>
                  <a:pt x="2910" y="86"/>
                  <a:pt x="2838" y="105"/>
                  <a:pt x="2771" y="134"/>
                </a:cubicBezTo>
                <a:cubicBezTo>
                  <a:pt x="2704" y="163"/>
                  <a:pt x="2636" y="196"/>
                  <a:pt x="2560" y="243"/>
                </a:cubicBezTo>
                <a:cubicBezTo>
                  <a:pt x="2484" y="290"/>
                  <a:pt x="2403" y="351"/>
                  <a:pt x="2317" y="416"/>
                </a:cubicBezTo>
                <a:cubicBezTo>
                  <a:pt x="2231" y="481"/>
                  <a:pt x="2118" y="569"/>
                  <a:pt x="2042" y="633"/>
                </a:cubicBezTo>
                <a:cubicBezTo>
                  <a:pt x="1966" y="697"/>
                  <a:pt x="1912" y="754"/>
                  <a:pt x="1863" y="800"/>
                </a:cubicBezTo>
                <a:cubicBezTo>
                  <a:pt x="1814" y="846"/>
                  <a:pt x="1785" y="871"/>
                  <a:pt x="1747" y="909"/>
                </a:cubicBezTo>
                <a:cubicBezTo>
                  <a:pt x="1709" y="947"/>
                  <a:pt x="1665" y="993"/>
                  <a:pt x="1632" y="1030"/>
                </a:cubicBezTo>
                <a:cubicBezTo>
                  <a:pt x="1599" y="1067"/>
                  <a:pt x="1579" y="1094"/>
                  <a:pt x="1549" y="1133"/>
                </a:cubicBezTo>
                <a:cubicBezTo>
                  <a:pt x="1519" y="1172"/>
                  <a:pt x="1485" y="1229"/>
                  <a:pt x="1453" y="1267"/>
                </a:cubicBezTo>
                <a:cubicBezTo>
                  <a:pt x="1421" y="1305"/>
                  <a:pt x="1400" y="1325"/>
                  <a:pt x="1357" y="1363"/>
                </a:cubicBezTo>
                <a:cubicBezTo>
                  <a:pt x="1314" y="1401"/>
                  <a:pt x="1247" y="1460"/>
                  <a:pt x="1197" y="1497"/>
                </a:cubicBezTo>
                <a:cubicBezTo>
                  <a:pt x="1147" y="1534"/>
                  <a:pt x="1112" y="1559"/>
                  <a:pt x="1056" y="1587"/>
                </a:cubicBezTo>
                <a:cubicBezTo>
                  <a:pt x="1000" y="1615"/>
                  <a:pt x="929" y="1645"/>
                  <a:pt x="858" y="1664"/>
                </a:cubicBezTo>
                <a:cubicBezTo>
                  <a:pt x="787" y="1683"/>
                  <a:pt x="706" y="1690"/>
                  <a:pt x="627" y="1702"/>
                </a:cubicBezTo>
                <a:cubicBezTo>
                  <a:pt x="548" y="1714"/>
                  <a:pt x="488" y="1724"/>
                  <a:pt x="384" y="1734"/>
                </a:cubicBezTo>
                <a:cubicBezTo>
                  <a:pt x="280" y="1744"/>
                  <a:pt x="140" y="1752"/>
                  <a:pt x="0" y="1760"/>
                </a:cubicBezTo>
              </a:path>
            </a:pathLst>
          </a:custGeom>
          <a:noFill/>
          <a:ln w="28575" cap="sq">
            <a:solidFill>
              <a:srgbClr val="271A0D"/>
            </a:solidFill>
            <a:round/>
            <a:headEnd type="none" w="sm" len="sm"/>
            <a:tailEnd type="none" w="sm" len="sm"/>
          </a:ln>
        </p:spPr>
        <p:txBody>
          <a:bodyPr/>
          <a:lstStyle/>
          <a:p>
            <a:endParaRPr lang="es-MX"/>
          </a:p>
        </p:txBody>
      </p:sp>
      <p:sp>
        <p:nvSpPr>
          <p:cNvPr id="89095" name="Line 6"/>
          <p:cNvSpPr>
            <a:spLocks noChangeShapeType="1"/>
          </p:cNvSpPr>
          <p:nvPr/>
        </p:nvSpPr>
        <p:spPr bwMode="auto">
          <a:xfrm>
            <a:off x="5334000" y="2057400"/>
            <a:ext cx="1447800" cy="0"/>
          </a:xfrm>
          <a:prstGeom prst="line">
            <a:avLst/>
          </a:prstGeom>
          <a:noFill/>
          <a:ln w="28575" cap="sq">
            <a:solidFill>
              <a:srgbClr val="271A0D"/>
            </a:solidFill>
            <a:round/>
            <a:headEnd type="none" w="sm" len="sm"/>
            <a:tailEnd type="none" w="sm" len="sm"/>
          </a:ln>
        </p:spPr>
        <p:txBody>
          <a:bodyPr/>
          <a:lstStyle/>
          <a:p>
            <a:endParaRPr lang="es-MX"/>
          </a:p>
        </p:txBody>
      </p:sp>
      <p:sp>
        <p:nvSpPr>
          <p:cNvPr id="89096" name="Line 7"/>
          <p:cNvSpPr>
            <a:spLocks noChangeShapeType="1"/>
          </p:cNvSpPr>
          <p:nvPr/>
        </p:nvSpPr>
        <p:spPr bwMode="auto">
          <a:xfrm>
            <a:off x="4572000" y="2971800"/>
            <a:ext cx="1447800" cy="0"/>
          </a:xfrm>
          <a:prstGeom prst="line">
            <a:avLst/>
          </a:prstGeom>
          <a:noFill/>
          <a:ln w="28575" cap="sq">
            <a:solidFill>
              <a:srgbClr val="271A0D"/>
            </a:solidFill>
            <a:round/>
            <a:headEnd type="none" w="sm" len="sm"/>
            <a:tailEnd type="none" w="sm" len="sm"/>
          </a:ln>
        </p:spPr>
        <p:txBody>
          <a:bodyPr/>
          <a:lstStyle/>
          <a:p>
            <a:endParaRPr lang="es-MX"/>
          </a:p>
        </p:txBody>
      </p:sp>
      <p:sp>
        <p:nvSpPr>
          <p:cNvPr id="89097" name="Line 8"/>
          <p:cNvSpPr>
            <a:spLocks noChangeShapeType="1"/>
          </p:cNvSpPr>
          <p:nvPr/>
        </p:nvSpPr>
        <p:spPr bwMode="auto">
          <a:xfrm>
            <a:off x="3848100" y="3886200"/>
            <a:ext cx="1447800" cy="0"/>
          </a:xfrm>
          <a:prstGeom prst="line">
            <a:avLst/>
          </a:prstGeom>
          <a:noFill/>
          <a:ln w="28575" cap="sq">
            <a:solidFill>
              <a:srgbClr val="271A0D"/>
            </a:solidFill>
            <a:round/>
            <a:headEnd type="none" w="sm" len="sm"/>
            <a:tailEnd type="none" w="sm" len="sm"/>
          </a:ln>
        </p:spPr>
        <p:txBody>
          <a:bodyPr/>
          <a:lstStyle/>
          <a:p>
            <a:endParaRPr lang="es-MX"/>
          </a:p>
        </p:txBody>
      </p:sp>
      <p:sp>
        <p:nvSpPr>
          <p:cNvPr id="89098" name="Line 9"/>
          <p:cNvSpPr>
            <a:spLocks noChangeShapeType="1"/>
          </p:cNvSpPr>
          <p:nvPr/>
        </p:nvSpPr>
        <p:spPr bwMode="auto">
          <a:xfrm>
            <a:off x="3309938" y="4800600"/>
            <a:ext cx="1447800" cy="0"/>
          </a:xfrm>
          <a:prstGeom prst="line">
            <a:avLst/>
          </a:prstGeom>
          <a:noFill/>
          <a:ln w="28575" cap="sq">
            <a:solidFill>
              <a:srgbClr val="271A0D"/>
            </a:solidFill>
            <a:round/>
            <a:headEnd type="none" w="sm" len="sm"/>
            <a:tailEnd type="none" w="sm" len="sm"/>
          </a:ln>
        </p:spPr>
        <p:txBody>
          <a:bodyPr/>
          <a:lstStyle/>
          <a:p>
            <a:endParaRPr lang="es-MX"/>
          </a:p>
        </p:txBody>
      </p:sp>
      <p:sp>
        <p:nvSpPr>
          <p:cNvPr id="89099" name="Line 10"/>
          <p:cNvSpPr>
            <a:spLocks noChangeShapeType="1"/>
          </p:cNvSpPr>
          <p:nvPr/>
        </p:nvSpPr>
        <p:spPr bwMode="auto">
          <a:xfrm>
            <a:off x="2286000" y="5715000"/>
            <a:ext cx="1447800" cy="0"/>
          </a:xfrm>
          <a:prstGeom prst="line">
            <a:avLst/>
          </a:prstGeom>
          <a:noFill/>
          <a:ln w="28575" cap="sq">
            <a:solidFill>
              <a:srgbClr val="271A0D"/>
            </a:solidFill>
            <a:round/>
            <a:headEnd type="none" w="sm" len="sm"/>
            <a:tailEnd type="none" w="sm" len="sm"/>
          </a:ln>
        </p:spPr>
        <p:txBody>
          <a:bodyPr/>
          <a:lstStyle/>
          <a:p>
            <a:endParaRPr lang="es-MX"/>
          </a:p>
        </p:txBody>
      </p:sp>
      <p:sp>
        <p:nvSpPr>
          <p:cNvPr id="89100" name="Text Box 11"/>
          <p:cNvSpPr txBox="1">
            <a:spLocks noChangeArrowheads="1"/>
          </p:cNvSpPr>
          <p:nvPr/>
        </p:nvSpPr>
        <p:spPr bwMode="auto">
          <a:xfrm>
            <a:off x="6781800" y="1828800"/>
            <a:ext cx="1722438" cy="45720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a:latin typeface="Arial Unicode MS" pitchFamily="34" charset="-128"/>
              </a:rPr>
              <a:t>600 m</a:t>
            </a:r>
          </a:p>
        </p:txBody>
      </p:sp>
      <p:sp>
        <p:nvSpPr>
          <p:cNvPr id="89101" name="Text Box 12"/>
          <p:cNvSpPr txBox="1">
            <a:spLocks noChangeArrowheads="1"/>
          </p:cNvSpPr>
          <p:nvPr/>
        </p:nvSpPr>
        <p:spPr bwMode="auto">
          <a:xfrm>
            <a:off x="6096000" y="2743200"/>
            <a:ext cx="1722438" cy="45720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a:latin typeface="Arial Unicode MS" pitchFamily="34" charset="-128"/>
              </a:rPr>
              <a:t>300 m</a:t>
            </a:r>
          </a:p>
        </p:txBody>
      </p:sp>
      <p:sp>
        <p:nvSpPr>
          <p:cNvPr id="89102" name="Text Box 13"/>
          <p:cNvSpPr txBox="1">
            <a:spLocks noChangeArrowheads="1"/>
          </p:cNvSpPr>
          <p:nvPr/>
        </p:nvSpPr>
        <p:spPr bwMode="auto">
          <a:xfrm>
            <a:off x="5334000" y="3657600"/>
            <a:ext cx="1066800" cy="45720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a:latin typeface="Arial Unicode MS" pitchFamily="34" charset="-128"/>
              </a:rPr>
              <a:t>0 m</a:t>
            </a:r>
            <a:endParaRPr lang="es-MX" altLang="es-MX" b="1">
              <a:solidFill>
                <a:srgbClr val="000099"/>
              </a:solidFill>
              <a:latin typeface="Arial Unicode MS" pitchFamily="34" charset="-128"/>
              <a:cs typeface="Times New Roman" pitchFamily="18" charset="0"/>
            </a:endParaRPr>
          </a:p>
        </p:txBody>
      </p:sp>
      <p:sp>
        <p:nvSpPr>
          <p:cNvPr id="89103" name="Text Box 14"/>
          <p:cNvSpPr txBox="1">
            <a:spLocks noChangeArrowheads="1"/>
          </p:cNvSpPr>
          <p:nvPr/>
        </p:nvSpPr>
        <p:spPr bwMode="auto">
          <a:xfrm>
            <a:off x="4800600" y="4572000"/>
            <a:ext cx="1722438" cy="45720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a:latin typeface="Arial Unicode MS" pitchFamily="34" charset="-128"/>
              </a:rPr>
              <a:t>300 m</a:t>
            </a:r>
          </a:p>
        </p:txBody>
      </p:sp>
      <p:sp>
        <p:nvSpPr>
          <p:cNvPr id="89104" name="Text Box 15"/>
          <p:cNvSpPr txBox="1">
            <a:spLocks noChangeArrowheads="1"/>
          </p:cNvSpPr>
          <p:nvPr/>
        </p:nvSpPr>
        <p:spPr bwMode="auto">
          <a:xfrm>
            <a:off x="3709988" y="5486400"/>
            <a:ext cx="1722437" cy="457200"/>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a:latin typeface="Arial Unicode MS" pitchFamily="34" charset="-128"/>
              </a:rPr>
              <a:t>600 m</a:t>
            </a:r>
          </a:p>
        </p:txBody>
      </p:sp>
      <p:sp>
        <p:nvSpPr>
          <p:cNvPr id="89105" name="Text Box 16"/>
          <p:cNvSpPr txBox="1">
            <a:spLocks noChangeArrowheads="1"/>
          </p:cNvSpPr>
          <p:nvPr/>
        </p:nvSpPr>
        <p:spPr bwMode="auto">
          <a:xfrm>
            <a:off x="1033463" y="2030413"/>
            <a:ext cx="2087562" cy="830262"/>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dirty="0">
                <a:latin typeface="Arial Unicode MS" pitchFamily="34" charset="-128"/>
              </a:rPr>
              <a:t>Arriba del sitio (A)</a:t>
            </a:r>
          </a:p>
        </p:txBody>
      </p:sp>
      <p:sp>
        <p:nvSpPr>
          <p:cNvPr id="89106" name="Text Box 17"/>
          <p:cNvSpPr txBox="1">
            <a:spLocks noChangeArrowheads="1"/>
          </p:cNvSpPr>
          <p:nvPr/>
        </p:nvSpPr>
        <p:spPr bwMode="auto">
          <a:xfrm>
            <a:off x="1052513" y="4802188"/>
            <a:ext cx="2087562" cy="830262"/>
          </a:xfrm>
          <a:prstGeom prst="rect">
            <a:avLst/>
          </a:prstGeom>
          <a:noFill/>
          <a:ln w="12700" cap="sq">
            <a:noFill/>
            <a:miter lim="800000"/>
            <a:headEnd type="none" w="sm" len="sm"/>
            <a:tailEnd type="none" w="sm" len="sm"/>
          </a:ln>
        </p:spPr>
        <p:txBody>
          <a:bodyPr>
            <a:spAutoFit/>
          </a:bodyPr>
          <a:lstStyle/>
          <a:p>
            <a:pPr eaLnBrk="1" hangingPunct="1">
              <a:spcBef>
                <a:spcPct val="50000"/>
              </a:spcBef>
            </a:pPr>
            <a:r>
              <a:rPr lang="es-MX" altLang="es-MX" b="1" dirty="0">
                <a:latin typeface="Arial Unicode MS" pitchFamily="34" charset="-128"/>
              </a:rPr>
              <a:t>Debajo del sitio (D)</a:t>
            </a:r>
          </a:p>
        </p:txBody>
      </p:sp>
      <p:sp>
        <p:nvSpPr>
          <p:cNvPr id="89107" name="Text Box 18"/>
          <p:cNvSpPr txBox="1">
            <a:spLocks noChangeArrowheads="1"/>
          </p:cNvSpPr>
          <p:nvPr/>
        </p:nvSpPr>
        <p:spPr bwMode="auto">
          <a:xfrm>
            <a:off x="1254125" y="3362325"/>
            <a:ext cx="1620838" cy="647100"/>
          </a:xfrm>
          <a:prstGeom prst="rect">
            <a:avLst/>
          </a:prstGeom>
          <a:noFill/>
          <a:ln w="12700" cap="sq">
            <a:noFill/>
            <a:miter lim="800000"/>
            <a:headEnd type="none" w="sm" len="sm"/>
            <a:tailEnd type="none" w="sm" len="sm"/>
          </a:ln>
        </p:spPr>
        <p:txBody>
          <a:bodyPr>
            <a:spAutoFit/>
          </a:bodyPr>
          <a:lstStyle/>
          <a:p>
            <a:pPr eaLnBrk="1" hangingPunct="1">
              <a:lnSpc>
                <a:spcPct val="75000"/>
              </a:lnSpc>
            </a:pPr>
            <a:r>
              <a:rPr lang="es-MX" altLang="es-MX" b="1" dirty="0">
                <a:latin typeface="Arial Unicode MS" pitchFamily="34" charset="-128"/>
              </a:rPr>
              <a:t>En el sitio (U)</a:t>
            </a:r>
          </a:p>
        </p:txBody>
      </p:sp>
      <p:sp>
        <p:nvSpPr>
          <p:cNvPr id="89108" name="Text Box 19"/>
          <p:cNvSpPr txBox="1">
            <a:spLocks noChangeArrowheads="1"/>
          </p:cNvSpPr>
          <p:nvPr/>
        </p:nvSpPr>
        <p:spPr bwMode="auto">
          <a:xfrm>
            <a:off x="6823075" y="2227263"/>
            <a:ext cx="1635125" cy="641714"/>
          </a:xfrm>
          <a:prstGeom prst="rect">
            <a:avLst/>
          </a:prstGeom>
          <a:noFill/>
          <a:ln w="12700" cap="sq">
            <a:noFill/>
            <a:miter lim="800000"/>
            <a:headEnd type="none" w="sm" len="sm"/>
            <a:tailEnd type="none" w="sm" len="sm"/>
          </a:ln>
        </p:spPr>
        <p:txBody>
          <a:bodyPr>
            <a:spAutoFit/>
          </a:bodyPr>
          <a:lstStyle/>
          <a:p>
            <a:pPr eaLnBrk="1" hangingPunct="1">
              <a:lnSpc>
                <a:spcPct val="85000"/>
              </a:lnSpc>
            </a:pPr>
            <a:r>
              <a:rPr lang="es-MX" altLang="es-MX" sz="1400" b="1" dirty="0">
                <a:solidFill>
                  <a:srgbClr val="000099"/>
                </a:solidFill>
                <a:latin typeface="Arial Unicode MS" pitchFamily="34" charset="-128"/>
              </a:rPr>
              <a:t>Nueva predicción de </a:t>
            </a:r>
            <a:r>
              <a:rPr lang="es-MX" altLang="es-MX" sz="1400" b="1" dirty="0" err="1">
                <a:solidFill>
                  <a:srgbClr val="000099"/>
                </a:solidFill>
                <a:latin typeface="Arial Unicode MS" pitchFamily="34" charset="-128"/>
              </a:rPr>
              <a:t>T</a:t>
            </a:r>
            <a:r>
              <a:rPr lang="es-MX" altLang="es-MX" sz="1400" b="1" dirty="0" err="1">
                <a:solidFill>
                  <a:srgbClr val="000099"/>
                </a:solidFill>
                <a:latin typeface="Arial Unicode MS" pitchFamily="34" charset="-128"/>
                <a:cs typeface="Times New Roman" pitchFamily="18" charset="0"/>
              </a:rPr>
              <a:t>°</a:t>
            </a:r>
            <a:r>
              <a:rPr lang="es-MX" altLang="es-MX" sz="1400" b="1" dirty="0">
                <a:solidFill>
                  <a:srgbClr val="000099"/>
                </a:solidFill>
                <a:latin typeface="Arial Unicode MS" pitchFamily="34" charset="-128"/>
                <a:cs typeface="Times New Roman" pitchFamily="18" charset="0"/>
              </a:rPr>
              <a:t>/</a:t>
            </a:r>
            <a:r>
              <a:rPr lang="es-MX" altLang="es-MX" sz="1400" b="1" dirty="0" err="1">
                <a:solidFill>
                  <a:srgbClr val="000099"/>
                </a:solidFill>
                <a:latin typeface="Arial Unicode MS" pitchFamily="34" charset="-128"/>
                <a:cs typeface="Times New Roman" pitchFamily="18" charset="0"/>
              </a:rPr>
              <a:t>HR</a:t>
            </a:r>
            <a:r>
              <a:rPr lang="es-MX" altLang="es-MX" sz="1400" b="1" dirty="0">
                <a:solidFill>
                  <a:srgbClr val="000099"/>
                </a:solidFill>
                <a:latin typeface="Arial Unicode MS" pitchFamily="34" charset="-128"/>
                <a:cs typeface="Times New Roman" pitchFamily="18" charset="0"/>
              </a:rPr>
              <a:t>%</a:t>
            </a:r>
          </a:p>
        </p:txBody>
      </p:sp>
      <p:sp>
        <p:nvSpPr>
          <p:cNvPr id="89109" name="Rectangle 20"/>
          <p:cNvSpPr>
            <a:spLocks noChangeArrowheads="1"/>
          </p:cNvSpPr>
          <p:nvPr/>
        </p:nvSpPr>
        <p:spPr bwMode="auto">
          <a:xfrm>
            <a:off x="3048000" y="4800600"/>
            <a:ext cx="5410200" cy="914400"/>
          </a:xfrm>
          <a:prstGeom prst="rect">
            <a:avLst/>
          </a:prstGeom>
          <a:solidFill>
            <a:srgbClr val="006666">
              <a:alpha val="32156"/>
            </a:srgbClr>
          </a:solidFill>
          <a:ln w="9525">
            <a:noFill/>
            <a:miter lim="800000"/>
            <a:headEnd/>
            <a:tailEnd/>
          </a:ln>
        </p:spPr>
        <p:txBody>
          <a:bodyPr wrap="none" anchor="ctr"/>
          <a:lstStyle/>
          <a:p>
            <a:pPr eaLnBrk="1" hangingPunct="1"/>
            <a:endParaRPr lang="es-MX" altLang="es-MX"/>
          </a:p>
        </p:txBody>
      </p:sp>
      <p:pic>
        <p:nvPicPr>
          <p:cNvPr id="89110" name="Picture 21" descr="Ff-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2971800"/>
            <a:ext cx="1179513" cy="1905000"/>
          </a:xfrm>
          <a:prstGeom prst="rect">
            <a:avLst/>
          </a:prstGeom>
          <a:noFill/>
          <a:ln w="9525">
            <a:noFill/>
            <a:miter lim="800000"/>
            <a:headEnd/>
            <a:tailEnd/>
          </a:ln>
        </p:spPr>
      </p:pic>
      <p:pic>
        <p:nvPicPr>
          <p:cNvPr id="89111" name="Picture 22" descr="flam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233863" y="3246438"/>
            <a:ext cx="400050" cy="673100"/>
          </a:xfrm>
          <a:prstGeom prst="rect">
            <a:avLst/>
          </a:prstGeom>
          <a:noFill/>
          <a:ln w="9525">
            <a:noFill/>
            <a:miter lim="800000"/>
            <a:headEnd/>
            <a:tailEnd/>
          </a:ln>
        </p:spPr>
      </p:pic>
      <p:sp>
        <p:nvSpPr>
          <p:cNvPr id="89112" name="AutoShape 23"/>
          <p:cNvSpPr>
            <a:spLocks/>
          </p:cNvSpPr>
          <p:nvPr/>
        </p:nvSpPr>
        <p:spPr bwMode="auto">
          <a:xfrm>
            <a:off x="2628900" y="2971800"/>
            <a:ext cx="533400" cy="1828800"/>
          </a:xfrm>
          <a:prstGeom prst="leftBrace">
            <a:avLst>
              <a:gd name="adj1" fmla="val 28571"/>
              <a:gd name="adj2" fmla="val 50000"/>
            </a:avLst>
          </a:prstGeom>
          <a:noFill/>
          <a:ln w="38100">
            <a:solidFill>
              <a:srgbClr val="000099"/>
            </a:solidFill>
            <a:round/>
            <a:headEnd/>
            <a:tailEnd/>
          </a:ln>
        </p:spPr>
        <p:txBody>
          <a:bodyPr wrap="none" anchor="ctr"/>
          <a:lstStyle/>
          <a:p>
            <a:pPr eaLnBrk="1" hangingPunct="1"/>
            <a:endParaRPr lang="es-MX" altLang="es-MX"/>
          </a:p>
        </p:txBody>
      </p:sp>
      <p:sp>
        <p:nvSpPr>
          <p:cNvPr id="89113" name="AutoShape 24"/>
          <p:cNvSpPr>
            <a:spLocks/>
          </p:cNvSpPr>
          <p:nvPr/>
        </p:nvSpPr>
        <p:spPr bwMode="auto">
          <a:xfrm>
            <a:off x="2895600" y="2057400"/>
            <a:ext cx="266700" cy="914400"/>
          </a:xfrm>
          <a:prstGeom prst="leftBrace">
            <a:avLst>
              <a:gd name="adj1" fmla="val 28571"/>
              <a:gd name="adj2" fmla="val 50000"/>
            </a:avLst>
          </a:prstGeom>
          <a:noFill/>
          <a:ln w="38100">
            <a:solidFill>
              <a:srgbClr val="000099"/>
            </a:solidFill>
            <a:round/>
            <a:headEnd/>
            <a:tailEnd/>
          </a:ln>
        </p:spPr>
        <p:txBody>
          <a:bodyPr wrap="none" anchor="ctr"/>
          <a:lstStyle/>
          <a:p>
            <a:pPr eaLnBrk="1" hangingPunct="1"/>
            <a:endParaRPr lang="es-MX" altLang="es-MX"/>
          </a:p>
        </p:txBody>
      </p:sp>
      <p:sp>
        <p:nvSpPr>
          <p:cNvPr id="89114" name="AutoShape 25"/>
          <p:cNvSpPr>
            <a:spLocks/>
          </p:cNvSpPr>
          <p:nvPr/>
        </p:nvSpPr>
        <p:spPr bwMode="auto">
          <a:xfrm>
            <a:off x="2895600" y="4800600"/>
            <a:ext cx="266700" cy="914400"/>
          </a:xfrm>
          <a:prstGeom prst="leftBrace">
            <a:avLst>
              <a:gd name="adj1" fmla="val 28571"/>
              <a:gd name="adj2" fmla="val 50000"/>
            </a:avLst>
          </a:prstGeom>
          <a:noFill/>
          <a:ln w="38100">
            <a:solidFill>
              <a:srgbClr val="000099"/>
            </a:solidFill>
            <a:round/>
            <a:headEnd/>
            <a:tailEnd/>
          </a:ln>
        </p:spPr>
        <p:txBody>
          <a:bodyPr wrap="none" anchor="ctr"/>
          <a:lstStyle/>
          <a:p>
            <a:pPr eaLnBrk="1" hangingPunct="1"/>
            <a:endParaRPr lang="es-MX" altLang="es-MX"/>
          </a:p>
        </p:txBody>
      </p:sp>
      <p:sp>
        <p:nvSpPr>
          <p:cNvPr id="89115" name="Oval 26"/>
          <p:cNvSpPr>
            <a:spLocks noChangeArrowheads="1"/>
          </p:cNvSpPr>
          <p:nvPr/>
        </p:nvSpPr>
        <p:spPr bwMode="auto">
          <a:xfrm>
            <a:off x="381000" y="3657600"/>
            <a:ext cx="152400" cy="304800"/>
          </a:xfrm>
          <a:prstGeom prst="ellipse">
            <a:avLst/>
          </a:prstGeom>
          <a:noFill/>
          <a:ln w="9525" cap="rnd">
            <a:solidFill>
              <a:schemeClr val="tx1"/>
            </a:solidFill>
            <a:prstDash val="sysDot"/>
            <a:round/>
            <a:headEnd/>
            <a:tailEnd/>
          </a:ln>
        </p:spPr>
        <p:txBody>
          <a:bodyPr wrap="none" anchor="ctr"/>
          <a:lstStyle/>
          <a:p>
            <a:pPr eaLnBrk="1" hangingPunct="1"/>
            <a:endParaRPr lang="es-MX" altLang="es-MX"/>
          </a:p>
        </p:txBody>
      </p:sp>
      <p:sp>
        <p:nvSpPr>
          <p:cNvPr id="89116" name="Line 27"/>
          <p:cNvSpPr>
            <a:spLocks noChangeShapeType="1"/>
          </p:cNvSpPr>
          <p:nvPr/>
        </p:nvSpPr>
        <p:spPr bwMode="auto">
          <a:xfrm flipH="1">
            <a:off x="457200" y="3790950"/>
            <a:ext cx="171450" cy="19050"/>
          </a:xfrm>
          <a:prstGeom prst="line">
            <a:avLst/>
          </a:prstGeom>
          <a:noFill/>
          <a:ln w="12700">
            <a:solidFill>
              <a:schemeClr val="tx1"/>
            </a:solidFill>
            <a:round/>
            <a:headEnd/>
            <a:tailEnd/>
          </a:ln>
        </p:spPr>
        <p:txBody>
          <a:bodyPr/>
          <a:lstStyle/>
          <a:p>
            <a:endParaRPr lang="es-MX"/>
          </a:p>
        </p:txBody>
      </p:sp>
      <p:pic>
        <p:nvPicPr>
          <p:cNvPr id="89117" name="Picture 28" descr="flam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86125" y="4716463"/>
            <a:ext cx="400050" cy="673100"/>
          </a:xfrm>
          <a:prstGeom prst="rect">
            <a:avLst/>
          </a:prstGeom>
          <a:noFill/>
          <a:ln w="9525">
            <a:noFill/>
            <a:miter lim="800000"/>
            <a:headEnd/>
            <a:tailEnd/>
          </a:ln>
        </p:spPr>
      </p:pic>
      <p:pic>
        <p:nvPicPr>
          <p:cNvPr id="89118" name="Picture 29" descr="flam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70050" y="5380038"/>
            <a:ext cx="400050" cy="673100"/>
          </a:xfrm>
          <a:prstGeom prst="rect">
            <a:avLst/>
          </a:prstGeom>
          <a:noFill/>
          <a:ln w="9525">
            <a:noFill/>
            <a:miter lim="800000"/>
            <a:headEnd/>
            <a:tailEnd/>
          </a:ln>
        </p:spPr>
      </p:pic>
      <p:pic>
        <p:nvPicPr>
          <p:cNvPr id="89119" name="Picture 30" descr="flam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02238" y="2046288"/>
            <a:ext cx="400050" cy="673100"/>
          </a:xfrm>
          <a:prstGeom prst="rect">
            <a:avLst/>
          </a:prstGeom>
          <a:noFill/>
          <a:ln w="9525">
            <a:noFill/>
            <a:miter lim="800000"/>
            <a:headEnd/>
            <a:tailEnd/>
          </a:ln>
        </p:spPr>
      </p:pic>
      <p:pic>
        <p:nvPicPr>
          <p:cNvPr id="89120" name="Picture 31" descr="flam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70650" y="1127125"/>
            <a:ext cx="400050" cy="673100"/>
          </a:xfrm>
          <a:prstGeom prst="rect">
            <a:avLst/>
          </a:prstGeom>
          <a:noFill/>
          <a:ln w="9525">
            <a:noFill/>
            <a:miter lim="800000"/>
            <a:headEnd/>
            <a:tailEnd/>
          </a:ln>
        </p:spPr>
      </p:pic>
      <p:sp>
        <p:nvSpPr>
          <p:cNvPr id="89121" name="Text Box 32"/>
          <p:cNvSpPr txBox="1">
            <a:spLocks noChangeArrowheads="1"/>
          </p:cNvSpPr>
          <p:nvPr/>
        </p:nvSpPr>
        <p:spPr bwMode="auto">
          <a:xfrm>
            <a:off x="6565900" y="4953000"/>
            <a:ext cx="1892300" cy="458788"/>
          </a:xfrm>
          <a:prstGeom prst="rect">
            <a:avLst/>
          </a:prstGeom>
          <a:noFill/>
          <a:ln w="12700" cap="sq">
            <a:noFill/>
            <a:miter lim="800000"/>
            <a:headEnd type="none" w="sm" len="sm"/>
            <a:tailEnd type="none" w="sm" len="sm"/>
          </a:ln>
        </p:spPr>
        <p:txBody>
          <a:bodyPr>
            <a:spAutoFit/>
          </a:bodyPr>
          <a:lstStyle/>
          <a:p>
            <a:pPr eaLnBrk="1" hangingPunct="1">
              <a:lnSpc>
                <a:spcPct val="85000"/>
              </a:lnSpc>
            </a:pPr>
            <a:r>
              <a:rPr lang="es-MX" altLang="es-MX" sz="1400" b="1" dirty="0">
                <a:solidFill>
                  <a:srgbClr val="000099"/>
                </a:solidFill>
                <a:latin typeface="Arial Unicode MS" pitchFamily="34" charset="-128"/>
              </a:rPr>
              <a:t>Nueva p</a:t>
            </a:r>
            <a:r>
              <a:rPr lang="es-MX" altLang="es-MX" sz="1400" b="1" dirty="0">
                <a:solidFill>
                  <a:srgbClr val="000099"/>
                </a:solidFill>
                <a:latin typeface="Arial Unicode MS" pitchFamily="34" charset="-128"/>
                <a:cs typeface="Times New Roman" pitchFamily="18" charset="0"/>
              </a:rPr>
              <a:t>redicción</a:t>
            </a:r>
          </a:p>
          <a:p>
            <a:pPr eaLnBrk="1" hangingPunct="1">
              <a:lnSpc>
                <a:spcPct val="85000"/>
              </a:lnSpc>
            </a:pPr>
            <a:r>
              <a:rPr lang="es-MX" altLang="es-MX" sz="1400" b="1" dirty="0">
                <a:solidFill>
                  <a:srgbClr val="000099"/>
                </a:solidFill>
                <a:latin typeface="Arial Unicode MS" pitchFamily="34" charset="-128"/>
              </a:rPr>
              <a:t>de </a:t>
            </a:r>
            <a:r>
              <a:rPr lang="es-MX" altLang="es-MX" sz="1400" b="1" dirty="0" err="1">
                <a:solidFill>
                  <a:srgbClr val="000099"/>
                </a:solidFill>
                <a:latin typeface="Arial Unicode MS" pitchFamily="34" charset="-128"/>
              </a:rPr>
              <a:t>T</a:t>
            </a:r>
            <a:r>
              <a:rPr lang="es-MX" altLang="es-MX" sz="1400" b="1" dirty="0" err="1">
                <a:solidFill>
                  <a:srgbClr val="000099"/>
                </a:solidFill>
                <a:latin typeface="Arial Unicode MS" pitchFamily="34" charset="-128"/>
                <a:cs typeface="Times New Roman" pitchFamily="18" charset="0"/>
              </a:rPr>
              <a:t>°</a:t>
            </a:r>
            <a:r>
              <a:rPr lang="es-MX" altLang="es-MX" sz="1400" b="1" dirty="0">
                <a:solidFill>
                  <a:srgbClr val="000099"/>
                </a:solidFill>
                <a:latin typeface="Arial Unicode MS" pitchFamily="34" charset="-128"/>
                <a:cs typeface="Times New Roman" pitchFamily="18" charset="0"/>
              </a:rPr>
              <a:t>/</a:t>
            </a:r>
            <a:r>
              <a:rPr lang="es-MX" altLang="es-MX" sz="1400" b="1" dirty="0" err="1">
                <a:solidFill>
                  <a:srgbClr val="000099"/>
                </a:solidFill>
                <a:latin typeface="Arial Unicode MS" pitchFamily="34" charset="-128"/>
                <a:cs typeface="Times New Roman" pitchFamily="18" charset="0"/>
              </a:rPr>
              <a:t>HR</a:t>
            </a:r>
            <a:r>
              <a:rPr lang="es-MX" altLang="es-MX" sz="1400" b="1" dirty="0">
                <a:solidFill>
                  <a:srgbClr val="000099"/>
                </a:solidFill>
                <a:latin typeface="Arial Unicode MS" pitchFamily="34" charset="-128"/>
                <a:cs typeface="Times New Roman" pitchFamily="18" charset="0"/>
              </a:rPr>
              <a:t>%</a:t>
            </a:r>
          </a:p>
        </p:txBody>
      </p:sp>
      <p:sp>
        <p:nvSpPr>
          <p:cNvPr id="89122" name="Text Box 33"/>
          <p:cNvSpPr txBox="1">
            <a:spLocks noChangeArrowheads="1"/>
          </p:cNvSpPr>
          <p:nvPr/>
        </p:nvSpPr>
        <p:spPr bwMode="auto">
          <a:xfrm>
            <a:off x="6470650" y="3581400"/>
            <a:ext cx="1900238" cy="824841"/>
          </a:xfrm>
          <a:prstGeom prst="rect">
            <a:avLst/>
          </a:prstGeom>
          <a:noFill/>
          <a:ln w="12700" cap="sq">
            <a:noFill/>
            <a:miter lim="800000"/>
            <a:headEnd type="none" w="sm" len="sm"/>
            <a:tailEnd type="none" w="sm" len="sm"/>
          </a:ln>
        </p:spPr>
        <p:txBody>
          <a:bodyPr>
            <a:spAutoFit/>
          </a:bodyPr>
          <a:lstStyle/>
          <a:p>
            <a:pPr eaLnBrk="1" hangingPunct="1">
              <a:lnSpc>
                <a:spcPct val="85000"/>
              </a:lnSpc>
            </a:pPr>
            <a:r>
              <a:rPr lang="es-MX" altLang="es-MX" sz="1400" b="1" dirty="0">
                <a:solidFill>
                  <a:srgbClr val="000099"/>
                </a:solidFill>
                <a:latin typeface="Arial Unicode MS" pitchFamily="34" charset="-128"/>
              </a:rPr>
              <a:t>Predicción de </a:t>
            </a:r>
            <a:r>
              <a:rPr lang="es-MX" altLang="es-MX" sz="1400" b="1" dirty="0" err="1">
                <a:solidFill>
                  <a:srgbClr val="000099"/>
                </a:solidFill>
                <a:latin typeface="Arial Unicode MS" pitchFamily="34" charset="-128"/>
              </a:rPr>
              <a:t>T</a:t>
            </a:r>
            <a:r>
              <a:rPr lang="es-MX" altLang="es-MX" sz="1400" b="1" dirty="0" err="1">
                <a:solidFill>
                  <a:srgbClr val="000099"/>
                </a:solidFill>
                <a:latin typeface="Arial Unicode MS" pitchFamily="34" charset="-128"/>
                <a:cs typeface="Times New Roman" pitchFamily="18" charset="0"/>
              </a:rPr>
              <a:t>°</a:t>
            </a:r>
            <a:r>
              <a:rPr lang="es-MX" altLang="es-MX" sz="1400" b="1" dirty="0">
                <a:solidFill>
                  <a:srgbClr val="000099"/>
                </a:solidFill>
                <a:latin typeface="Arial Unicode MS" pitchFamily="34" charset="-128"/>
                <a:cs typeface="Times New Roman" pitchFamily="18" charset="0"/>
              </a:rPr>
              <a:t>/</a:t>
            </a:r>
            <a:r>
              <a:rPr lang="es-MX" altLang="es-MX" sz="1400" b="1" dirty="0" err="1">
                <a:solidFill>
                  <a:srgbClr val="000099"/>
                </a:solidFill>
                <a:latin typeface="Arial Unicode MS" pitchFamily="34" charset="-128"/>
                <a:cs typeface="Times New Roman" pitchFamily="18" charset="0"/>
              </a:rPr>
              <a:t>HR</a:t>
            </a:r>
            <a:r>
              <a:rPr lang="es-MX" altLang="es-MX" sz="1400" b="1" dirty="0">
                <a:solidFill>
                  <a:srgbClr val="000099"/>
                </a:solidFill>
                <a:latin typeface="Arial Unicode MS" pitchFamily="34" charset="-128"/>
                <a:cs typeface="Times New Roman" pitchFamily="18" charset="0"/>
              </a:rPr>
              <a:t>%</a:t>
            </a:r>
          </a:p>
          <a:p>
            <a:pPr eaLnBrk="1" hangingPunct="1">
              <a:lnSpc>
                <a:spcPct val="85000"/>
              </a:lnSpc>
            </a:pPr>
            <a:r>
              <a:rPr lang="es-MX" altLang="es-MX" sz="1400" b="1" i="1" dirty="0">
                <a:solidFill>
                  <a:srgbClr val="000099"/>
                </a:solidFill>
                <a:latin typeface="Arial Unicode MS" pitchFamily="34" charset="-128"/>
                <a:cs typeface="Times New Roman" pitchFamily="18" charset="0"/>
              </a:rPr>
              <a:t>No se requiere ajuste</a:t>
            </a:r>
          </a:p>
        </p:txBody>
      </p:sp>
    </p:spTree>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dirty="0"/>
          </a:p>
        </p:txBody>
      </p:sp>
      <p:graphicFrame>
        <p:nvGraphicFramePr>
          <p:cNvPr id="86018" name="Object 2"/>
          <p:cNvGraphicFramePr>
            <a:graphicFrameLocks noChangeAspect="1"/>
          </p:cNvGraphicFramePr>
          <p:nvPr>
            <p:extLst>
              <p:ext uri="{D42A27DB-BD31-4B8C-83A1-F6EECF244321}">
                <p14:modId xmlns:p14="http://schemas.microsoft.com/office/powerpoint/2010/main" val="2691907314"/>
              </p:ext>
            </p:extLst>
          </p:nvPr>
        </p:nvGraphicFramePr>
        <p:xfrm>
          <a:off x="354013" y="2371725"/>
          <a:ext cx="8501062" cy="2778125"/>
        </p:xfrm>
        <a:graphic>
          <a:graphicData uri="http://schemas.openxmlformats.org/presentationml/2006/ole">
            <mc:AlternateContent xmlns:mc="http://schemas.openxmlformats.org/markup-compatibility/2006">
              <mc:Choice xmlns:v="urn:schemas-microsoft-com:vml" Requires="v">
                <p:oleObj name="Worksheet" r:id="rId2" imgW="9742680" imgH="5512680" progId="Excel.Sheet.8">
                  <p:embed/>
                </p:oleObj>
              </mc:Choice>
              <mc:Fallback>
                <p:oleObj name="Worksheet" r:id="rId2" imgW="9742680" imgH="5512680" progId="Excel.Sheet.8">
                  <p:embed/>
                  <p:pic>
                    <p:nvPicPr>
                      <p:cNvPr id="86018" name="Object 2"/>
                      <p:cNvPicPr>
                        <a:picLocks noChangeAspect="1" noChangeArrowheads="1"/>
                      </p:cNvPicPr>
                      <p:nvPr/>
                    </p:nvPicPr>
                    <p:blipFill>
                      <a:blip r:embed="rId3">
                        <a:extLst>
                          <a:ext uri="{28A0092B-C50C-407E-A947-70E740481C1C}">
                            <a14:useLocalDpi xmlns:a14="http://schemas.microsoft.com/office/drawing/2010/main" val="0"/>
                          </a:ext>
                        </a:extLst>
                      </a:blip>
                      <a:srcRect b="49873"/>
                      <a:stretch>
                        <a:fillRect/>
                      </a:stretch>
                    </p:blipFill>
                    <p:spPr bwMode="auto">
                      <a:xfrm>
                        <a:off x="354013" y="2371725"/>
                        <a:ext cx="8501062" cy="2778125"/>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6019" name="Text Box 3"/>
          <p:cNvSpPr txBox="1">
            <a:spLocks noChangeArrowheads="1"/>
          </p:cNvSpPr>
          <p:nvPr/>
        </p:nvSpPr>
        <p:spPr bwMode="auto">
          <a:xfrm>
            <a:off x="914400" y="5194300"/>
            <a:ext cx="4954137" cy="369332"/>
          </a:xfrm>
          <a:prstGeom prst="rect">
            <a:avLst/>
          </a:prstGeom>
          <a:noFill/>
          <a:ln w="9525">
            <a:noFill/>
            <a:miter lim="800000"/>
            <a:headEnd/>
            <a:tailEnd/>
          </a:ln>
        </p:spPr>
        <p:txBody>
          <a:bodyPr wrap="square">
            <a:spAutoFit/>
          </a:bodyPr>
          <a:lstStyle/>
          <a:p>
            <a:pPr>
              <a:tabLst>
                <a:tab pos="1138238" algn="l"/>
              </a:tabLst>
            </a:pPr>
            <a:r>
              <a:rPr lang="es-MX" altLang="es-MX" sz="1800" b="1" dirty="0">
                <a:latin typeface="Arial" charset="0"/>
              </a:rPr>
              <a:t>Ejercicio 1: </a:t>
            </a:r>
            <a:r>
              <a:rPr lang="es-MX" altLang="es-MX" sz="1800" b="1" dirty="0" err="1">
                <a:latin typeface="Arial" charset="0"/>
              </a:rPr>
              <a:t>T°</a:t>
            </a:r>
            <a:r>
              <a:rPr lang="es-MX" altLang="es-MX" sz="1800" b="1" dirty="0">
                <a:latin typeface="Arial" charset="0"/>
              </a:rPr>
              <a:t> del bulbo seco: 29.4 °C</a:t>
            </a:r>
            <a:endParaRPr lang="es-MX" altLang="es-MX" sz="1800" b="1" u="sng" dirty="0">
              <a:latin typeface="Arial" charset="0"/>
            </a:endParaRPr>
          </a:p>
        </p:txBody>
      </p:sp>
      <p:sp>
        <p:nvSpPr>
          <p:cNvPr id="86021" name="Text Box 5"/>
          <p:cNvSpPr txBox="1">
            <a:spLocks noChangeArrowheads="1"/>
          </p:cNvSpPr>
          <p:nvPr/>
        </p:nvSpPr>
        <p:spPr bwMode="auto">
          <a:xfrm>
            <a:off x="2116138" y="5491163"/>
            <a:ext cx="2569934" cy="369332"/>
          </a:xfrm>
          <a:prstGeom prst="rect">
            <a:avLst/>
          </a:prstGeom>
          <a:noFill/>
          <a:ln w="9525">
            <a:noFill/>
            <a:miter lim="800000"/>
            <a:headEnd/>
            <a:tailEnd/>
          </a:ln>
        </p:spPr>
        <p:txBody>
          <a:bodyPr wrap="none">
            <a:spAutoFit/>
          </a:bodyPr>
          <a:lstStyle/>
          <a:p>
            <a:r>
              <a:rPr lang="es-MX" altLang="es-MX" sz="1800" b="1" dirty="0">
                <a:latin typeface="Arial" charset="0"/>
              </a:rPr>
              <a:t>Humedad relativa : </a:t>
            </a:r>
            <a:r>
              <a:rPr lang="es-MX" altLang="es-MX" sz="1800" b="1" u="sng" dirty="0">
                <a:latin typeface="Arial" charset="0"/>
              </a:rPr>
              <a:t>22</a:t>
            </a:r>
            <a:endParaRPr lang="es-MX" altLang="es-MX" sz="1800" b="1" baseline="46000" dirty="0">
              <a:latin typeface="Arial" charset="0"/>
            </a:endParaRPr>
          </a:p>
        </p:txBody>
      </p:sp>
      <p:sp>
        <p:nvSpPr>
          <p:cNvPr id="86023" name="Text Box 7"/>
          <p:cNvSpPr txBox="1">
            <a:spLocks noChangeArrowheads="1"/>
          </p:cNvSpPr>
          <p:nvPr/>
        </p:nvSpPr>
        <p:spPr bwMode="auto">
          <a:xfrm>
            <a:off x="6097588" y="5216525"/>
            <a:ext cx="954107" cy="369332"/>
          </a:xfrm>
          <a:prstGeom prst="rect">
            <a:avLst/>
          </a:prstGeom>
          <a:noFill/>
          <a:ln w="9525">
            <a:noFill/>
            <a:miter lim="800000"/>
            <a:headEnd/>
            <a:tailEnd/>
          </a:ln>
        </p:spPr>
        <p:txBody>
          <a:bodyPr wrap="none">
            <a:spAutoFit/>
          </a:bodyPr>
          <a:lstStyle/>
          <a:p>
            <a:r>
              <a:rPr lang="es-MX" altLang="es-MX" sz="1800" b="1" dirty="0" err="1">
                <a:latin typeface="Arial" charset="0"/>
              </a:rPr>
              <a:t>HRC</a:t>
            </a:r>
            <a:r>
              <a:rPr lang="es-MX" altLang="es-MX" sz="1800" b="1" dirty="0">
                <a:latin typeface="Arial" charset="0"/>
              </a:rPr>
              <a:t>: </a:t>
            </a:r>
            <a:r>
              <a:rPr lang="es-MX" altLang="es-MX" sz="1800" b="1" u="sng" dirty="0">
                <a:latin typeface="Arial" charset="0"/>
              </a:rPr>
              <a:t>3</a:t>
            </a:r>
          </a:p>
        </p:txBody>
      </p:sp>
      <p:sp>
        <p:nvSpPr>
          <p:cNvPr id="91146" name="Text Box 9"/>
          <p:cNvSpPr txBox="1">
            <a:spLocks noChangeArrowheads="1"/>
          </p:cNvSpPr>
          <p:nvPr/>
        </p:nvSpPr>
        <p:spPr bwMode="auto">
          <a:xfrm>
            <a:off x="0" y="427038"/>
            <a:ext cx="9144000" cy="1938337"/>
          </a:xfrm>
          <a:prstGeom prst="rect">
            <a:avLst/>
          </a:prstGeom>
          <a:noFill/>
          <a:ln w="9525">
            <a:noFill/>
            <a:miter lim="800000"/>
            <a:headEnd/>
            <a:tailEnd/>
          </a:ln>
        </p:spPr>
        <p:txBody>
          <a:bodyPr>
            <a:spAutoFit/>
          </a:bodyPr>
          <a:lstStyle/>
          <a:p>
            <a:pPr algn="ctr"/>
            <a:r>
              <a:rPr lang="es-MX" altLang="es-MX" sz="3000" b="1" dirty="0">
                <a:latin typeface="Arial" charset="0"/>
              </a:rPr>
              <a:t>Tabla 2</a:t>
            </a:r>
          </a:p>
          <a:p>
            <a:pPr algn="ctr"/>
            <a:r>
              <a:rPr lang="es-MX" altLang="es-MX" sz="3000" b="1" cap="all" spc="-100" dirty="0">
                <a:latin typeface="Arial" charset="0"/>
              </a:rPr>
              <a:t>Humedad de Referencia del Combustible </a:t>
            </a:r>
          </a:p>
          <a:p>
            <a:pPr algn="ctr"/>
            <a:r>
              <a:rPr lang="es-MX" altLang="es-MX" sz="3000" b="1" dirty="0">
                <a:latin typeface="Arial" charset="0"/>
              </a:rPr>
              <a:t>Hora del día (0800-1959)</a:t>
            </a:r>
          </a:p>
          <a:p>
            <a:pPr algn="ctr"/>
            <a:r>
              <a:rPr lang="es-MX" altLang="es-MX" sz="3000" b="1" dirty="0">
                <a:latin typeface="Arial" charset="0"/>
              </a:rPr>
              <a:t>Insumo de la línea 6</a:t>
            </a:r>
          </a:p>
        </p:txBody>
      </p:sp>
      <p:sp>
        <p:nvSpPr>
          <p:cNvPr id="9114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latin typeface="Arial" charset="0"/>
              </a:rPr>
              <a:t>10-</a:t>
            </a:r>
            <a:fld id="{5D6ACAD1-7A58-4788-BDE1-05025C4588F1}" type="slidenum">
              <a:rPr lang="es-MX" altLang="es-MX" sz="1000" smtClean="0">
                <a:latin typeface="Arial" charset="0"/>
              </a:rPr>
              <a:pPr algn="r" eaLnBrk="1" hangingPunct="1"/>
              <a:t>68</a:t>
            </a:fld>
            <a:r>
              <a:rPr lang="es-MX" altLang="es-MX" sz="1000" dirty="0">
                <a:latin typeface="Arial" charset="0"/>
              </a:rPr>
              <a:t>-</a:t>
            </a:r>
            <a:r>
              <a:rPr lang="es-MX" altLang="es-MX" sz="1000" dirty="0" err="1">
                <a:latin typeface="Arial" charset="0"/>
              </a:rPr>
              <a:t>S290</a:t>
            </a:r>
            <a:r>
              <a:rPr lang="es-MX" altLang="es-MX" sz="1000" dirty="0">
                <a:latin typeface="Arial" charset="0"/>
              </a:rPr>
              <a:t>-PE</a:t>
            </a:r>
          </a:p>
        </p:txBody>
      </p:sp>
      <p:sp>
        <p:nvSpPr>
          <p:cNvPr id="16" name="Text Box 3"/>
          <p:cNvSpPr txBox="1">
            <a:spLocks noChangeArrowheads="1"/>
          </p:cNvSpPr>
          <p:nvPr/>
        </p:nvSpPr>
        <p:spPr bwMode="auto">
          <a:xfrm>
            <a:off x="916672" y="6056396"/>
            <a:ext cx="4954137" cy="369332"/>
          </a:xfrm>
          <a:prstGeom prst="rect">
            <a:avLst/>
          </a:prstGeom>
          <a:noFill/>
          <a:ln w="9525">
            <a:noFill/>
            <a:miter lim="800000"/>
            <a:headEnd/>
            <a:tailEnd/>
          </a:ln>
        </p:spPr>
        <p:txBody>
          <a:bodyPr wrap="square">
            <a:spAutoFit/>
          </a:bodyPr>
          <a:lstStyle/>
          <a:p>
            <a:pPr>
              <a:tabLst>
                <a:tab pos="1138238" algn="l"/>
              </a:tabLst>
            </a:pPr>
            <a:r>
              <a:rPr lang="es-MX" altLang="es-MX" sz="1800" b="1" dirty="0">
                <a:latin typeface="Arial" charset="0"/>
              </a:rPr>
              <a:t>Ejercicio 2: </a:t>
            </a:r>
            <a:r>
              <a:rPr lang="es-MX" altLang="es-MX" sz="1800" b="1" dirty="0" err="1">
                <a:latin typeface="Arial" charset="0"/>
              </a:rPr>
              <a:t>T°</a:t>
            </a:r>
            <a:r>
              <a:rPr lang="es-MX" altLang="es-MX" sz="1800" b="1" dirty="0">
                <a:latin typeface="Arial" charset="0"/>
              </a:rPr>
              <a:t> del bulbo seco: 15.5 °C</a:t>
            </a:r>
            <a:endParaRPr lang="es-MX" altLang="es-MX" sz="1800" b="1" u="sng" dirty="0">
              <a:latin typeface="Arial" charset="0"/>
            </a:endParaRPr>
          </a:p>
        </p:txBody>
      </p:sp>
      <p:sp>
        <p:nvSpPr>
          <p:cNvPr id="17" name="Text Box 5"/>
          <p:cNvSpPr txBox="1">
            <a:spLocks noChangeArrowheads="1"/>
          </p:cNvSpPr>
          <p:nvPr/>
        </p:nvSpPr>
        <p:spPr bwMode="auto">
          <a:xfrm>
            <a:off x="2118410" y="6353259"/>
            <a:ext cx="2569934" cy="369332"/>
          </a:xfrm>
          <a:prstGeom prst="rect">
            <a:avLst/>
          </a:prstGeom>
          <a:noFill/>
          <a:ln w="9525">
            <a:noFill/>
            <a:miter lim="800000"/>
            <a:headEnd/>
            <a:tailEnd/>
          </a:ln>
        </p:spPr>
        <p:txBody>
          <a:bodyPr wrap="none">
            <a:spAutoFit/>
          </a:bodyPr>
          <a:lstStyle/>
          <a:p>
            <a:r>
              <a:rPr lang="es-MX" altLang="es-MX" sz="1800" b="1" dirty="0">
                <a:latin typeface="Arial" charset="0"/>
              </a:rPr>
              <a:t>Humedad relativa : </a:t>
            </a:r>
            <a:r>
              <a:rPr lang="es-MX" altLang="es-MX" sz="1800" b="1" u="sng" dirty="0">
                <a:latin typeface="Arial" charset="0"/>
              </a:rPr>
              <a:t>62</a:t>
            </a:r>
            <a:endParaRPr lang="es-MX" altLang="es-MX" sz="1800" b="1" baseline="46000" dirty="0">
              <a:latin typeface="Arial" charset="0"/>
            </a:endParaRPr>
          </a:p>
        </p:txBody>
      </p:sp>
      <p:sp>
        <p:nvSpPr>
          <p:cNvPr id="18" name="Text Box 7"/>
          <p:cNvSpPr txBox="1">
            <a:spLocks noChangeArrowheads="1"/>
          </p:cNvSpPr>
          <p:nvPr/>
        </p:nvSpPr>
        <p:spPr bwMode="auto">
          <a:xfrm>
            <a:off x="6099860" y="6078621"/>
            <a:ext cx="954107" cy="369332"/>
          </a:xfrm>
          <a:prstGeom prst="rect">
            <a:avLst/>
          </a:prstGeom>
          <a:noFill/>
          <a:ln w="9525">
            <a:noFill/>
            <a:miter lim="800000"/>
            <a:headEnd/>
            <a:tailEnd/>
          </a:ln>
        </p:spPr>
        <p:txBody>
          <a:bodyPr wrap="none">
            <a:spAutoFit/>
          </a:bodyPr>
          <a:lstStyle/>
          <a:p>
            <a:r>
              <a:rPr lang="es-MX" altLang="es-MX" sz="1800" b="1" dirty="0" err="1">
                <a:latin typeface="Arial" charset="0"/>
              </a:rPr>
              <a:t>HRC</a:t>
            </a:r>
            <a:r>
              <a:rPr lang="es-MX" altLang="es-MX" sz="1800" b="1" dirty="0">
                <a:latin typeface="Arial" charset="0"/>
              </a:rPr>
              <a:t>: </a:t>
            </a:r>
            <a:r>
              <a:rPr lang="es-MX" altLang="es-MX" sz="1800" b="1" u="sng" dirty="0">
                <a:latin typeface="Arial" charset="0"/>
              </a:rPr>
              <a:t>8</a:t>
            </a:r>
          </a:p>
        </p:txBody>
      </p:sp>
      <p:pic>
        <p:nvPicPr>
          <p:cNvPr id="28" name="Imagen 27"/>
          <p:cNvPicPr>
            <a:picLocks noChangeAspect="1"/>
          </p:cNvPicPr>
          <p:nvPr/>
        </p:nvPicPr>
        <p:blipFill>
          <a:blip r:embed="rId4"/>
          <a:stretch>
            <a:fillRect/>
          </a:stretch>
        </p:blipFill>
        <p:spPr>
          <a:xfrm>
            <a:off x="202472" y="2365375"/>
            <a:ext cx="8805048" cy="2801355"/>
          </a:xfrm>
          <a:prstGeom prst="rect">
            <a:avLst/>
          </a:prstGeom>
        </p:spPr>
      </p:pic>
      <p:sp>
        <p:nvSpPr>
          <p:cNvPr id="29" name="Rectangle 4"/>
          <p:cNvSpPr>
            <a:spLocks noChangeArrowheads="1"/>
          </p:cNvSpPr>
          <p:nvPr/>
        </p:nvSpPr>
        <p:spPr bwMode="auto">
          <a:xfrm>
            <a:off x="263239" y="4332288"/>
            <a:ext cx="8501063" cy="328612"/>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30" name="Rectangle 6"/>
          <p:cNvSpPr>
            <a:spLocks noChangeArrowheads="1"/>
          </p:cNvSpPr>
          <p:nvPr/>
        </p:nvSpPr>
        <p:spPr bwMode="auto">
          <a:xfrm>
            <a:off x="2534574" y="2657475"/>
            <a:ext cx="405652" cy="2492375"/>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33" name="Rectangle 6"/>
          <p:cNvSpPr>
            <a:spLocks noChangeArrowheads="1"/>
          </p:cNvSpPr>
          <p:nvPr/>
        </p:nvSpPr>
        <p:spPr bwMode="auto">
          <a:xfrm>
            <a:off x="5593882" y="2618807"/>
            <a:ext cx="406605" cy="2492375"/>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34" name="Rectangle 4"/>
          <p:cNvSpPr>
            <a:spLocks noChangeArrowheads="1"/>
          </p:cNvSpPr>
          <p:nvPr/>
        </p:nvSpPr>
        <p:spPr bwMode="auto">
          <a:xfrm>
            <a:off x="235943" y="4061600"/>
            <a:ext cx="8653463" cy="257040"/>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35" name="Oval 8"/>
          <p:cNvSpPr>
            <a:spLocks noChangeArrowheads="1"/>
          </p:cNvSpPr>
          <p:nvPr/>
        </p:nvSpPr>
        <p:spPr bwMode="auto">
          <a:xfrm>
            <a:off x="2489045" y="4247202"/>
            <a:ext cx="492125" cy="498475"/>
          </a:xfrm>
          <a:prstGeom prst="ellipse">
            <a:avLst/>
          </a:prstGeom>
          <a:noFill/>
          <a:ln w="57150">
            <a:solidFill>
              <a:srgbClr val="FFFF00"/>
            </a:solidFill>
            <a:round/>
            <a:headEnd/>
            <a:tailEnd/>
          </a:ln>
        </p:spPr>
        <p:txBody>
          <a:bodyPr wrap="none" anchor="ctr"/>
          <a:lstStyle/>
          <a:p>
            <a:pPr algn="ctr"/>
            <a:endParaRPr lang="es-MX" altLang="es-MX" b="1" dirty="0">
              <a:solidFill>
                <a:srgbClr val="FFFF00"/>
              </a:solidFill>
              <a:latin typeface="Arial" charset="0"/>
            </a:endParaRPr>
          </a:p>
        </p:txBody>
      </p:sp>
      <p:sp>
        <p:nvSpPr>
          <p:cNvPr id="36" name="Oval 8"/>
          <p:cNvSpPr>
            <a:spLocks noChangeArrowheads="1"/>
          </p:cNvSpPr>
          <p:nvPr/>
        </p:nvSpPr>
        <p:spPr bwMode="auto">
          <a:xfrm>
            <a:off x="5603898" y="3953515"/>
            <a:ext cx="492125" cy="498475"/>
          </a:xfrm>
          <a:prstGeom prst="ellipse">
            <a:avLst/>
          </a:prstGeom>
          <a:noFill/>
          <a:ln w="57150">
            <a:solidFill>
              <a:srgbClr val="FFFF00"/>
            </a:solidFill>
            <a:round/>
            <a:headEnd/>
            <a:tailEnd/>
          </a:ln>
        </p:spPr>
        <p:txBody>
          <a:bodyPr wrap="none" anchor="ctr"/>
          <a:lstStyle/>
          <a:p>
            <a:pPr algn="ctr"/>
            <a:endParaRPr lang="es-MX" altLang="es-MX" b="1" dirty="0">
              <a:solidFill>
                <a:srgbClr val="FFFF00"/>
              </a:solidFill>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nodeType="afterEffect">
                                  <p:stCondLst>
                                    <p:cond delay="0"/>
                                  </p:stCondLst>
                                  <p:childTnLst>
                                    <p:set>
                                      <p:cBhvr>
                                        <p:cTn id="9" dur="1" fill="hold">
                                          <p:stCondLst>
                                            <p:cond delay="0"/>
                                          </p:stCondLst>
                                        </p:cTn>
                                        <p:tgtEl>
                                          <p:spTgt spid="86018"/>
                                        </p:tgtEl>
                                        <p:attrNameLst>
                                          <p:attrName>style.visibility</p:attrName>
                                        </p:attrNameLst>
                                      </p:cBhvr>
                                      <p:to>
                                        <p:strVal val="visible"/>
                                      </p:to>
                                    </p:set>
                                    <p:animEffect transition="in" filter="wipe(up)">
                                      <p:cBhvr>
                                        <p:cTn id="10" dur="500"/>
                                        <p:tgtEl>
                                          <p:spTgt spid="8601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0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60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ppt_x"/>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60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p:bldP spid="86021" grpId="0"/>
      <p:bldP spid="86023" grpId="0"/>
      <p:bldP spid="16" grpId="0"/>
      <p:bldP spid="17" grpId="0"/>
      <p:bldP spid="18" grpId="0"/>
      <p:bldP spid="29" grpId="0" animBg="1"/>
      <p:bldP spid="30" grpId="0" animBg="1"/>
      <p:bldP spid="33" grpId="0" animBg="1"/>
      <p:bldP spid="34" grpId="0" animBg="1"/>
      <p:bldP spid="35" grpId="0" animBg="1"/>
      <p:bldP spid="36"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a:p>
        </p:txBody>
      </p:sp>
      <p:grpSp>
        <p:nvGrpSpPr>
          <p:cNvPr id="2" name="Grupo 1">
            <a:extLst>
              <a:ext uri="{FF2B5EF4-FFF2-40B4-BE49-F238E27FC236}">
                <a16:creationId xmlns:a16="http://schemas.microsoft.com/office/drawing/2014/main" id="{528E9C87-D942-44AF-A4AA-8CFDA0067230}"/>
              </a:ext>
            </a:extLst>
          </p:cNvPr>
          <p:cNvGrpSpPr/>
          <p:nvPr/>
        </p:nvGrpSpPr>
        <p:grpSpPr>
          <a:xfrm>
            <a:off x="1328738" y="1168399"/>
            <a:ext cx="6381933" cy="5457825"/>
            <a:chOff x="1328738" y="1168399"/>
            <a:chExt cx="6381933" cy="5457825"/>
          </a:xfrm>
        </p:grpSpPr>
        <p:pic>
          <p:nvPicPr>
            <p:cNvPr id="242" name="Imagen 241">
              <a:extLst>
                <a:ext uri="{FF2B5EF4-FFF2-40B4-BE49-F238E27FC236}">
                  <a16:creationId xmlns:a16="http://schemas.microsoft.com/office/drawing/2014/main" id="{C059308C-2EA4-4CBA-8EF1-1393A08A7EBC}"/>
                </a:ext>
              </a:extLst>
            </p:cNvPr>
            <p:cNvPicPr>
              <a:picLocks noChangeAspect="1"/>
            </p:cNvPicPr>
            <p:nvPr/>
          </p:nvPicPr>
          <p:blipFill>
            <a:blip r:embed="rId2"/>
            <a:stretch>
              <a:fillRect/>
            </a:stretch>
          </p:blipFill>
          <p:spPr>
            <a:xfrm>
              <a:off x="1328738" y="1168399"/>
              <a:ext cx="6381933" cy="5457825"/>
            </a:xfrm>
            <a:prstGeom prst="rect">
              <a:avLst/>
            </a:prstGeom>
            <a:solidFill>
              <a:srgbClr val="FFFFFF"/>
            </a:solidFill>
          </p:spPr>
        </p:pic>
        <p:sp>
          <p:nvSpPr>
            <p:cNvPr id="243" name="Text Box 4">
              <a:extLst>
                <a:ext uri="{FF2B5EF4-FFF2-40B4-BE49-F238E27FC236}">
                  <a16:creationId xmlns:a16="http://schemas.microsoft.com/office/drawing/2014/main" id="{87466608-2417-4EB7-9E10-F2E05C747A6C}"/>
                </a:ext>
              </a:extLst>
            </p:cNvPr>
            <p:cNvSpPr txBox="1">
              <a:spLocks noChangeArrowheads="1"/>
            </p:cNvSpPr>
            <p:nvPr/>
          </p:nvSpPr>
          <p:spPr bwMode="auto">
            <a:xfrm>
              <a:off x="5507846" y="1989094"/>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44" name="Text Box 4">
              <a:extLst>
                <a:ext uri="{FF2B5EF4-FFF2-40B4-BE49-F238E27FC236}">
                  <a16:creationId xmlns:a16="http://schemas.microsoft.com/office/drawing/2014/main" id="{68311EE8-2D0C-49DA-A0BD-E48AE680EF2D}"/>
                </a:ext>
              </a:extLst>
            </p:cNvPr>
            <p:cNvSpPr txBox="1">
              <a:spLocks noChangeArrowheads="1"/>
            </p:cNvSpPr>
            <p:nvPr/>
          </p:nvSpPr>
          <p:spPr bwMode="auto">
            <a:xfrm>
              <a:off x="62190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grpSp>
      <p:sp>
        <p:nvSpPr>
          <p:cNvPr id="9216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06A6D247-45A1-42D9-A61A-22534AF28D31}" type="slidenum">
              <a:rPr lang="en-US" altLang="es-MX" sz="1000" smtClean="0">
                <a:latin typeface="Arial" charset="0"/>
              </a:rPr>
              <a:pPr algn="r" eaLnBrk="1" hangingPunct="1"/>
              <a:t>69</a:t>
            </a:fld>
            <a:r>
              <a:rPr lang="en-US" altLang="es-MX" sz="1000" dirty="0">
                <a:latin typeface="Arial" charset="0"/>
              </a:rPr>
              <a:t>-S290-PE</a:t>
            </a:r>
          </a:p>
        </p:txBody>
      </p:sp>
      <p:sp>
        <p:nvSpPr>
          <p:cNvPr id="29" name="Rectangle 3"/>
          <p:cNvSpPr txBox="1">
            <a:spLocks noChangeArrowheads="1"/>
          </p:cNvSpPr>
          <p:nvPr/>
        </p:nvSpPr>
        <p:spPr>
          <a:xfrm>
            <a:off x="441278" y="15894"/>
            <a:ext cx="8534400" cy="1130518"/>
          </a:xfrm>
          <a:prstGeom prst="rect">
            <a:avLst/>
          </a:prstGeom>
        </p:spPr>
        <p:txBody>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a:lstStyle>
          <a:p>
            <a:pPr eaLnBrk="1" hangingPunct="1">
              <a:defRPr/>
            </a:pPr>
            <a:r>
              <a:rPr lang="es-MX" altLang="es-MX" sz="3200" kern="0" dirty="0"/>
              <a:t>Hoja de trabajo de la humedad del combustible fino muerto</a:t>
            </a:r>
          </a:p>
        </p:txBody>
      </p:sp>
      <p:sp>
        <p:nvSpPr>
          <p:cNvPr id="249" name="Text Box 4"/>
          <p:cNvSpPr txBox="1">
            <a:spLocks noChangeArrowheads="1"/>
          </p:cNvSpPr>
          <p:nvPr/>
        </p:nvSpPr>
        <p:spPr bwMode="auto">
          <a:xfrm>
            <a:off x="6151314" y="2175361"/>
            <a:ext cx="587715" cy="92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80000"/>
              </a:lnSpc>
            </a:pPr>
            <a:r>
              <a:rPr lang="en-US" altLang="es-MX" sz="1400" b="1" dirty="0">
                <a:latin typeface="Arial" panose="020B0604020202020204" pitchFamily="34" charset="0"/>
              </a:rPr>
              <a:t>29.4</a:t>
            </a:r>
          </a:p>
          <a:p>
            <a:pPr algn="ctr">
              <a:lnSpc>
                <a:spcPct val="70000"/>
              </a:lnSpc>
            </a:pPr>
            <a:endParaRPr lang="en-US" altLang="es-MX" sz="1400" b="1" dirty="0">
              <a:latin typeface="Arial" panose="020B0604020202020204" pitchFamily="34" charset="0"/>
            </a:endParaRPr>
          </a:p>
          <a:p>
            <a:pPr algn="ctr">
              <a:lnSpc>
                <a:spcPct val="70000"/>
              </a:lnSpc>
            </a:pPr>
            <a:endParaRPr lang="en-US" altLang="es-MX" sz="600" b="1" dirty="0">
              <a:latin typeface="Arial" panose="020B0604020202020204" pitchFamily="34" charset="0"/>
            </a:endParaRPr>
          </a:p>
          <a:p>
            <a:pPr algn="ctr">
              <a:spcAft>
                <a:spcPts val="600"/>
              </a:spcAft>
            </a:pPr>
            <a:r>
              <a:rPr lang="en-US" altLang="es-MX" sz="1400" b="1" dirty="0">
                <a:latin typeface="Arial" panose="020B0604020202020204" pitchFamily="34" charset="0"/>
              </a:rPr>
              <a:t>22</a:t>
            </a:r>
          </a:p>
          <a:p>
            <a:pPr algn="ctr">
              <a:lnSpc>
                <a:spcPct val="70000"/>
              </a:lnSpc>
              <a:spcAft>
                <a:spcPts val="600"/>
              </a:spcAft>
            </a:pPr>
            <a:r>
              <a:rPr lang="en-US" altLang="es-MX" sz="1400" b="1" dirty="0">
                <a:latin typeface="Arial" panose="020B0604020202020204" pitchFamily="34" charset="0"/>
              </a:rPr>
              <a:t>  3</a:t>
            </a:r>
          </a:p>
        </p:txBody>
      </p:sp>
      <p:sp>
        <p:nvSpPr>
          <p:cNvPr id="251" name="Text Box 5"/>
          <p:cNvSpPr txBox="1">
            <a:spLocks noChangeArrowheads="1"/>
          </p:cNvSpPr>
          <p:nvPr/>
        </p:nvSpPr>
        <p:spPr bwMode="auto">
          <a:xfrm>
            <a:off x="6745635" y="2167203"/>
            <a:ext cx="700654" cy="904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80000"/>
              </a:lnSpc>
            </a:pPr>
            <a:r>
              <a:rPr lang="en-US" altLang="es-MX" sz="1400" b="1" dirty="0">
                <a:latin typeface="Arial" panose="020B0604020202020204" pitchFamily="34" charset="0"/>
              </a:rPr>
              <a:t>15.5</a:t>
            </a:r>
          </a:p>
          <a:p>
            <a:pPr algn="ctr">
              <a:lnSpc>
                <a:spcPct val="80000"/>
              </a:lnSpc>
            </a:pPr>
            <a:endParaRPr lang="en-US" altLang="es-MX" sz="1400" b="1" dirty="0">
              <a:latin typeface="Arial" panose="020B0604020202020204" pitchFamily="34" charset="0"/>
            </a:endParaRPr>
          </a:p>
          <a:p>
            <a:pPr algn="ctr">
              <a:lnSpc>
                <a:spcPct val="70000"/>
              </a:lnSpc>
            </a:pPr>
            <a:endParaRPr lang="en-US" altLang="es-MX" sz="600" b="1" dirty="0">
              <a:latin typeface="Arial" panose="020B0604020202020204" pitchFamily="34" charset="0"/>
            </a:endParaRPr>
          </a:p>
          <a:p>
            <a:pPr algn="ctr">
              <a:lnSpc>
                <a:spcPct val="80000"/>
              </a:lnSpc>
              <a:spcAft>
                <a:spcPts val="600"/>
              </a:spcAft>
            </a:pPr>
            <a:r>
              <a:rPr lang="en-US" altLang="es-MX" sz="1400" b="1" dirty="0">
                <a:latin typeface="Arial" panose="020B0604020202020204" pitchFamily="34" charset="0"/>
              </a:rPr>
              <a:t>62</a:t>
            </a:r>
          </a:p>
          <a:p>
            <a:pPr algn="ctr">
              <a:lnSpc>
                <a:spcPct val="70000"/>
              </a:lnSpc>
            </a:pPr>
            <a:r>
              <a:rPr lang="en-US" altLang="es-MX" sz="1400" b="1" dirty="0">
                <a:latin typeface="Arial" panose="020B0604020202020204" pitchFamily="34" charset="0"/>
              </a:rPr>
              <a:t>  8</a:t>
            </a:r>
          </a:p>
        </p:txBody>
      </p:sp>
      <p:sp>
        <p:nvSpPr>
          <p:cNvPr id="245" name="Text Box 4">
            <a:extLst>
              <a:ext uri="{FF2B5EF4-FFF2-40B4-BE49-F238E27FC236}">
                <a16:creationId xmlns:a16="http://schemas.microsoft.com/office/drawing/2014/main" id="{EE1DA7DB-05A2-405D-AB0A-5784B9D99BD2}"/>
              </a:ext>
            </a:extLst>
          </p:cNvPr>
          <p:cNvSpPr txBox="1">
            <a:spLocks noChangeArrowheads="1"/>
          </p:cNvSpPr>
          <p:nvPr/>
        </p:nvSpPr>
        <p:spPr bwMode="auto">
          <a:xfrm>
            <a:off x="6879443"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iterate type="lt">
                                    <p:tmPct val="100000"/>
                                  </p:iterate>
                                  <p:childTnLst>
                                    <p:set>
                                      <p:cBhvr>
                                        <p:cTn id="6" dur="1" fill="hold">
                                          <p:stCondLst>
                                            <p:cond delay="0"/>
                                          </p:stCondLst>
                                        </p:cTn>
                                        <p:tgtEl>
                                          <p:spTgt spid="249">
                                            <p:txEl>
                                              <p:pRg st="0" end="0"/>
                                            </p:txEl>
                                          </p:spTgt>
                                        </p:tgtEl>
                                        <p:attrNameLst>
                                          <p:attrName>style.visibility</p:attrName>
                                        </p:attrNameLst>
                                      </p:cBhvr>
                                      <p:to>
                                        <p:strVal val="visible"/>
                                      </p:to>
                                    </p:set>
                                    <p:animEffect transition="in" filter="wipe(up)">
                                      <p:cBhvr>
                                        <p:cTn id="7" dur="75"/>
                                        <p:tgtEl>
                                          <p:spTgt spid="2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iterate type="lt">
                                    <p:tmPct val="100000"/>
                                  </p:iterate>
                                  <p:childTnLst>
                                    <p:set>
                                      <p:cBhvr>
                                        <p:cTn id="11" dur="1" fill="hold">
                                          <p:stCondLst>
                                            <p:cond delay="0"/>
                                          </p:stCondLst>
                                        </p:cTn>
                                        <p:tgtEl>
                                          <p:spTgt spid="249">
                                            <p:txEl>
                                              <p:pRg st="3" end="3"/>
                                            </p:txEl>
                                          </p:spTgt>
                                        </p:tgtEl>
                                        <p:attrNameLst>
                                          <p:attrName>style.visibility</p:attrName>
                                        </p:attrNameLst>
                                      </p:cBhvr>
                                      <p:to>
                                        <p:strVal val="visible"/>
                                      </p:to>
                                    </p:set>
                                    <p:animEffect transition="in" filter="wipe(up)">
                                      <p:cBhvr>
                                        <p:cTn id="12" dur="75"/>
                                        <p:tgtEl>
                                          <p:spTgt spid="24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iterate type="lt">
                                    <p:tmPct val="100000"/>
                                  </p:iterate>
                                  <p:childTnLst>
                                    <p:set>
                                      <p:cBhvr>
                                        <p:cTn id="16" dur="1" fill="hold">
                                          <p:stCondLst>
                                            <p:cond delay="0"/>
                                          </p:stCondLst>
                                        </p:cTn>
                                        <p:tgtEl>
                                          <p:spTgt spid="249">
                                            <p:txEl>
                                              <p:pRg st="4" end="4"/>
                                            </p:txEl>
                                          </p:spTgt>
                                        </p:tgtEl>
                                        <p:attrNameLst>
                                          <p:attrName>style.visibility</p:attrName>
                                        </p:attrNameLst>
                                      </p:cBhvr>
                                      <p:to>
                                        <p:strVal val="visible"/>
                                      </p:to>
                                    </p:set>
                                    <p:animEffect transition="in" filter="wipe(up)">
                                      <p:cBhvr>
                                        <p:cTn id="17" dur="75"/>
                                        <p:tgtEl>
                                          <p:spTgt spid="24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iterate type="lt">
                                    <p:tmPct val="100000"/>
                                  </p:iterate>
                                  <p:childTnLst>
                                    <p:set>
                                      <p:cBhvr>
                                        <p:cTn id="21" dur="1" fill="hold">
                                          <p:stCondLst>
                                            <p:cond delay="0"/>
                                          </p:stCondLst>
                                        </p:cTn>
                                        <p:tgtEl>
                                          <p:spTgt spid="251">
                                            <p:txEl>
                                              <p:pRg st="0" end="0"/>
                                            </p:txEl>
                                          </p:spTgt>
                                        </p:tgtEl>
                                        <p:attrNameLst>
                                          <p:attrName>style.visibility</p:attrName>
                                        </p:attrNameLst>
                                      </p:cBhvr>
                                      <p:to>
                                        <p:strVal val="visible"/>
                                      </p:to>
                                    </p:set>
                                    <p:animEffect transition="in" filter="wipe(up)">
                                      <p:cBhvr>
                                        <p:cTn id="22" dur="75"/>
                                        <p:tgtEl>
                                          <p:spTgt spid="25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iterate type="lt">
                                    <p:tmPct val="100000"/>
                                  </p:iterate>
                                  <p:childTnLst>
                                    <p:set>
                                      <p:cBhvr>
                                        <p:cTn id="26" dur="1" fill="hold">
                                          <p:stCondLst>
                                            <p:cond delay="0"/>
                                          </p:stCondLst>
                                        </p:cTn>
                                        <p:tgtEl>
                                          <p:spTgt spid="251">
                                            <p:txEl>
                                              <p:pRg st="3" end="3"/>
                                            </p:txEl>
                                          </p:spTgt>
                                        </p:tgtEl>
                                        <p:attrNameLst>
                                          <p:attrName>style.visibility</p:attrName>
                                        </p:attrNameLst>
                                      </p:cBhvr>
                                      <p:to>
                                        <p:strVal val="visible"/>
                                      </p:to>
                                    </p:set>
                                    <p:animEffect transition="in" filter="wipe(up)">
                                      <p:cBhvr>
                                        <p:cTn id="27" dur="75"/>
                                        <p:tgtEl>
                                          <p:spTgt spid="25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iterate type="lt">
                                    <p:tmPct val="100000"/>
                                  </p:iterate>
                                  <p:childTnLst>
                                    <p:set>
                                      <p:cBhvr>
                                        <p:cTn id="31" dur="1" fill="hold">
                                          <p:stCondLst>
                                            <p:cond delay="0"/>
                                          </p:stCondLst>
                                        </p:cTn>
                                        <p:tgtEl>
                                          <p:spTgt spid="251">
                                            <p:txEl>
                                              <p:pRg st="4" end="4"/>
                                            </p:txEl>
                                          </p:spTgt>
                                        </p:tgtEl>
                                        <p:attrNameLst>
                                          <p:attrName>style.visibility</p:attrName>
                                        </p:attrNameLst>
                                      </p:cBhvr>
                                      <p:to>
                                        <p:strVal val="visible"/>
                                      </p:to>
                                    </p:set>
                                    <p:animEffect transition="in" filter="wipe(up)">
                                      <p:cBhvr>
                                        <p:cTn id="32" dur="75"/>
                                        <p:tgtEl>
                                          <p:spTgt spid="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build="p" autoUpdateAnimBg="0"/>
      <p:bldP spid="25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8532" y="440267"/>
            <a:ext cx="8957733" cy="685800"/>
          </a:xfrm>
        </p:spPr>
        <p:txBody>
          <a:bodyPr/>
          <a:lstStyle/>
          <a:p>
            <a:pPr eaLnBrk="1" hangingPunct="1"/>
            <a:r>
              <a:rPr lang="es-MX" altLang="es-MX" sz="3600" dirty="0"/>
              <a:t>Tipos de humedad del combustible</a:t>
            </a:r>
          </a:p>
        </p:txBody>
      </p:sp>
      <p:sp>
        <p:nvSpPr>
          <p:cNvPr id="17411" name="Rectangle 3"/>
          <p:cNvSpPr>
            <a:spLocks noGrp="1" noChangeArrowheads="1"/>
          </p:cNvSpPr>
          <p:nvPr>
            <p:ph type="body" idx="1"/>
          </p:nvPr>
        </p:nvSpPr>
        <p:spPr>
          <a:xfrm>
            <a:off x="477975" y="1380057"/>
            <a:ext cx="8445892" cy="5299364"/>
          </a:xfrm>
        </p:spPr>
        <p:txBody>
          <a:bodyPr/>
          <a:lstStyle/>
          <a:p>
            <a:pPr eaLnBrk="1" hangingPunct="1">
              <a:lnSpc>
                <a:spcPct val="90000"/>
              </a:lnSpc>
              <a:defRPr/>
            </a:pPr>
            <a:r>
              <a:rPr lang="es-MX" altLang="es-MX" dirty="0"/>
              <a:t>Humedad del combustible VIVO :</a:t>
            </a:r>
          </a:p>
          <a:p>
            <a:pPr lvl="1" eaLnBrk="1" hangingPunct="1">
              <a:lnSpc>
                <a:spcPct val="85000"/>
              </a:lnSpc>
              <a:defRPr/>
            </a:pPr>
            <a:r>
              <a:rPr lang="es-MX" altLang="es-MX" b="0" dirty="0"/>
              <a:t>Se encuentra en las plantas vivas.</a:t>
            </a:r>
          </a:p>
          <a:p>
            <a:pPr lvl="1" eaLnBrk="1" hangingPunct="1">
              <a:lnSpc>
                <a:spcPct val="85000"/>
              </a:lnSpc>
              <a:defRPr/>
            </a:pPr>
            <a:r>
              <a:rPr lang="es-MX" altLang="es-MX" b="0" dirty="0"/>
              <a:t>Oscila entre 30% y 300%.</a:t>
            </a:r>
          </a:p>
          <a:p>
            <a:pPr lvl="1" eaLnBrk="1" hangingPunct="1">
              <a:lnSpc>
                <a:spcPct val="85000"/>
              </a:lnSpc>
              <a:defRPr/>
            </a:pPr>
            <a:r>
              <a:rPr lang="es-MX" altLang="es-MX" b="0" dirty="0"/>
              <a:t>Varía según el espacio, las especies y las estaciones.</a:t>
            </a:r>
          </a:p>
          <a:p>
            <a:pPr marL="342900" lvl="1" indent="-342900" eaLnBrk="1" hangingPunct="1">
              <a:lnSpc>
                <a:spcPct val="90000"/>
              </a:lnSpc>
              <a:buFont typeface="Arial" panose="020B0604020202020204" pitchFamily="34" charset="0"/>
              <a:buChar char="•"/>
              <a:defRPr/>
            </a:pPr>
            <a:r>
              <a:rPr lang="es-MX" altLang="es-MX" sz="3200" dirty="0">
                <a:ea typeface="+mn-ea"/>
                <a:cs typeface="+mn-cs"/>
              </a:rPr>
              <a:t>Humedad del combustible MUERTO :</a:t>
            </a:r>
          </a:p>
          <a:p>
            <a:pPr lvl="1" eaLnBrk="1" hangingPunct="1">
              <a:lnSpc>
                <a:spcPct val="85000"/>
              </a:lnSpc>
              <a:defRPr/>
            </a:pPr>
            <a:r>
              <a:rPr lang="es-MX" altLang="es-MX" b="0" dirty="0"/>
              <a:t>Se encuentra en las plantas muertas, residuos del bosque, desechos de aprovechamiento, etc.</a:t>
            </a:r>
          </a:p>
          <a:p>
            <a:pPr lvl="1" eaLnBrk="1" hangingPunct="1">
              <a:lnSpc>
                <a:spcPct val="85000"/>
              </a:lnSpc>
              <a:defRPr/>
            </a:pPr>
            <a:r>
              <a:rPr lang="es-MX" altLang="es-MX" b="0" dirty="0"/>
              <a:t>Oscila entre 2% y 30%.</a:t>
            </a:r>
          </a:p>
          <a:p>
            <a:pPr lvl="1" eaLnBrk="1" hangingPunct="1">
              <a:lnSpc>
                <a:spcPct val="85000"/>
              </a:lnSpc>
              <a:defRPr/>
            </a:pPr>
            <a:r>
              <a:rPr lang="es-MX" altLang="es-MX" b="0" dirty="0"/>
              <a:t>Puede cambiar rápidamente en el tiempo y el espacio.</a:t>
            </a:r>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dirty="0"/>
          </a:p>
        </p:txBody>
      </p:sp>
      <p:graphicFrame>
        <p:nvGraphicFramePr>
          <p:cNvPr id="93187" name="Object 2"/>
          <p:cNvGraphicFramePr>
            <a:graphicFrameLocks noChangeAspect="1"/>
          </p:cNvGraphicFramePr>
          <p:nvPr>
            <p:extLst>
              <p:ext uri="{D42A27DB-BD31-4B8C-83A1-F6EECF244321}">
                <p14:modId xmlns:p14="http://schemas.microsoft.com/office/powerpoint/2010/main" val="3926031150"/>
              </p:ext>
            </p:extLst>
          </p:nvPr>
        </p:nvGraphicFramePr>
        <p:xfrm>
          <a:off x="476250" y="2032000"/>
          <a:ext cx="8667750" cy="3883025"/>
        </p:xfrm>
        <a:graphic>
          <a:graphicData uri="http://schemas.openxmlformats.org/presentationml/2006/ole">
            <mc:AlternateContent xmlns:mc="http://schemas.openxmlformats.org/markup-compatibility/2006">
              <mc:Choice xmlns:v="urn:schemas-microsoft-com:vml" Requires="v">
                <p:oleObj name="Worksheet" r:id="rId3" imgW="6686667" imgH="3105167" progId="Excel.Sheet.8">
                  <p:embed/>
                </p:oleObj>
              </mc:Choice>
              <mc:Fallback>
                <p:oleObj name="Worksheet" r:id="rId3" imgW="6686667" imgH="3105167" progId="Excel.Sheet.8">
                  <p:embed/>
                  <p:pic>
                    <p:nvPicPr>
                      <p:cNvPr id="9318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0" y="2032000"/>
                        <a:ext cx="8667750" cy="38830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193" name="Text Box 11"/>
          <p:cNvSpPr txBox="1">
            <a:spLocks noChangeArrowheads="1"/>
          </p:cNvSpPr>
          <p:nvPr/>
        </p:nvSpPr>
        <p:spPr bwMode="auto">
          <a:xfrm>
            <a:off x="6648450" y="2679700"/>
            <a:ext cx="300038" cy="304800"/>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a:t>
            </a:r>
            <a:endParaRPr lang="es-MX" altLang="es-MX" b="1" dirty="0">
              <a:latin typeface="Arial" charset="0"/>
            </a:endParaRPr>
          </a:p>
        </p:txBody>
      </p:sp>
      <p:sp>
        <p:nvSpPr>
          <p:cNvPr id="93199" name="Text Box 19"/>
          <p:cNvSpPr txBox="1">
            <a:spLocks noChangeArrowheads="1"/>
          </p:cNvSpPr>
          <p:nvPr/>
        </p:nvSpPr>
        <p:spPr bwMode="auto">
          <a:xfrm>
            <a:off x="0" y="215900"/>
            <a:ext cx="9144000" cy="1230313"/>
          </a:xfrm>
          <a:prstGeom prst="rect">
            <a:avLst/>
          </a:prstGeom>
          <a:noFill/>
          <a:ln w="9525">
            <a:noFill/>
            <a:miter lim="800000"/>
            <a:headEnd/>
            <a:tailEnd/>
          </a:ln>
        </p:spPr>
        <p:txBody>
          <a:bodyPr>
            <a:spAutoFit/>
          </a:bodyPr>
          <a:lstStyle/>
          <a:p>
            <a:pPr algn="ctr"/>
            <a:r>
              <a:rPr lang="es-MX" altLang="es-MX" sz="3000" b="1" dirty="0">
                <a:solidFill>
                  <a:srgbClr val="000066"/>
                </a:solidFill>
                <a:latin typeface="Arial" charset="0"/>
              </a:rPr>
              <a:t>Tabla 4 – Humedad del combustible fino muerto</a:t>
            </a:r>
          </a:p>
          <a:p>
            <a:pPr algn="ctr"/>
            <a:r>
              <a:rPr lang="es-MX" altLang="es-MX" b="1" dirty="0">
                <a:latin typeface="Arial" charset="0"/>
              </a:rPr>
              <a:t>Correcciones de contenido, Hora del día (0800-1759)</a:t>
            </a:r>
          </a:p>
          <a:p>
            <a:pPr algn="ctr"/>
            <a:r>
              <a:rPr lang="es-MX" altLang="es-MX" sz="2000" b="1" u="sng" dirty="0">
                <a:latin typeface="Arial" charset="0"/>
              </a:rPr>
              <a:t>Febrero, Marzo, Abril, Agosto, Septiembre, Octubre</a:t>
            </a:r>
          </a:p>
        </p:txBody>
      </p:sp>
      <p:sp>
        <p:nvSpPr>
          <p:cNvPr id="88084" name="Oval 20"/>
          <p:cNvSpPr>
            <a:spLocks noChangeArrowheads="1"/>
          </p:cNvSpPr>
          <p:nvPr/>
        </p:nvSpPr>
        <p:spPr bwMode="auto">
          <a:xfrm>
            <a:off x="3997062" y="995385"/>
            <a:ext cx="1128712" cy="457200"/>
          </a:xfrm>
          <a:prstGeom prst="ellipse">
            <a:avLst/>
          </a:prstGeom>
          <a:noFill/>
          <a:ln w="38100">
            <a:solidFill>
              <a:schemeClr val="tx1"/>
            </a:solidFill>
            <a:round/>
            <a:headEnd/>
            <a:tailEnd/>
          </a:ln>
        </p:spPr>
        <p:txBody>
          <a:bodyPr wrap="none" anchor="ctr"/>
          <a:lstStyle/>
          <a:p>
            <a:pPr eaLnBrk="1" hangingPunct="1"/>
            <a:endParaRPr lang="es-MX" altLang="es-MX" dirty="0">
              <a:solidFill>
                <a:srgbClr val="FF0000"/>
              </a:solidFill>
            </a:endParaRPr>
          </a:p>
        </p:txBody>
      </p:sp>
      <p:sp>
        <p:nvSpPr>
          <p:cNvPr id="9320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latin typeface="Arial" charset="0"/>
              </a:rPr>
              <a:t>10-</a:t>
            </a:r>
            <a:fld id="{44ABB1F8-31B6-460D-9BDF-8F6D190CD846}" type="slidenum">
              <a:rPr lang="es-MX" altLang="es-MX" sz="1000" smtClean="0">
                <a:latin typeface="Arial" charset="0"/>
              </a:rPr>
              <a:pPr algn="r" eaLnBrk="1" hangingPunct="1"/>
              <a:t>70</a:t>
            </a:fld>
            <a:r>
              <a:rPr lang="es-MX" altLang="es-MX" sz="1000" dirty="0">
                <a:latin typeface="Arial" charset="0"/>
              </a:rPr>
              <a:t>-</a:t>
            </a:r>
            <a:r>
              <a:rPr lang="es-MX" altLang="es-MX" sz="1000" dirty="0" err="1">
                <a:latin typeface="Arial" charset="0"/>
              </a:rPr>
              <a:t>S290</a:t>
            </a:r>
            <a:r>
              <a:rPr lang="es-MX" altLang="es-MX" sz="1000" dirty="0">
                <a:latin typeface="Arial" charset="0"/>
              </a:rPr>
              <a:t>-PE</a:t>
            </a:r>
          </a:p>
        </p:txBody>
      </p:sp>
      <p:pic>
        <p:nvPicPr>
          <p:cNvPr id="2" name="Imagen 1"/>
          <p:cNvPicPr>
            <a:picLocks noChangeAspect="1"/>
          </p:cNvPicPr>
          <p:nvPr/>
        </p:nvPicPr>
        <p:blipFill>
          <a:blip r:embed="rId5"/>
          <a:stretch>
            <a:fillRect/>
          </a:stretch>
        </p:blipFill>
        <p:spPr>
          <a:xfrm>
            <a:off x="237068" y="2036072"/>
            <a:ext cx="8865988" cy="3988023"/>
          </a:xfrm>
          <a:prstGeom prst="rect">
            <a:avLst/>
          </a:prstGeom>
          <a:ln>
            <a:solidFill>
              <a:schemeClr val="tx1"/>
            </a:solidFill>
          </a:ln>
        </p:spPr>
      </p:pic>
      <p:grpSp>
        <p:nvGrpSpPr>
          <p:cNvPr id="45" name="Group 3"/>
          <p:cNvGrpSpPr>
            <a:grpSpLocks/>
          </p:cNvGrpSpPr>
          <p:nvPr/>
        </p:nvGrpSpPr>
        <p:grpSpPr bwMode="auto">
          <a:xfrm>
            <a:off x="6277970" y="1638300"/>
            <a:ext cx="2839043" cy="2219325"/>
            <a:chOff x="3936" y="2448"/>
            <a:chExt cx="1536" cy="1680"/>
          </a:xfrm>
        </p:grpSpPr>
        <p:sp>
          <p:nvSpPr>
            <p:cNvPr id="46" name="Rectangle 4"/>
            <p:cNvSpPr>
              <a:spLocks noChangeArrowheads="1"/>
            </p:cNvSpPr>
            <p:nvPr/>
          </p:nvSpPr>
          <p:spPr bwMode="auto">
            <a:xfrm>
              <a:off x="3984" y="2496"/>
              <a:ext cx="1488" cy="1632"/>
            </a:xfrm>
            <a:prstGeom prst="rect">
              <a:avLst/>
            </a:prstGeom>
            <a:solidFill>
              <a:schemeClr val="tx1"/>
            </a:solidFill>
            <a:ln w="9525">
              <a:solidFill>
                <a:schemeClr val="tx1"/>
              </a:solidFill>
              <a:miter lim="800000"/>
              <a:headEnd/>
              <a:tailEnd/>
            </a:ln>
          </p:spPr>
          <p:txBody>
            <a:bodyPr wrap="none" anchor="ctr"/>
            <a:lstStyle/>
            <a:p>
              <a:pPr algn="ctr"/>
              <a:endParaRPr lang="es-MX" altLang="es-MX" b="1" dirty="0">
                <a:latin typeface="Arial" charset="0"/>
              </a:endParaRPr>
            </a:p>
          </p:txBody>
        </p:sp>
        <p:sp>
          <p:nvSpPr>
            <p:cNvPr id="47" name="Rectangle 5"/>
            <p:cNvSpPr>
              <a:spLocks noChangeArrowheads="1"/>
            </p:cNvSpPr>
            <p:nvPr/>
          </p:nvSpPr>
          <p:spPr bwMode="auto">
            <a:xfrm>
              <a:off x="3936" y="2448"/>
              <a:ext cx="1488" cy="1632"/>
            </a:xfrm>
            <a:prstGeom prst="rect">
              <a:avLst/>
            </a:prstGeom>
            <a:solidFill>
              <a:srgbClr val="99FFCC"/>
            </a:solidFill>
            <a:ln w="9525">
              <a:solidFill>
                <a:schemeClr val="tx1"/>
              </a:solidFill>
              <a:miter lim="800000"/>
              <a:headEnd/>
              <a:tailEnd/>
            </a:ln>
          </p:spPr>
          <p:txBody>
            <a:bodyPr wrap="none" anchor="ctr"/>
            <a:lstStyle/>
            <a:p>
              <a:pPr algn="ctr"/>
              <a:endParaRPr lang="es-MX" altLang="es-MX" b="1" dirty="0">
                <a:latin typeface="Arial" charset="0"/>
              </a:endParaRPr>
            </a:p>
          </p:txBody>
        </p:sp>
      </p:grpSp>
      <p:sp>
        <p:nvSpPr>
          <p:cNvPr id="48" name="Text Box 7"/>
          <p:cNvSpPr txBox="1">
            <a:spLocks noChangeArrowheads="1"/>
          </p:cNvSpPr>
          <p:nvPr/>
        </p:nvSpPr>
        <p:spPr bwMode="auto">
          <a:xfrm>
            <a:off x="6457378" y="1782763"/>
            <a:ext cx="1892300" cy="554037"/>
          </a:xfrm>
          <a:prstGeom prst="rect">
            <a:avLst/>
          </a:prstGeom>
          <a:noFill/>
          <a:ln w="9525">
            <a:noFill/>
            <a:miter lim="800000"/>
            <a:headEnd/>
            <a:tailEnd/>
          </a:ln>
        </p:spPr>
        <p:txBody>
          <a:bodyPr>
            <a:spAutoFit/>
          </a:bodyPr>
          <a:lstStyle/>
          <a:p>
            <a:pPr>
              <a:tabLst>
                <a:tab pos="123825" algn="l"/>
              </a:tabLst>
            </a:pPr>
            <a:r>
              <a:rPr lang="es-MX" altLang="es-MX" sz="1600" b="1" dirty="0">
                <a:latin typeface="Arial" charset="0"/>
              </a:rPr>
              <a:t>Ejercicio</a:t>
            </a:r>
            <a:r>
              <a:rPr lang="es-MX" altLang="es-MX" sz="1600" b="1" dirty="0">
                <a:solidFill>
                  <a:schemeClr val="bg2"/>
                </a:solidFill>
                <a:latin typeface="Arial" charset="0"/>
              </a:rPr>
              <a:t>:</a:t>
            </a:r>
          </a:p>
          <a:p>
            <a:pPr>
              <a:lnSpc>
                <a:spcPct val="70000"/>
              </a:lnSpc>
              <a:tabLst>
                <a:tab pos="123825" algn="l"/>
              </a:tabLst>
            </a:pPr>
            <a:r>
              <a:rPr lang="es-MX" altLang="es-MX" sz="2000" b="1" dirty="0">
                <a:solidFill>
                  <a:schemeClr val="bg2"/>
                </a:solidFill>
                <a:latin typeface="Arial" charset="0"/>
              </a:rPr>
              <a:t>	</a:t>
            </a:r>
            <a:r>
              <a:rPr lang="es-MX" altLang="es-MX" sz="1400" b="1" dirty="0">
                <a:latin typeface="Arial" charset="0"/>
              </a:rPr>
              <a:t>Mes: </a:t>
            </a:r>
            <a:r>
              <a:rPr lang="es-MX" altLang="es-MX" sz="1400" b="1" u="sng" dirty="0">
                <a:latin typeface="Arial" charset="0"/>
              </a:rPr>
              <a:t>Agosto 20</a:t>
            </a:r>
            <a:endParaRPr lang="es-MX" altLang="es-MX" b="1" dirty="0">
              <a:latin typeface="Arial" charset="0"/>
            </a:endParaRPr>
          </a:p>
        </p:txBody>
      </p:sp>
      <p:sp>
        <p:nvSpPr>
          <p:cNvPr id="49" name="Text Box 8"/>
          <p:cNvSpPr txBox="1">
            <a:spLocks noChangeArrowheads="1"/>
          </p:cNvSpPr>
          <p:nvPr/>
        </p:nvSpPr>
        <p:spPr bwMode="auto">
          <a:xfrm>
            <a:off x="6457378" y="2244725"/>
            <a:ext cx="1981200" cy="307975"/>
          </a:xfrm>
          <a:prstGeom prst="rect">
            <a:avLst/>
          </a:prstGeom>
          <a:noFill/>
          <a:ln w="9525">
            <a:noFill/>
            <a:miter lim="800000"/>
            <a:headEnd/>
            <a:tailEnd/>
          </a:ln>
        </p:spPr>
        <p:txBody>
          <a:bodyPr>
            <a:spAutoFit/>
          </a:bodyPr>
          <a:lstStyle/>
          <a:p>
            <a:pPr>
              <a:tabLst>
                <a:tab pos="115888" algn="l"/>
              </a:tabLst>
            </a:pPr>
            <a:r>
              <a:rPr lang="es-MX" altLang="es-MX" sz="1400" b="1" dirty="0">
                <a:latin typeface="Arial" charset="0"/>
              </a:rPr>
              <a:t>	S/E: </a:t>
            </a:r>
            <a:r>
              <a:rPr lang="es-MX" altLang="es-MX" sz="1400" b="1" u="sng" dirty="0">
                <a:latin typeface="Arial" charset="0"/>
              </a:rPr>
              <a:t>Sombreado</a:t>
            </a:r>
            <a:endParaRPr lang="es-MX" altLang="es-MX" b="1" dirty="0">
              <a:latin typeface="Arial" charset="0"/>
            </a:endParaRPr>
          </a:p>
        </p:txBody>
      </p:sp>
      <p:sp>
        <p:nvSpPr>
          <p:cNvPr id="50" name="Text Box 9"/>
          <p:cNvSpPr txBox="1">
            <a:spLocks noChangeArrowheads="1"/>
          </p:cNvSpPr>
          <p:nvPr/>
        </p:nvSpPr>
        <p:spPr bwMode="auto">
          <a:xfrm>
            <a:off x="6457378" y="2462213"/>
            <a:ext cx="1217613"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Hora: </a:t>
            </a:r>
            <a:r>
              <a:rPr lang="es-MX" altLang="es-MX" sz="1400" b="1" u="sng" dirty="0">
                <a:latin typeface="Arial" charset="0"/>
              </a:rPr>
              <a:t>1200</a:t>
            </a:r>
            <a:endParaRPr lang="es-MX" altLang="es-MX" b="1" dirty="0">
              <a:latin typeface="Arial" charset="0"/>
            </a:endParaRPr>
          </a:p>
        </p:txBody>
      </p:sp>
      <p:sp>
        <p:nvSpPr>
          <p:cNvPr id="51" name="Text Box 12"/>
          <p:cNvSpPr txBox="1">
            <a:spLocks noChangeArrowheads="1"/>
          </p:cNvSpPr>
          <p:nvPr/>
        </p:nvSpPr>
        <p:spPr bwMode="auto">
          <a:xfrm>
            <a:off x="6457378" y="2679700"/>
            <a:ext cx="2329805" cy="307777"/>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Elevación: </a:t>
            </a:r>
            <a:r>
              <a:rPr lang="es-MX" altLang="es-MX" sz="1400" b="1" u="sng" dirty="0">
                <a:latin typeface="Arial" charset="0"/>
              </a:rPr>
              <a:t>Media ladera</a:t>
            </a:r>
            <a:endParaRPr lang="es-MX" altLang="es-MX" b="1" dirty="0">
              <a:latin typeface="Arial" charset="0"/>
            </a:endParaRPr>
          </a:p>
        </p:txBody>
      </p:sp>
      <p:sp>
        <p:nvSpPr>
          <p:cNvPr id="52" name="Text Box 14"/>
          <p:cNvSpPr txBox="1">
            <a:spLocks noChangeArrowheads="1"/>
          </p:cNvSpPr>
          <p:nvPr/>
        </p:nvSpPr>
        <p:spPr bwMode="auto">
          <a:xfrm>
            <a:off x="6457378" y="2897188"/>
            <a:ext cx="1801813"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Exposición: </a:t>
            </a:r>
            <a:r>
              <a:rPr lang="es-MX" altLang="es-MX" sz="1400" b="1" u="sng" dirty="0">
                <a:latin typeface="Arial" charset="0"/>
              </a:rPr>
              <a:t>Este</a:t>
            </a:r>
          </a:p>
        </p:txBody>
      </p:sp>
      <p:sp>
        <p:nvSpPr>
          <p:cNvPr id="53" name="Text Box 16"/>
          <p:cNvSpPr txBox="1">
            <a:spLocks noChangeArrowheads="1"/>
          </p:cNvSpPr>
          <p:nvPr/>
        </p:nvSpPr>
        <p:spPr bwMode="auto">
          <a:xfrm>
            <a:off x="6457378" y="3111500"/>
            <a:ext cx="1582806" cy="307777"/>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Pendiente: </a:t>
            </a:r>
            <a:r>
              <a:rPr lang="es-MX" altLang="es-MX" sz="1400" b="1" u="sng" dirty="0">
                <a:latin typeface="Arial" charset="0"/>
              </a:rPr>
              <a:t>  --</a:t>
            </a:r>
            <a:r>
              <a:rPr lang="es-MX" altLang="es-MX" sz="1400" b="1" u="sng" dirty="0">
                <a:solidFill>
                  <a:schemeClr val="bg2"/>
                </a:solidFill>
                <a:latin typeface="Arial" charset="0"/>
              </a:rPr>
              <a:t>  </a:t>
            </a:r>
            <a:endParaRPr lang="es-MX" altLang="es-MX" b="1" dirty="0">
              <a:solidFill>
                <a:schemeClr val="bg2"/>
              </a:solidFill>
              <a:latin typeface="Arial" charset="0"/>
            </a:endParaRPr>
          </a:p>
        </p:txBody>
      </p:sp>
      <p:sp>
        <p:nvSpPr>
          <p:cNvPr id="54" name="Text Box 17"/>
          <p:cNvSpPr txBox="1">
            <a:spLocks noChangeArrowheads="1"/>
          </p:cNvSpPr>
          <p:nvPr/>
        </p:nvSpPr>
        <p:spPr bwMode="auto">
          <a:xfrm>
            <a:off x="6457378" y="3357563"/>
            <a:ext cx="1220788"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a:t>
            </a:r>
            <a:r>
              <a:rPr lang="es-MX" altLang="es-MX" sz="1400" b="1" dirty="0" err="1">
                <a:latin typeface="Arial" charset="0"/>
              </a:rPr>
              <a:t>CHC</a:t>
            </a:r>
            <a:r>
              <a:rPr lang="es-MX" altLang="es-MX" sz="1400" b="1" dirty="0">
                <a:latin typeface="Arial" charset="0"/>
              </a:rPr>
              <a:t>%: </a:t>
            </a:r>
            <a:r>
              <a:rPr lang="es-MX" altLang="es-MX" sz="1400" b="1" u="sng" dirty="0">
                <a:latin typeface="Arial" charset="0"/>
              </a:rPr>
              <a:t>4%</a:t>
            </a:r>
            <a:endParaRPr lang="es-MX" altLang="es-MX" sz="1400" b="1" dirty="0">
              <a:latin typeface="Arial" charset="0"/>
            </a:endParaRPr>
          </a:p>
        </p:txBody>
      </p:sp>
      <p:sp>
        <p:nvSpPr>
          <p:cNvPr id="56" name="Rectangle 13"/>
          <p:cNvSpPr>
            <a:spLocks noChangeArrowheads="1"/>
          </p:cNvSpPr>
          <p:nvPr/>
        </p:nvSpPr>
        <p:spPr bwMode="auto">
          <a:xfrm>
            <a:off x="5026553" y="2501900"/>
            <a:ext cx="361950" cy="3475038"/>
          </a:xfrm>
          <a:prstGeom prst="rect">
            <a:avLst/>
          </a:prstGeom>
          <a:noFill/>
          <a:ln w="38100">
            <a:solidFill>
              <a:srgbClr val="FFFF00"/>
            </a:solidFill>
            <a:miter lim="800000"/>
            <a:headEnd/>
            <a:tailEnd/>
          </a:ln>
        </p:spPr>
        <p:txBody>
          <a:bodyPr wrap="none" anchor="ctr"/>
          <a:lstStyle/>
          <a:p>
            <a:pPr eaLnBrk="1" hangingPunct="1"/>
            <a:endParaRPr lang="es-MX" altLang="es-MX" dirty="0"/>
          </a:p>
        </p:txBody>
      </p:sp>
      <p:sp>
        <p:nvSpPr>
          <p:cNvPr id="57" name="Rectangle 15"/>
          <p:cNvSpPr>
            <a:spLocks noChangeArrowheads="1"/>
          </p:cNvSpPr>
          <p:nvPr/>
        </p:nvSpPr>
        <p:spPr bwMode="auto">
          <a:xfrm>
            <a:off x="203200" y="5241903"/>
            <a:ext cx="8825093" cy="244497"/>
          </a:xfrm>
          <a:prstGeom prst="rect">
            <a:avLst/>
          </a:prstGeom>
          <a:noFill/>
          <a:ln w="38100">
            <a:solidFill>
              <a:srgbClr val="FFFF00"/>
            </a:solidFill>
            <a:miter lim="800000"/>
            <a:headEnd/>
            <a:tailEnd/>
          </a:ln>
        </p:spPr>
        <p:txBody>
          <a:bodyPr wrap="none" anchor="ctr"/>
          <a:lstStyle/>
          <a:p>
            <a:pPr eaLnBrk="1" hangingPunct="1"/>
            <a:endParaRPr lang="es-MX" altLang="es-MX" dirty="0"/>
          </a:p>
        </p:txBody>
      </p:sp>
      <p:sp>
        <p:nvSpPr>
          <p:cNvPr id="58" name="Oval 18"/>
          <p:cNvSpPr>
            <a:spLocks noChangeArrowheads="1"/>
          </p:cNvSpPr>
          <p:nvPr/>
        </p:nvSpPr>
        <p:spPr bwMode="auto">
          <a:xfrm>
            <a:off x="4952979" y="5206121"/>
            <a:ext cx="405449" cy="357347"/>
          </a:xfrm>
          <a:prstGeom prst="ellipse">
            <a:avLst/>
          </a:prstGeom>
          <a:noFill/>
          <a:ln w="57150">
            <a:solidFill>
              <a:srgbClr val="FF0000"/>
            </a:solidFill>
            <a:round/>
            <a:headEnd/>
            <a:tailEnd/>
          </a:ln>
        </p:spPr>
        <p:txBody>
          <a:bodyPr wrap="none" anchor="ctr"/>
          <a:lstStyle/>
          <a:p>
            <a:pPr algn="ctr"/>
            <a:endParaRPr lang="es-MX" altLang="es-MX" b="1" dirty="0">
              <a:solidFill>
                <a:srgbClr val="FFFF00"/>
              </a:solidFill>
              <a:latin typeface="Arial" charset="0"/>
            </a:endParaRPr>
          </a:p>
        </p:txBody>
      </p:sp>
      <p:sp>
        <p:nvSpPr>
          <p:cNvPr id="59" name="Rectangle 10"/>
          <p:cNvSpPr>
            <a:spLocks noChangeArrowheads="1"/>
          </p:cNvSpPr>
          <p:nvPr/>
        </p:nvSpPr>
        <p:spPr bwMode="auto">
          <a:xfrm>
            <a:off x="4656664" y="2298700"/>
            <a:ext cx="1101725" cy="3681413"/>
          </a:xfrm>
          <a:prstGeom prst="rect">
            <a:avLst/>
          </a:prstGeom>
          <a:noFill/>
          <a:ln w="38100">
            <a:solidFill>
              <a:srgbClr val="FFFF00"/>
            </a:solidFill>
            <a:miter lim="800000"/>
            <a:headEnd/>
            <a:tailEnd/>
          </a:ln>
        </p:spPr>
        <p:txBody>
          <a:bodyPr wrap="none" anchor="ctr"/>
          <a:lstStyle/>
          <a:p>
            <a:pPr algn="ctr"/>
            <a:endParaRPr lang="es-MX" altLang="es-MX" b="1" dirty="0">
              <a:solidFill>
                <a:srgbClr val="CC3300"/>
              </a:solidFill>
              <a:latin typeface="Arial" charset="0"/>
            </a:endParaRPr>
          </a:p>
        </p:txBody>
      </p:sp>
      <p:sp>
        <p:nvSpPr>
          <p:cNvPr id="60" name="Rectangle 6"/>
          <p:cNvSpPr>
            <a:spLocks noChangeArrowheads="1"/>
          </p:cNvSpPr>
          <p:nvPr/>
        </p:nvSpPr>
        <p:spPr bwMode="auto">
          <a:xfrm>
            <a:off x="54590" y="4700588"/>
            <a:ext cx="8982056" cy="1270000"/>
          </a:xfrm>
          <a:prstGeom prst="rect">
            <a:avLst/>
          </a:prstGeom>
          <a:noFill/>
          <a:ln w="57150">
            <a:solidFill>
              <a:srgbClr val="FFFF00"/>
            </a:solidFill>
            <a:miter lim="800000"/>
            <a:headEnd/>
            <a:tailEnd/>
          </a:ln>
        </p:spPr>
        <p:txBody>
          <a:bodyPr wrap="none" anchor="ctr"/>
          <a:lstStyle/>
          <a:p>
            <a:pPr eaLnBrk="1" hangingPunct="1"/>
            <a:endParaRPr lang="es-MX" altLang="es-MX"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8084"/>
                                        </p:tgtEl>
                                        <p:attrNameLst>
                                          <p:attrName>style.visibility</p:attrName>
                                        </p:attrNameLst>
                                      </p:cBhvr>
                                      <p:to>
                                        <p:strVal val="visible"/>
                                      </p:to>
                                    </p:set>
                                    <p:animEffect transition="in" filter="wipe(left)">
                                      <p:cBhvr>
                                        <p:cTn id="15" dur="500"/>
                                        <p:tgtEl>
                                          <p:spTgt spid="8808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iterate type="lt">
                                    <p:tmPct val="100000"/>
                                  </p:iterate>
                                  <p:childTnLst>
                                    <p:set>
                                      <p:cBhvr>
                                        <p:cTn id="19" dur="1" fill="hold">
                                          <p:stCondLst>
                                            <p:cond delay="0"/>
                                          </p:stCondLst>
                                        </p:cTn>
                                        <p:tgtEl>
                                          <p:spTgt spid="49">
                                            <p:txEl>
                                              <p:pRg st="0" end="0"/>
                                            </p:txEl>
                                          </p:spTgt>
                                        </p:tgtEl>
                                        <p:attrNameLst>
                                          <p:attrName>style.visibility</p:attrName>
                                        </p:attrNameLst>
                                      </p:cBhvr>
                                      <p:to>
                                        <p:strVal val="visible"/>
                                      </p:to>
                                    </p:set>
                                    <p:animEffect transition="in" filter="wipe(up)">
                                      <p:cBhvr>
                                        <p:cTn id="20" dur="75"/>
                                        <p:tgtEl>
                                          <p:spTgt spid="4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iterate type="lt">
                                    <p:tmPct val="100000"/>
                                  </p:iterate>
                                  <p:childTnLst>
                                    <p:set>
                                      <p:cBhvr>
                                        <p:cTn id="29" dur="1" fill="hold">
                                          <p:stCondLst>
                                            <p:cond delay="0"/>
                                          </p:stCondLst>
                                        </p:cTn>
                                        <p:tgtEl>
                                          <p:spTgt spid="50">
                                            <p:txEl>
                                              <p:pRg st="0" end="0"/>
                                            </p:txEl>
                                          </p:spTgt>
                                        </p:tgtEl>
                                        <p:attrNameLst>
                                          <p:attrName>style.visibility</p:attrName>
                                        </p:attrNameLst>
                                      </p:cBhvr>
                                      <p:to>
                                        <p:strVal val="visible"/>
                                      </p:to>
                                    </p:set>
                                    <p:animEffect transition="in" filter="wipe(up)">
                                      <p:cBhvr>
                                        <p:cTn id="30" dur="75"/>
                                        <p:tgtEl>
                                          <p:spTgt spid="50">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0" nodeType="click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ppt_x"/>
                                          </p:val>
                                        </p:tav>
                                        <p:tav tm="100000">
                                          <p:val>
                                            <p:strVal val="#ppt_x"/>
                                          </p:val>
                                        </p:tav>
                                      </p:tavLst>
                                    </p:anim>
                                    <p:anim calcmode="lin" valueType="num">
                                      <p:cBhvr additive="base">
                                        <p:cTn id="36"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iterate type="lt">
                                    <p:tmPct val="100000"/>
                                  </p:iterate>
                                  <p:childTnLst>
                                    <p:set>
                                      <p:cBhvr>
                                        <p:cTn id="40" dur="1" fill="hold">
                                          <p:stCondLst>
                                            <p:cond delay="0"/>
                                          </p:stCondLst>
                                        </p:cTn>
                                        <p:tgtEl>
                                          <p:spTgt spid="51">
                                            <p:txEl>
                                              <p:pRg st="0" end="0"/>
                                            </p:txEl>
                                          </p:spTgt>
                                        </p:tgtEl>
                                        <p:attrNameLst>
                                          <p:attrName>style.visibility</p:attrName>
                                        </p:attrNameLst>
                                      </p:cBhvr>
                                      <p:to>
                                        <p:strVal val="visible"/>
                                      </p:to>
                                    </p:set>
                                    <p:animEffect transition="in" filter="wipe(up)">
                                      <p:cBhvr>
                                        <p:cTn id="41" dur="75"/>
                                        <p:tgtEl>
                                          <p:spTgt spid="51">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grpId="0" nodeType="click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fill="hold"/>
                                        <p:tgtEl>
                                          <p:spTgt spid="56"/>
                                        </p:tgtEl>
                                        <p:attrNameLst>
                                          <p:attrName>ppt_x</p:attrName>
                                        </p:attrNameLst>
                                      </p:cBhvr>
                                      <p:tavLst>
                                        <p:tav tm="0">
                                          <p:val>
                                            <p:strVal val="#ppt_x"/>
                                          </p:val>
                                        </p:tav>
                                        <p:tav tm="100000">
                                          <p:val>
                                            <p:strVal val="#ppt_x"/>
                                          </p:val>
                                        </p:tav>
                                      </p:tavLst>
                                    </p:anim>
                                    <p:anim calcmode="lin" valueType="num">
                                      <p:cBhvr additive="base">
                                        <p:cTn id="47" dur="500" fill="hold"/>
                                        <p:tgtEl>
                                          <p:spTgt spid="56"/>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iterate type="lt">
                                    <p:tmPct val="100000"/>
                                  </p:iterate>
                                  <p:childTnLst>
                                    <p:set>
                                      <p:cBhvr>
                                        <p:cTn id="51" dur="1" fill="hold">
                                          <p:stCondLst>
                                            <p:cond delay="0"/>
                                          </p:stCondLst>
                                        </p:cTn>
                                        <p:tgtEl>
                                          <p:spTgt spid="52">
                                            <p:txEl>
                                              <p:pRg st="0" end="0"/>
                                            </p:txEl>
                                          </p:spTgt>
                                        </p:tgtEl>
                                        <p:attrNameLst>
                                          <p:attrName>style.visibility</p:attrName>
                                        </p:attrNameLst>
                                      </p:cBhvr>
                                      <p:to>
                                        <p:strVal val="visible"/>
                                      </p:to>
                                    </p:set>
                                    <p:animEffect transition="in" filter="wipe(up)">
                                      <p:cBhvr>
                                        <p:cTn id="52" dur="75"/>
                                        <p:tgtEl>
                                          <p:spTgt spid="5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left)">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iterate type="lt">
                                    <p:tmPct val="100000"/>
                                  </p:iterate>
                                  <p:childTnLst>
                                    <p:set>
                                      <p:cBhvr>
                                        <p:cTn id="61" dur="1" fill="hold">
                                          <p:stCondLst>
                                            <p:cond delay="0"/>
                                          </p:stCondLst>
                                        </p:cTn>
                                        <p:tgtEl>
                                          <p:spTgt spid="53">
                                            <p:txEl>
                                              <p:pRg st="0" end="0"/>
                                            </p:txEl>
                                          </p:spTgt>
                                        </p:tgtEl>
                                        <p:attrNameLst>
                                          <p:attrName>style.visibility</p:attrName>
                                        </p:attrNameLst>
                                      </p:cBhvr>
                                      <p:to>
                                        <p:strVal val="visible"/>
                                      </p:to>
                                    </p:set>
                                    <p:animEffect transition="in" filter="wipe(up)">
                                      <p:cBhvr>
                                        <p:cTn id="62" dur="75"/>
                                        <p:tgtEl>
                                          <p:spTgt spid="5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dissolve">
                                      <p:cBhvr>
                                        <p:cTn id="67" dur="500"/>
                                        <p:tgtEl>
                                          <p:spTgt spid="58"/>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3" fill="hold" grpId="0" nodeType="clickEffect">
                                  <p:stCondLst>
                                    <p:cond delay="0"/>
                                  </p:stCondLst>
                                  <p:iterate type="lt">
                                    <p:tmPct val="100000"/>
                                  </p:iterate>
                                  <p:childTnLst>
                                    <p:set>
                                      <p:cBhvr>
                                        <p:cTn id="71" dur="1" fill="hold">
                                          <p:stCondLst>
                                            <p:cond delay="0"/>
                                          </p:stCondLst>
                                        </p:cTn>
                                        <p:tgtEl>
                                          <p:spTgt spid="54">
                                            <p:txEl>
                                              <p:pRg st="0" end="0"/>
                                            </p:txEl>
                                          </p:spTgt>
                                        </p:tgtEl>
                                        <p:attrNameLst>
                                          <p:attrName>style.visibility</p:attrName>
                                        </p:attrNameLst>
                                      </p:cBhvr>
                                      <p:to>
                                        <p:strVal val="visible"/>
                                      </p:to>
                                    </p:set>
                                    <p:anim calcmode="lin" valueType="num">
                                      <p:cBhvr additive="base">
                                        <p:cTn id="72" dur="75"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73" dur="75"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84" grpId="0" animBg="1"/>
      <p:bldP spid="48" grpId="0" uiExpand="1" build="p" autoUpdateAnimBg="0"/>
      <p:bldP spid="49" grpId="0" build="p" autoUpdateAnimBg="0"/>
      <p:bldP spid="50" grpId="0" build="p" autoUpdateAnimBg="0"/>
      <p:bldP spid="51" grpId="0" build="p" autoUpdateAnimBg="0"/>
      <p:bldP spid="52" grpId="0" build="p" autoUpdateAnimBg="0"/>
      <p:bldP spid="53" grpId="0" build="p" autoUpdateAnimBg="0"/>
      <p:bldP spid="54" grpId="0" build="p" autoUpdateAnimBg="0"/>
      <p:bldP spid="56" grpId="0" animBg="1"/>
      <p:bldP spid="57" grpId="0" animBg="1"/>
      <p:bldP spid="58" grpId="0" animBg="1" autoUpdateAnimBg="0"/>
      <p:bldP spid="59" grpId="0" animBg="1" autoUpdateAnimBg="0"/>
      <p:bldP spid="60"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 name="Rectangle 4">
            <a:extLst>
              <a:ext uri="{FF2B5EF4-FFF2-40B4-BE49-F238E27FC236}">
                <a16:creationId xmlns:a16="http://schemas.microsoft.com/office/drawing/2014/main" id="{65D22C58-1FF6-43C6-BBC7-8235F9371240}"/>
              </a:ext>
            </a:extLst>
          </p:cNvPr>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grpSp>
        <p:nvGrpSpPr>
          <p:cNvPr id="2" name="Grupo 1">
            <a:extLst>
              <a:ext uri="{FF2B5EF4-FFF2-40B4-BE49-F238E27FC236}">
                <a16:creationId xmlns:a16="http://schemas.microsoft.com/office/drawing/2014/main" id="{C98CA721-2211-434C-8B6D-0AA9DEBCFFCD}"/>
              </a:ext>
            </a:extLst>
          </p:cNvPr>
          <p:cNvGrpSpPr/>
          <p:nvPr/>
        </p:nvGrpSpPr>
        <p:grpSpPr>
          <a:xfrm>
            <a:off x="1294871" y="1100665"/>
            <a:ext cx="6381933" cy="5457825"/>
            <a:chOff x="1294871" y="1100665"/>
            <a:chExt cx="6381933" cy="5457825"/>
          </a:xfrm>
        </p:grpSpPr>
        <p:pic>
          <p:nvPicPr>
            <p:cNvPr id="21" name="Imagen 20">
              <a:extLst>
                <a:ext uri="{FF2B5EF4-FFF2-40B4-BE49-F238E27FC236}">
                  <a16:creationId xmlns:a16="http://schemas.microsoft.com/office/drawing/2014/main" id="{DCD63883-7945-48E6-8679-7CB382775F60}"/>
                </a:ext>
              </a:extLst>
            </p:cNvPr>
            <p:cNvPicPr>
              <a:picLocks noChangeAspect="1"/>
            </p:cNvPicPr>
            <p:nvPr/>
          </p:nvPicPr>
          <p:blipFill>
            <a:blip r:embed="rId3"/>
            <a:stretch>
              <a:fillRect/>
            </a:stretch>
          </p:blipFill>
          <p:spPr>
            <a:xfrm>
              <a:off x="1294871" y="1100665"/>
              <a:ext cx="6381933" cy="5457825"/>
            </a:xfrm>
            <a:prstGeom prst="rect">
              <a:avLst/>
            </a:prstGeom>
            <a:solidFill>
              <a:srgbClr val="FFFFFF"/>
            </a:solidFill>
          </p:spPr>
        </p:pic>
        <p:sp>
          <p:nvSpPr>
            <p:cNvPr id="22" name="Text Box 4">
              <a:extLst>
                <a:ext uri="{FF2B5EF4-FFF2-40B4-BE49-F238E27FC236}">
                  <a16:creationId xmlns:a16="http://schemas.microsoft.com/office/drawing/2014/main" id="{0761885E-82BB-4699-B644-45101076D041}"/>
                </a:ext>
              </a:extLst>
            </p:cNvPr>
            <p:cNvSpPr txBox="1">
              <a:spLocks noChangeArrowheads="1"/>
            </p:cNvSpPr>
            <p:nvPr/>
          </p:nvSpPr>
          <p:spPr bwMode="auto">
            <a:xfrm>
              <a:off x="5473979" y="1921361"/>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3" name="Text Box 4">
              <a:extLst>
                <a:ext uri="{FF2B5EF4-FFF2-40B4-BE49-F238E27FC236}">
                  <a16:creationId xmlns:a16="http://schemas.microsoft.com/office/drawing/2014/main" id="{8EB4FDCD-9AAA-44A1-B459-94DCE4DA07B3}"/>
                </a:ext>
              </a:extLst>
            </p:cNvPr>
            <p:cNvSpPr txBox="1">
              <a:spLocks noChangeArrowheads="1"/>
            </p:cNvSpPr>
            <p:nvPr/>
          </p:nvSpPr>
          <p:spPr bwMode="auto">
            <a:xfrm>
              <a:off x="6117442" y="1921363"/>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4" name="Text Box 4">
              <a:extLst>
                <a:ext uri="{FF2B5EF4-FFF2-40B4-BE49-F238E27FC236}">
                  <a16:creationId xmlns:a16="http://schemas.microsoft.com/office/drawing/2014/main" id="{4BD762C5-6E72-44F0-8F13-FBD9C36FD17D}"/>
                </a:ext>
              </a:extLst>
            </p:cNvPr>
            <p:cNvSpPr txBox="1">
              <a:spLocks noChangeArrowheads="1"/>
            </p:cNvSpPr>
            <p:nvPr/>
          </p:nvSpPr>
          <p:spPr bwMode="auto">
            <a:xfrm>
              <a:off x="6811710" y="1921364"/>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grpSp>
      <p:sp>
        <p:nvSpPr>
          <p:cNvPr id="89091" name="Text Box 3">
            <a:extLst>
              <a:ext uri="{FF2B5EF4-FFF2-40B4-BE49-F238E27FC236}">
                <a16:creationId xmlns:a16="http://schemas.microsoft.com/office/drawing/2014/main" id="{ED02FBF7-07E1-4C4D-9902-477F92FE128D}"/>
              </a:ext>
            </a:extLst>
          </p:cNvPr>
          <p:cNvSpPr txBox="1">
            <a:spLocks noChangeArrowheads="1"/>
          </p:cNvSpPr>
          <p:nvPr/>
        </p:nvSpPr>
        <p:spPr bwMode="auto">
          <a:xfrm>
            <a:off x="5298636" y="3274186"/>
            <a:ext cx="644525"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71500" algn="l"/>
                <a:tab pos="1143000" algn="l"/>
              </a:tabLst>
              <a:defRPr sz="2400">
                <a:solidFill>
                  <a:schemeClr val="tx1"/>
                </a:solidFill>
                <a:latin typeface="Times New Roman" panose="02020603050405020304" pitchFamily="18" charset="0"/>
              </a:defRPr>
            </a:lvl1pPr>
            <a:lvl2pPr marL="742950" indent="-285750" eaLnBrk="0" hangingPunct="0">
              <a:tabLst>
                <a:tab pos="571500" algn="l"/>
                <a:tab pos="1143000" algn="l"/>
              </a:tabLst>
              <a:defRPr sz="2400">
                <a:solidFill>
                  <a:schemeClr val="tx1"/>
                </a:solidFill>
                <a:latin typeface="Times New Roman" panose="02020603050405020304" pitchFamily="18" charset="0"/>
              </a:defRPr>
            </a:lvl2pPr>
            <a:lvl3pPr marL="1143000" indent="-228600" eaLnBrk="0" hangingPunct="0">
              <a:tabLst>
                <a:tab pos="571500" algn="l"/>
                <a:tab pos="1143000" algn="l"/>
              </a:tabLst>
              <a:defRPr sz="2400">
                <a:solidFill>
                  <a:schemeClr val="tx1"/>
                </a:solidFill>
                <a:latin typeface="Times New Roman" panose="02020603050405020304" pitchFamily="18" charset="0"/>
              </a:defRPr>
            </a:lvl3pPr>
            <a:lvl4pPr marL="1600200" indent="-228600" eaLnBrk="0" hangingPunct="0">
              <a:tabLst>
                <a:tab pos="571500" algn="l"/>
                <a:tab pos="1143000" algn="l"/>
              </a:tabLst>
              <a:defRPr sz="2400">
                <a:solidFill>
                  <a:schemeClr val="tx1"/>
                </a:solidFill>
                <a:latin typeface="Times New Roman" panose="02020603050405020304" pitchFamily="18" charset="0"/>
              </a:defRPr>
            </a:lvl4pPr>
            <a:lvl5pPr marL="2057400" indent="-228600" eaLnBrk="0" hangingPunct="0">
              <a:tabLst>
                <a:tab pos="571500" algn="l"/>
                <a:tab pos="11430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9pPr>
          </a:lstStyle>
          <a:p>
            <a:pPr algn="ctr">
              <a:lnSpc>
                <a:spcPct val="90000"/>
              </a:lnSpc>
            </a:pPr>
            <a:r>
              <a:rPr lang="en-US" altLang="es-MX" sz="1400" b="1" dirty="0">
                <a:latin typeface="Arial" panose="020B0604020202020204" pitchFamily="34" charset="0"/>
              </a:rPr>
              <a:t>Ago</a:t>
            </a:r>
          </a:p>
        </p:txBody>
      </p:sp>
      <p:sp>
        <p:nvSpPr>
          <p:cNvPr id="89092" name="Oval 4">
            <a:extLst>
              <a:ext uri="{FF2B5EF4-FFF2-40B4-BE49-F238E27FC236}">
                <a16:creationId xmlns:a16="http://schemas.microsoft.com/office/drawing/2014/main" id="{28C7CD74-A50D-4182-BCA5-F2614CFFC10B}"/>
              </a:ext>
            </a:extLst>
          </p:cNvPr>
          <p:cNvSpPr>
            <a:spLocks noChangeArrowheads="1"/>
          </p:cNvSpPr>
          <p:nvPr/>
        </p:nvSpPr>
        <p:spPr bwMode="auto">
          <a:xfrm>
            <a:off x="5427834" y="3487789"/>
            <a:ext cx="327025" cy="258762"/>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89093" name="Text Box 5">
            <a:extLst>
              <a:ext uri="{FF2B5EF4-FFF2-40B4-BE49-F238E27FC236}">
                <a16:creationId xmlns:a16="http://schemas.microsoft.com/office/drawing/2014/main" id="{42D9A380-0ECD-4816-99AA-03D42D1E8C2B}"/>
              </a:ext>
            </a:extLst>
          </p:cNvPr>
          <p:cNvSpPr txBox="1">
            <a:spLocks noChangeArrowheads="1"/>
          </p:cNvSpPr>
          <p:nvPr/>
        </p:nvSpPr>
        <p:spPr bwMode="auto">
          <a:xfrm>
            <a:off x="5368974" y="3676919"/>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1200</a:t>
            </a:r>
          </a:p>
        </p:txBody>
      </p:sp>
      <p:sp>
        <p:nvSpPr>
          <p:cNvPr id="89094" name="Oval 6">
            <a:extLst>
              <a:ext uri="{FF2B5EF4-FFF2-40B4-BE49-F238E27FC236}">
                <a16:creationId xmlns:a16="http://schemas.microsoft.com/office/drawing/2014/main" id="{775391CB-FBA7-4C52-B571-9A4C1F199A05}"/>
              </a:ext>
            </a:extLst>
          </p:cNvPr>
          <p:cNvSpPr>
            <a:spLocks noChangeArrowheads="1"/>
          </p:cNvSpPr>
          <p:nvPr/>
        </p:nvSpPr>
        <p:spPr bwMode="auto">
          <a:xfrm>
            <a:off x="5557227" y="3910591"/>
            <a:ext cx="258763" cy="254000"/>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89095" name="Text Box 7">
            <a:extLst>
              <a:ext uri="{FF2B5EF4-FFF2-40B4-BE49-F238E27FC236}">
                <a16:creationId xmlns:a16="http://schemas.microsoft.com/office/drawing/2014/main" id="{5B82BA23-1A6C-4449-9182-F8E2A2AC5F30}"/>
              </a:ext>
            </a:extLst>
          </p:cNvPr>
          <p:cNvSpPr txBox="1">
            <a:spLocks noChangeArrowheads="1"/>
          </p:cNvSpPr>
          <p:nvPr/>
        </p:nvSpPr>
        <p:spPr bwMode="auto">
          <a:xfrm>
            <a:off x="5418138" y="468947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latin typeface="Arial" panose="020B0604020202020204" pitchFamily="34" charset="0"/>
              </a:rPr>
              <a:t>E</a:t>
            </a:r>
          </a:p>
        </p:txBody>
      </p:sp>
      <p:sp>
        <p:nvSpPr>
          <p:cNvPr id="89096" name="Text Box 8">
            <a:extLst>
              <a:ext uri="{FF2B5EF4-FFF2-40B4-BE49-F238E27FC236}">
                <a16:creationId xmlns:a16="http://schemas.microsoft.com/office/drawing/2014/main" id="{DACC878C-9846-4940-AFF5-6D41FC677AF2}"/>
              </a:ext>
            </a:extLst>
          </p:cNvPr>
          <p:cNvSpPr txBox="1">
            <a:spLocks noChangeArrowheads="1"/>
          </p:cNvSpPr>
          <p:nvPr/>
        </p:nvSpPr>
        <p:spPr bwMode="auto">
          <a:xfrm>
            <a:off x="5375275" y="484663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s-MX" sz="1400" b="1">
                <a:latin typeface="Arial" panose="020B0604020202020204" pitchFamily="34" charset="0"/>
              </a:rPr>
              <a:t>--</a:t>
            </a:r>
          </a:p>
        </p:txBody>
      </p:sp>
      <p:sp>
        <p:nvSpPr>
          <p:cNvPr id="89097" name="Text Box 9">
            <a:extLst>
              <a:ext uri="{FF2B5EF4-FFF2-40B4-BE49-F238E27FC236}">
                <a16:creationId xmlns:a16="http://schemas.microsoft.com/office/drawing/2014/main" id="{34CD9CA4-09DC-4436-9680-7FA5CECDE6AE}"/>
              </a:ext>
            </a:extLst>
          </p:cNvPr>
          <p:cNvSpPr txBox="1">
            <a:spLocks noChangeArrowheads="1"/>
          </p:cNvSpPr>
          <p:nvPr/>
        </p:nvSpPr>
        <p:spPr bwMode="auto">
          <a:xfrm>
            <a:off x="5389563" y="511968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solidFill>
                  <a:schemeClr val="accent2"/>
                </a:solidFill>
                <a:latin typeface="Arial" panose="020B0604020202020204" pitchFamily="34" charset="0"/>
              </a:rPr>
              <a:t> </a:t>
            </a:r>
            <a:r>
              <a:rPr lang="en-US" altLang="es-MX" sz="1400" b="1">
                <a:latin typeface="Arial" panose="020B0604020202020204" pitchFamily="34" charset="0"/>
              </a:rPr>
              <a:t>4</a:t>
            </a:r>
          </a:p>
        </p:txBody>
      </p:sp>
      <p:sp>
        <p:nvSpPr>
          <p:cNvPr id="89098" name="Text Box 10">
            <a:extLst>
              <a:ext uri="{FF2B5EF4-FFF2-40B4-BE49-F238E27FC236}">
                <a16:creationId xmlns:a16="http://schemas.microsoft.com/office/drawing/2014/main" id="{164759A9-5A8C-4898-87F3-38904E41AACA}"/>
              </a:ext>
            </a:extLst>
          </p:cNvPr>
          <p:cNvSpPr txBox="1">
            <a:spLocks noChangeArrowheads="1"/>
          </p:cNvSpPr>
          <p:nvPr/>
        </p:nvSpPr>
        <p:spPr bwMode="auto">
          <a:xfrm>
            <a:off x="6076021" y="3274844"/>
            <a:ext cx="536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May</a:t>
            </a:r>
          </a:p>
        </p:txBody>
      </p:sp>
      <p:sp>
        <p:nvSpPr>
          <p:cNvPr id="89099" name="Oval 11">
            <a:extLst>
              <a:ext uri="{FF2B5EF4-FFF2-40B4-BE49-F238E27FC236}">
                <a16:creationId xmlns:a16="http://schemas.microsoft.com/office/drawing/2014/main" id="{19CF7986-5D7C-41C9-8BF3-B64E80647A2B}"/>
              </a:ext>
            </a:extLst>
          </p:cNvPr>
          <p:cNvSpPr>
            <a:spLocks noChangeArrowheads="1"/>
          </p:cNvSpPr>
          <p:nvPr/>
        </p:nvSpPr>
        <p:spPr bwMode="auto">
          <a:xfrm>
            <a:off x="6323451" y="3492332"/>
            <a:ext cx="242887" cy="244475"/>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89100" name="Text Box 12">
            <a:extLst>
              <a:ext uri="{FF2B5EF4-FFF2-40B4-BE49-F238E27FC236}">
                <a16:creationId xmlns:a16="http://schemas.microsoft.com/office/drawing/2014/main" id="{E913D707-52B5-495E-B00C-55CFE4A21D82}"/>
              </a:ext>
            </a:extLst>
          </p:cNvPr>
          <p:cNvSpPr txBox="1">
            <a:spLocks noChangeArrowheads="1"/>
          </p:cNvSpPr>
          <p:nvPr/>
        </p:nvSpPr>
        <p:spPr bwMode="auto">
          <a:xfrm>
            <a:off x="6108700" y="3680096"/>
            <a:ext cx="5921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1400</a:t>
            </a:r>
          </a:p>
        </p:txBody>
      </p:sp>
      <p:sp>
        <p:nvSpPr>
          <p:cNvPr id="89101" name="Oval 13">
            <a:extLst>
              <a:ext uri="{FF2B5EF4-FFF2-40B4-BE49-F238E27FC236}">
                <a16:creationId xmlns:a16="http://schemas.microsoft.com/office/drawing/2014/main" id="{4D241561-E71D-4299-9BE7-68BC520A7D8C}"/>
              </a:ext>
            </a:extLst>
          </p:cNvPr>
          <p:cNvSpPr>
            <a:spLocks noChangeArrowheads="1"/>
          </p:cNvSpPr>
          <p:nvPr/>
        </p:nvSpPr>
        <p:spPr bwMode="auto">
          <a:xfrm>
            <a:off x="6236230" y="3909224"/>
            <a:ext cx="276225" cy="26193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89102" name="Text Box 14">
            <a:extLst>
              <a:ext uri="{FF2B5EF4-FFF2-40B4-BE49-F238E27FC236}">
                <a16:creationId xmlns:a16="http://schemas.microsoft.com/office/drawing/2014/main" id="{80908889-DD03-4BDA-AFA3-C1757DBDC04F}"/>
              </a:ext>
            </a:extLst>
          </p:cNvPr>
          <p:cNvSpPr txBox="1">
            <a:spLocks noChangeArrowheads="1"/>
          </p:cNvSpPr>
          <p:nvPr/>
        </p:nvSpPr>
        <p:spPr bwMode="auto">
          <a:xfrm>
            <a:off x="6214353" y="4676775"/>
            <a:ext cx="31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S</a:t>
            </a:r>
          </a:p>
        </p:txBody>
      </p:sp>
      <p:sp>
        <p:nvSpPr>
          <p:cNvPr id="89103" name="Text Box 15">
            <a:extLst>
              <a:ext uri="{FF2B5EF4-FFF2-40B4-BE49-F238E27FC236}">
                <a16:creationId xmlns:a16="http://schemas.microsoft.com/office/drawing/2014/main" id="{3D111B0D-7E5C-4B58-88FB-0AB68F86C175}"/>
              </a:ext>
            </a:extLst>
          </p:cNvPr>
          <p:cNvSpPr txBox="1">
            <a:spLocks noChangeArrowheads="1"/>
          </p:cNvSpPr>
          <p:nvPr/>
        </p:nvSpPr>
        <p:spPr bwMode="auto">
          <a:xfrm>
            <a:off x="6176692" y="489585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89104" name="Text Box 16">
            <a:extLst>
              <a:ext uri="{FF2B5EF4-FFF2-40B4-BE49-F238E27FC236}">
                <a16:creationId xmlns:a16="http://schemas.microsoft.com/office/drawing/2014/main" id="{575CF014-6EDC-4702-8EB5-1BD4F2AD2406}"/>
              </a:ext>
            </a:extLst>
          </p:cNvPr>
          <p:cNvSpPr txBox="1">
            <a:spLocks noChangeArrowheads="1"/>
          </p:cNvSpPr>
          <p:nvPr/>
        </p:nvSpPr>
        <p:spPr bwMode="auto">
          <a:xfrm>
            <a:off x="6233184" y="5114925"/>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0</a:t>
            </a:r>
          </a:p>
        </p:txBody>
      </p:sp>
      <p:sp>
        <p:nvSpPr>
          <p:cNvPr id="1032" name="Rectangle 8">
            <a:extLst>
              <a:ext uri="{FF2B5EF4-FFF2-40B4-BE49-F238E27FC236}">
                <a16:creationId xmlns:a16="http://schemas.microsoft.com/office/drawing/2014/main" id="{99C83E2E-0D65-4796-96E6-8C47384F1F6F}"/>
              </a:ext>
            </a:extLst>
          </p:cNvPr>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s-MX" sz="1000">
                <a:latin typeface="Arial" panose="020B0604020202020204" pitchFamily="34" charset="0"/>
              </a:rPr>
              <a:t>10-</a:t>
            </a:r>
            <a:fld id="{7EB090D1-FF1F-40FB-B5D3-B5356085B09C}" type="slidenum">
              <a:rPr lang="en-US" altLang="es-MX" sz="1000">
                <a:latin typeface="Arial" panose="020B0604020202020204" pitchFamily="34" charset="0"/>
              </a:rPr>
              <a:pPr algn="r" eaLnBrk="1" hangingPunct="1"/>
              <a:t>71</a:t>
            </a:fld>
            <a:r>
              <a:rPr lang="en-US" altLang="es-MX" sz="1000">
                <a:latin typeface="Arial" panose="020B0604020202020204" pitchFamily="34" charset="0"/>
              </a:rPr>
              <a:t>-S290-EP</a:t>
            </a:r>
          </a:p>
        </p:txBody>
      </p:sp>
      <p:sp>
        <p:nvSpPr>
          <p:cNvPr id="26" name="Rectangle 3">
            <a:extLst>
              <a:ext uri="{FF2B5EF4-FFF2-40B4-BE49-F238E27FC236}">
                <a16:creationId xmlns:a16="http://schemas.microsoft.com/office/drawing/2014/main" id="{03A9E425-4743-4BD7-AC2D-4A4E8C5C5D9D}"/>
              </a:ext>
            </a:extLst>
          </p:cNvPr>
          <p:cNvSpPr txBox="1">
            <a:spLocks noChangeArrowheads="1"/>
          </p:cNvSpPr>
          <p:nvPr/>
        </p:nvSpPr>
        <p:spPr>
          <a:xfrm>
            <a:off x="441278" y="15894"/>
            <a:ext cx="8534400" cy="1130518"/>
          </a:xfrm>
          <a:prstGeom prst="rect">
            <a:avLst/>
          </a:prstGeom>
        </p:spPr>
        <p:txBody>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a:lstStyle>
          <a:p>
            <a:pPr eaLnBrk="1" hangingPunct="1">
              <a:defRPr/>
            </a:pPr>
            <a:r>
              <a:rPr lang="es-MX" altLang="es-MX" sz="3200" kern="0" dirty="0"/>
              <a:t>Hoja de trabajo de la humedad del combustible fino muerto</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3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8909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9092"/>
                                        </p:tgtEl>
                                        <p:attrNameLst>
                                          <p:attrName>style.visibility</p:attrName>
                                        </p:attrNameLst>
                                      </p:cBhvr>
                                      <p:to>
                                        <p:strVal val="visible"/>
                                      </p:to>
                                    </p:set>
                                    <p:animEffect transition="in" filter="wipe(left)">
                                      <p:cBhvr>
                                        <p:cTn id="13" dur="500"/>
                                        <p:tgtEl>
                                          <p:spTgt spid="8909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 fill="hold" grpId="0" nodeType="clickEffect">
                                  <p:stCondLst>
                                    <p:cond delay="0"/>
                                  </p:stCondLst>
                                  <p:iterate type="wd">
                                    <p:tmPct val="100000"/>
                                  </p:iterate>
                                  <p:childTnLst>
                                    <p:set>
                                      <p:cBhvr>
                                        <p:cTn id="17" dur="1" fill="hold">
                                          <p:stCondLst>
                                            <p:cond delay="0"/>
                                          </p:stCondLst>
                                        </p:cTn>
                                        <p:tgtEl>
                                          <p:spTgt spid="89093">
                                            <p:txEl>
                                              <p:pRg st="0" end="0"/>
                                            </p:txEl>
                                          </p:spTgt>
                                        </p:tgtEl>
                                        <p:attrNameLst>
                                          <p:attrName>style.visibility</p:attrName>
                                        </p:attrNameLst>
                                      </p:cBhvr>
                                      <p:to>
                                        <p:strVal val="visible"/>
                                      </p:to>
                                    </p:set>
                                    <p:anim calcmode="lin" valueType="num">
                                      <p:cBhvr additive="base">
                                        <p:cTn id="18" dur="300" fill="hold"/>
                                        <p:tgtEl>
                                          <p:spTgt spid="89093">
                                            <p:txEl>
                                              <p:pRg st="0" end="0"/>
                                            </p:txEl>
                                          </p:spTgt>
                                        </p:tgtEl>
                                        <p:attrNameLst>
                                          <p:attrName>ppt_x</p:attrName>
                                        </p:attrNameLst>
                                      </p:cBhvr>
                                      <p:tavLst>
                                        <p:tav tm="0">
                                          <p:val>
                                            <p:strVal val="#ppt_x"/>
                                          </p:val>
                                        </p:tav>
                                        <p:tav tm="100000">
                                          <p:val>
                                            <p:strVal val="#ppt_x"/>
                                          </p:val>
                                        </p:tav>
                                      </p:tavLst>
                                    </p:anim>
                                    <p:anim calcmode="lin" valueType="num">
                                      <p:cBhvr additive="base">
                                        <p:cTn id="19" dur="300" fill="hold"/>
                                        <p:tgtEl>
                                          <p:spTgt spid="8909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9094"/>
                                        </p:tgtEl>
                                        <p:attrNameLst>
                                          <p:attrName>style.visibility</p:attrName>
                                        </p:attrNameLst>
                                      </p:cBhvr>
                                      <p:to>
                                        <p:strVal val="visible"/>
                                      </p:to>
                                    </p:set>
                                    <p:animEffect transition="in" filter="wipe(left)">
                                      <p:cBhvr>
                                        <p:cTn id="24" dur="500"/>
                                        <p:tgtEl>
                                          <p:spTgt spid="8909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1" fill="hold" grpId="0" nodeType="clickEffect">
                                  <p:stCondLst>
                                    <p:cond delay="0"/>
                                  </p:stCondLst>
                                  <p:iterate type="wd">
                                    <p:tmPct val="100000"/>
                                  </p:iterate>
                                  <p:childTnLst>
                                    <p:set>
                                      <p:cBhvr>
                                        <p:cTn id="28" dur="1" fill="hold">
                                          <p:stCondLst>
                                            <p:cond delay="0"/>
                                          </p:stCondLst>
                                        </p:cTn>
                                        <p:tgtEl>
                                          <p:spTgt spid="89095">
                                            <p:txEl>
                                              <p:pRg st="0" end="0"/>
                                            </p:txEl>
                                          </p:spTgt>
                                        </p:tgtEl>
                                        <p:attrNameLst>
                                          <p:attrName>style.visibility</p:attrName>
                                        </p:attrNameLst>
                                      </p:cBhvr>
                                      <p:to>
                                        <p:strVal val="visible"/>
                                      </p:to>
                                    </p:set>
                                    <p:anim calcmode="lin" valueType="num">
                                      <p:cBhvr additive="base">
                                        <p:cTn id="29" dur="300" fill="hold"/>
                                        <p:tgtEl>
                                          <p:spTgt spid="89095">
                                            <p:txEl>
                                              <p:pRg st="0" end="0"/>
                                            </p:txEl>
                                          </p:spTgt>
                                        </p:tgtEl>
                                        <p:attrNameLst>
                                          <p:attrName>ppt_x</p:attrName>
                                        </p:attrNameLst>
                                      </p:cBhvr>
                                      <p:tavLst>
                                        <p:tav tm="0">
                                          <p:val>
                                            <p:strVal val="#ppt_x"/>
                                          </p:val>
                                        </p:tav>
                                        <p:tav tm="100000">
                                          <p:val>
                                            <p:strVal val="#ppt_x"/>
                                          </p:val>
                                        </p:tav>
                                      </p:tavLst>
                                    </p:anim>
                                    <p:anim calcmode="lin" valueType="num">
                                      <p:cBhvr additive="base">
                                        <p:cTn id="30" dur="300" fill="hold"/>
                                        <p:tgtEl>
                                          <p:spTgt spid="8909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1" fill="hold" grpId="0" nodeType="clickEffect">
                                  <p:stCondLst>
                                    <p:cond delay="0"/>
                                  </p:stCondLst>
                                  <p:iterate type="wd">
                                    <p:tmPct val="100000"/>
                                  </p:iterate>
                                  <p:childTnLst>
                                    <p:set>
                                      <p:cBhvr>
                                        <p:cTn id="34" dur="1" fill="hold">
                                          <p:stCondLst>
                                            <p:cond delay="0"/>
                                          </p:stCondLst>
                                        </p:cTn>
                                        <p:tgtEl>
                                          <p:spTgt spid="89096">
                                            <p:txEl>
                                              <p:pRg st="0" end="0"/>
                                            </p:txEl>
                                          </p:spTgt>
                                        </p:tgtEl>
                                        <p:attrNameLst>
                                          <p:attrName>style.visibility</p:attrName>
                                        </p:attrNameLst>
                                      </p:cBhvr>
                                      <p:to>
                                        <p:strVal val="visible"/>
                                      </p:to>
                                    </p:set>
                                    <p:anim calcmode="lin" valueType="num">
                                      <p:cBhvr additive="base">
                                        <p:cTn id="35" dur="300" fill="hold"/>
                                        <p:tgtEl>
                                          <p:spTgt spid="89096">
                                            <p:txEl>
                                              <p:pRg st="0" end="0"/>
                                            </p:txEl>
                                          </p:spTgt>
                                        </p:tgtEl>
                                        <p:attrNameLst>
                                          <p:attrName>ppt_x</p:attrName>
                                        </p:attrNameLst>
                                      </p:cBhvr>
                                      <p:tavLst>
                                        <p:tav tm="0">
                                          <p:val>
                                            <p:strVal val="#ppt_x"/>
                                          </p:val>
                                        </p:tav>
                                        <p:tav tm="100000">
                                          <p:val>
                                            <p:strVal val="#ppt_x"/>
                                          </p:val>
                                        </p:tav>
                                      </p:tavLst>
                                    </p:anim>
                                    <p:anim calcmode="lin" valueType="num">
                                      <p:cBhvr additive="base">
                                        <p:cTn id="36" dur="300" fill="hold"/>
                                        <p:tgtEl>
                                          <p:spTgt spid="8909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1" fill="hold" grpId="0" nodeType="clickEffect">
                                  <p:stCondLst>
                                    <p:cond delay="0"/>
                                  </p:stCondLst>
                                  <p:iterate type="wd">
                                    <p:tmPct val="100000"/>
                                  </p:iterate>
                                  <p:childTnLst>
                                    <p:set>
                                      <p:cBhvr>
                                        <p:cTn id="40" dur="1" fill="hold">
                                          <p:stCondLst>
                                            <p:cond delay="0"/>
                                          </p:stCondLst>
                                        </p:cTn>
                                        <p:tgtEl>
                                          <p:spTgt spid="89097">
                                            <p:txEl>
                                              <p:pRg st="0" end="0"/>
                                            </p:txEl>
                                          </p:spTgt>
                                        </p:tgtEl>
                                        <p:attrNameLst>
                                          <p:attrName>style.visibility</p:attrName>
                                        </p:attrNameLst>
                                      </p:cBhvr>
                                      <p:to>
                                        <p:strVal val="visible"/>
                                      </p:to>
                                    </p:set>
                                    <p:anim calcmode="lin" valueType="num">
                                      <p:cBhvr additive="base">
                                        <p:cTn id="41" dur="300" fill="hold"/>
                                        <p:tgtEl>
                                          <p:spTgt spid="89097">
                                            <p:txEl>
                                              <p:pRg st="0" end="0"/>
                                            </p:txEl>
                                          </p:spTgt>
                                        </p:tgtEl>
                                        <p:attrNameLst>
                                          <p:attrName>ppt_x</p:attrName>
                                        </p:attrNameLst>
                                      </p:cBhvr>
                                      <p:tavLst>
                                        <p:tav tm="0">
                                          <p:val>
                                            <p:strVal val="#ppt_x"/>
                                          </p:val>
                                        </p:tav>
                                        <p:tav tm="100000">
                                          <p:val>
                                            <p:strVal val="#ppt_x"/>
                                          </p:val>
                                        </p:tav>
                                      </p:tavLst>
                                    </p:anim>
                                    <p:anim calcmode="lin" valueType="num">
                                      <p:cBhvr additive="base">
                                        <p:cTn id="42" dur="300" fill="hold"/>
                                        <p:tgtEl>
                                          <p:spTgt spid="8909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1" fill="hold" grpId="0" nodeType="clickEffect">
                                  <p:stCondLst>
                                    <p:cond delay="0"/>
                                  </p:stCondLst>
                                  <p:iterate type="wd">
                                    <p:tmPct val="100000"/>
                                  </p:iterate>
                                  <p:childTnLst>
                                    <p:set>
                                      <p:cBhvr>
                                        <p:cTn id="46" dur="1" fill="hold">
                                          <p:stCondLst>
                                            <p:cond delay="0"/>
                                          </p:stCondLst>
                                        </p:cTn>
                                        <p:tgtEl>
                                          <p:spTgt spid="89098">
                                            <p:txEl>
                                              <p:pRg st="0" end="0"/>
                                            </p:txEl>
                                          </p:spTgt>
                                        </p:tgtEl>
                                        <p:attrNameLst>
                                          <p:attrName>style.visibility</p:attrName>
                                        </p:attrNameLst>
                                      </p:cBhvr>
                                      <p:to>
                                        <p:strVal val="visible"/>
                                      </p:to>
                                    </p:set>
                                    <p:anim calcmode="lin" valueType="num">
                                      <p:cBhvr additive="base">
                                        <p:cTn id="47" dur="300" fill="hold"/>
                                        <p:tgtEl>
                                          <p:spTgt spid="89098">
                                            <p:txEl>
                                              <p:pRg st="0" end="0"/>
                                            </p:txEl>
                                          </p:spTgt>
                                        </p:tgtEl>
                                        <p:attrNameLst>
                                          <p:attrName>ppt_x</p:attrName>
                                        </p:attrNameLst>
                                      </p:cBhvr>
                                      <p:tavLst>
                                        <p:tav tm="0">
                                          <p:val>
                                            <p:strVal val="#ppt_x"/>
                                          </p:val>
                                        </p:tav>
                                        <p:tav tm="100000">
                                          <p:val>
                                            <p:strVal val="#ppt_x"/>
                                          </p:val>
                                        </p:tav>
                                      </p:tavLst>
                                    </p:anim>
                                    <p:anim calcmode="lin" valueType="num">
                                      <p:cBhvr additive="base">
                                        <p:cTn id="48" dur="300" fill="hold"/>
                                        <p:tgtEl>
                                          <p:spTgt spid="8909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89099"/>
                                        </p:tgtEl>
                                        <p:attrNameLst>
                                          <p:attrName>style.visibility</p:attrName>
                                        </p:attrNameLst>
                                      </p:cBhvr>
                                      <p:to>
                                        <p:strVal val="visible"/>
                                      </p:to>
                                    </p:set>
                                    <p:animEffect transition="in" filter="wipe(left)">
                                      <p:cBhvr>
                                        <p:cTn id="53" dur="500"/>
                                        <p:tgtEl>
                                          <p:spTgt spid="89099"/>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1" fill="hold" grpId="0" nodeType="clickEffect">
                                  <p:stCondLst>
                                    <p:cond delay="0"/>
                                  </p:stCondLst>
                                  <p:iterate type="wd">
                                    <p:tmPct val="100000"/>
                                  </p:iterate>
                                  <p:childTnLst>
                                    <p:set>
                                      <p:cBhvr>
                                        <p:cTn id="57" dur="1" fill="hold">
                                          <p:stCondLst>
                                            <p:cond delay="0"/>
                                          </p:stCondLst>
                                        </p:cTn>
                                        <p:tgtEl>
                                          <p:spTgt spid="89100">
                                            <p:txEl>
                                              <p:pRg st="0" end="0"/>
                                            </p:txEl>
                                          </p:spTgt>
                                        </p:tgtEl>
                                        <p:attrNameLst>
                                          <p:attrName>style.visibility</p:attrName>
                                        </p:attrNameLst>
                                      </p:cBhvr>
                                      <p:to>
                                        <p:strVal val="visible"/>
                                      </p:to>
                                    </p:set>
                                    <p:anim calcmode="lin" valueType="num">
                                      <p:cBhvr additive="base">
                                        <p:cTn id="58" dur="300" fill="hold"/>
                                        <p:tgtEl>
                                          <p:spTgt spid="89100">
                                            <p:txEl>
                                              <p:pRg st="0" end="0"/>
                                            </p:txEl>
                                          </p:spTgt>
                                        </p:tgtEl>
                                        <p:attrNameLst>
                                          <p:attrName>ppt_x</p:attrName>
                                        </p:attrNameLst>
                                      </p:cBhvr>
                                      <p:tavLst>
                                        <p:tav tm="0">
                                          <p:val>
                                            <p:strVal val="#ppt_x"/>
                                          </p:val>
                                        </p:tav>
                                        <p:tav tm="100000">
                                          <p:val>
                                            <p:strVal val="#ppt_x"/>
                                          </p:val>
                                        </p:tav>
                                      </p:tavLst>
                                    </p:anim>
                                    <p:anim calcmode="lin" valueType="num">
                                      <p:cBhvr additive="base">
                                        <p:cTn id="59" dur="300" fill="hold"/>
                                        <p:tgtEl>
                                          <p:spTgt spid="8910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89101"/>
                                        </p:tgtEl>
                                        <p:attrNameLst>
                                          <p:attrName>style.visibility</p:attrName>
                                        </p:attrNameLst>
                                      </p:cBhvr>
                                      <p:to>
                                        <p:strVal val="visible"/>
                                      </p:to>
                                    </p:set>
                                    <p:animEffect transition="in" filter="wipe(left)">
                                      <p:cBhvr>
                                        <p:cTn id="64" dur="500"/>
                                        <p:tgtEl>
                                          <p:spTgt spid="89101"/>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1" fill="hold" grpId="0" nodeType="clickEffect">
                                  <p:stCondLst>
                                    <p:cond delay="0"/>
                                  </p:stCondLst>
                                  <p:iterate type="wd">
                                    <p:tmPct val="100000"/>
                                  </p:iterate>
                                  <p:childTnLst>
                                    <p:set>
                                      <p:cBhvr>
                                        <p:cTn id="68" dur="1" fill="hold">
                                          <p:stCondLst>
                                            <p:cond delay="0"/>
                                          </p:stCondLst>
                                        </p:cTn>
                                        <p:tgtEl>
                                          <p:spTgt spid="89102">
                                            <p:txEl>
                                              <p:pRg st="0" end="0"/>
                                            </p:txEl>
                                          </p:spTgt>
                                        </p:tgtEl>
                                        <p:attrNameLst>
                                          <p:attrName>style.visibility</p:attrName>
                                        </p:attrNameLst>
                                      </p:cBhvr>
                                      <p:to>
                                        <p:strVal val="visible"/>
                                      </p:to>
                                    </p:set>
                                    <p:anim calcmode="lin" valueType="num">
                                      <p:cBhvr additive="base">
                                        <p:cTn id="69" dur="300" fill="hold"/>
                                        <p:tgtEl>
                                          <p:spTgt spid="89102">
                                            <p:txEl>
                                              <p:pRg st="0" end="0"/>
                                            </p:txEl>
                                          </p:spTgt>
                                        </p:tgtEl>
                                        <p:attrNameLst>
                                          <p:attrName>ppt_x</p:attrName>
                                        </p:attrNameLst>
                                      </p:cBhvr>
                                      <p:tavLst>
                                        <p:tav tm="0">
                                          <p:val>
                                            <p:strVal val="#ppt_x"/>
                                          </p:val>
                                        </p:tav>
                                        <p:tav tm="100000">
                                          <p:val>
                                            <p:strVal val="#ppt_x"/>
                                          </p:val>
                                        </p:tav>
                                      </p:tavLst>
                                    </p:anim>
                                    <p:anim calcmode="lin" valueType="num">
                                      <p:cBhvr additive="base">
                                        <p:cTn id="70" dur="300" fill="hold"/>
                                        <p:tgtEl>
                                          <p:spTgt spid="8910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1" fill="hold" grpId="0" nodeType="clickEffect">
                                  <p:stCondLst>
                                    <p:cond delay="0"/>
                                  </p:stCondLst>
                                  <p:iterate type="wd">
                                    <p:tmPct val="100000"/>
                                  </p:iterate>
                                  <p:childTnLst>
                                    <p:set>
                                      <p:cBhvr>
                                        <p:cTn id="74" dur="1" fill="hold">
                                          <p:stCondLst>
                                            <p:cond delay="0"/>
                                          </p:stCondLst>
                                        </p:cTn>
                                        <p:tgtEl>
                                          <p:spTgt spid="89103">
                                            <p:txEl>
                                              <p:pRg st="0" end="0"/>
                                            </p:txEl>
                                          </p:spTgt>
                                        </p:tgtEl>
                                        <p:attrNameLst>
                                          <p:attrName>style.visibility</p:attrName>
                                        </p:attrNameLst>
                                      </p:cBhvr>
                                      <p:to>
                                        <p:strVal val="visible"/>
                                      </p:to>
                                    </p:set>
                                    <p:anim calcmode="lin" valueType="num">
                                      <p:cBhvr additive="base">
                                        <p:cTn id="75" dur="300" fill="hold"/>
                                        <p:tgtEl>
                                          <p:spTgt spid="89103">
                                            <p:txEl>
                                              <p:pRg st="0" end="0"/>
                                            </p:txEl>
                                          </p:spTgt>
                                        </p:tgtEl>
                                        <p:attrNameLst>
                                          <p:attrName>ppt_x</p:attrName>
                                        </p:attrNameLst>
                                      </p:cBhvr>
                                      <p:tavLst>
                                        <p:tav tm="0">
                                          <p:val>
                                            <p:strVal val="#ppt_x"/>
                                          </p:val>
                                        </p:tav>
                                        <p:tav tm="100000">
                                          <p:val>
                                            <p:strVal val="#ppt_x"/>
                                          </p:val>
                                        </p:tav>
                                      </p:tavLst>
                                    </p:anim>
                                    <p:anim calcmode="lin" valueType="num">
                                      <p:cBhvr additive="base">
                                        <p:cTn id="76" dur="300" fill="hold"/>
                                        <p:tgtEl>
                                          <p:spTgt spid="891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ntr" presetSubtype="1" fill="hold" grpId="0" nodeType="clickEffect">
                                  <p:stCondLst>
                                    <p:cond delay="0"/>
                                  </p:stCondLst>
                                  <p:iterate type="wd">
                                    <p:tmPct val="100000"/>
                                  </p:iterate>
                                  <p:childTnLst>
                                    <p:set>
                                      <p:cBhvr>
                                        <p:cTn id="80" dur="1" fill="hold">
                                          <p:stCondLst>
                                            <p:cond delay="0"/>
                                          </p:stCondLst>
                                        </p:cTn>
                                        <p:tgtEl>
                                          <p:spTgt spid="89104">
                                            <p:txEl>
                                              <p:pRg st="0" end="0"/>
                                            </p:txEl>
                                          </p:spTgt>
                                        </p:tgtEl>
                                        <p:attrNameLst>
                                          <p:attrName>style.visibility</p:attrName>
                                        </p:attrNameLst>
                                      </p:cBhvr>
                                      <p:to>
                                        <p:strVal val="visible"/>
                                      </p:to>
                                    </p:set>
                                    <p:anim calcmode="lin" valueType="num">
                                      <p:cBhvr additive="base">
                                        <p:cTn id="81" dur="300" fill="hold"/>
                                        <p:tgtEl>
                                          <p:spTgt spid="89104">
                                            <p:txEl>
                                              <p:pRg st="0" end="0"/>
                                            </p:txEl>
                                          </p:spTgt>
                                        </p:tgtEl>
                                        <p:attrNameLst>
                                          <p:attrName>ppt_x</p:attrName>
                                        </p:attrNameLst>
                                      </p:cBhvr>
                                      <p:tavLst>
                                        <p:tav tm="0">
                                          <p:val>
                                            <p:strVal val="#ppt_x"/>
                                          </p:val>
                                        </p:tav>
                                        <p:tav tm="100000">
                                          <p:val>
                                            <p:strVal val="#ppt_x"/>
                                          </p:val>
                                        </p:tav>
                                      </p:tavLst>
                                    </p:anim>
                                    <p:anim calcmode="lin" valueType="num">
                                      <p:cBhvr additive="base">
                                        <p:cTn id="82" dur="300" fill="hold"/>
                                        <p:tgtEl>
                                          <p:spTgt spid="8910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autoUpdateAnimBg="0"/>
      <p:bldP spid="89092" grpId="0" animBg="1"/>
      <p:bldP spid="89093" grpId="0" build="p" autoUpdateAnimBg="0"/>
      <p:bldP spid="89094" grpId="0" animBg="1"/>
      <p:bldP spid="89095" grpId="0" build="p" autoUpdateAnimBg="0"/>
      <p:bldP spid="89096" grpId="0" build="p" autoUpdateAnimBg="0"/>
      <p:bldP spid="89097" grpId="0" build="p" autoUpdateAnimBg="0"/>
      <p:bldP spid="89098" grpId="0" build="p" autoUpdateAnimBg="0"/>
      <p:bldP spid="89099" grpId="0" animBg="1"/>
      <p:bldP spid="89100" grpId="0" build="p" autoUpdateAnimBg="0"/>
      <p:bldP spid="89101" grpId="0" animBg="1"/>
      <p:bldP spid="89102" grpId="0" build="p" autoUpdateAnimBg="0"/>
      <p:bldP spid="89103" grpId="0" build="p" autoUpdateAnimBg="0"/>
      <p:bldP spid="89104"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dirty="0"/>
          </a:p>
        </p:txBody>
      </p:sp>
      <p:sp>
        <p:nvSpPr>
          <p:cNvPr id="97284" name="Text Box 3"/>
          <p:cNvSpPr txBox="1">
            <a:spLocks noChangeArrowheads="1"/>
          </p:cNvSpPr>
          <p:nvPr/>
        </p:nvSpPr>
        <p:spPr bwMode="auto">
          <a:xfrm>
            <a:off x="0" y="176213"/>
            <a:ext cx="9144000" cy="1722437"/>
          </a:xfrm>
          <a:prstGeom prst="rect">
            <a:avLst/>
          </a:prstGeom>
          <a:noFill/>
          <a:ln w="9525">
            <a:noFill/>
            <a:miter lim="800000"/>
            <a:headEnd/>
            <a:tailEnd/>
          </a:ln>
        </p:spPr>
        <p:txBody>
          <a:bodyPr>
            <a:spAutoFit/>
          </a:bodyPr>
          <a:lstStyle/>
          <a:p>
            <a:pPr algn="ctr"/>
            <a:r>
              <a:rPr lang="es-MX" altLang="es-MX" sz="3000" b="1" dirty="0">
                <a:latin typeface="Arial" charset="0"/>
              </a:rPr>
              <a:t>Tabla 2</a:t>
            </a:r>
          </a:p>
          <a:p>
            <a:pPr algn="ctr"/>
            <a:r>
              <a:rPr lang="es-MX" altLang="es-MX" sz="2800" b="1" dirty="0">
                <a:latin typeface="Arial" charset="0"/>
              </a:rPr>
              <a:t>HUMEDAD DE REFERENCIA DEL COMBUSTIBLE </a:t>
            </a:r>
          </a:p>
          <a:p>
            <a:pPr algn="ctr"/>
            <a:r>
              <a:rPr lang="es-MX" altLang="es-MX" b="1" dirty="0">
                <a:latin typeface="Arial" charset="0"/>
              </a:rPr>
              <a:t>HORA DEL DÍA (0800-1959)</a:t>
            </a:r>
          </a:p>
          <a:p>
            <a:pPr algn="ctr"/>
            <a:r>
              <a:rPr lang="es-MX" altLang="es-MX" b="1" dirty="0">
                <a:latin typeface="Arial" charset="0"/>
              </a:rPr>
              <a:t>Insumo de la línea 6</a:t>
            </a:r>
          </a:p>
        </p:txBody>
      </p:sp>
      <p:sp>
        <p:nvSpPr>
          <p:cNvPr id="97285" name="Text Box 4"/>
          <p:cNvSpPr txBox="1">
            <a:spLocks noChangeArrowheads="1"/>
          </p:cNvSpPr>
          <p:nvPr/>
        </p:nvSpPr>
        <p:spPr bwMode="auto">
          <a:xfrm>
            <a:off x="914400" y="4876800"/>
            <a:ext cx="4290277" cy="369332"/>
          </a:xfrm>
          <a:prstGeom prst="rect">
            <a:avLst/>
          </a:prstGeom>
          <a:noFill/>
          <a:ln w="9525">
            <a:noFill/>
            <a:miter lim="800000"/>
            <a:headEnd/>
            <a:tailEnd/>
          </a:ln>
        </p:spPr>
        <p:txBody>
          <a:bodyPr wrap="none">
            <a:spAutoFit/>
          </a:bodyPr>
          <a:lstStyle/>
          <a:p>
            <a:pPr>
              <a:tabLst>
                <a:tab pos="1138238" algn="l"/>
              </a:tabLst>
            </a:pPr>
            <a:r>
              <a:rPr lang="es-MX" altLang="es-MX" sz="1800" b="1" dirty="0">
                <a:latin typeface="Arial" charset="0"/>
              </a:rPr>
              <a:t>Ejemplo:	 </a:t>
            </a:r>
            <a:r>
              <a:rPr lang="es-MX" altLang="es-MX" sz="1800" b="1" dirty="0" err="1">
                <a:latin typeface="Arial" charset="0"/>
              </a:rPr>
              <a:t>T°</a:t>
            </a:r>
            <a:r>
              <a:rPr lang="es-MX" altLang="es-MX" sz="1800" b="1" dirty="0">
                <a:latin typeface="Arial" charset="0"/>
              </a:rPr>
              <a:t> del bulbo seco : 33.3 °C</a:t>
            </a:r>
            <a:endParaRPr lang="es-MX" altLang="es-MX" sz="1800" b="1" u="sng" dirty="0">
              <a:latin typeface="Arial" charset="0"/>
            </a:endParaRPr>
          </a:p>
        </p:txBody>
      </p:sp>
      <p:sp>
        <p:nvSpPr>
          <p:cNvPr id="92166" name="Text Box 6"/>
          <p:cNvSpPr txBox="1">
            <a:spLocks noChangeArrowheads="1"/>
          </p:cNvSpPr>
          <p:nvPr/>
        </p:nvSpPr>
        <p:spPr bwMode="auto">
          <a:xfrm>
            <a:off x="2116138" y="5173663"/>
            <a:ext cx="2569934" cy="369332"/>
          </a:xfrm>
          <a:prstGeom prst="rect">
            <a:avLst/>
          </a:prstGeom>
          <a:noFill/>
          <a:ln w="9525">
            <a:noFill/>
            <a:miter lim="800000"/>
            <a:headEnd/>
            <a:tailEnd/>
          </a:ln>
        </p:spPr>
        <p:txBody>
          <a:bodyPr wrap="none">
            <a:spAutoFit/>
          </a:bodyPr>
          <a:lstStyle/>
          <a:p>
            <a:r>
              <a:rPr lang="es-MX" altLang="es-MX" sz="1800" b="1" dirty="0">
                <a:latin typeface="Arial" charset="0"/>
              </a:rPr>
              <a:t>Humedad relativa : </a:t>
            </a:r>
            <a:r>
              <a:rPr lang="es-MX" altLang="es-MX" sz="1800" b="1" u="sng" dirty="0">
                <a:latin typeface="Arial" charset="0"/>
              </a:rPr>
              <a:t>16</a:t>
            </a:r>
            <a:endParaRPr lang="es-MX" altLang="es-MX" sz="1800" b="1" baseline="46000" dirty="0">
              <a:latin typeface="Arial" charset="0"/>
            </a:endParaRPr>
          </a:p>
        </p:txBody>
      </p:sp>
      <p:sp>
        <p:nvSpPr>
          <p:cNvPr id="92168" name="Text Box 8"/>
          <p:cNvSpPr txBox="1">
            <a:spLocks noChangeArrowheads="1"/>
          </p:cNvSpPr>
          <p:nvPr/>
        </p:nvSpPr>
        <p:spPr bwMode="auto">
          <a:xfrm>
            <a:off x="5419725" y="4899025"/>
            <a:ext cx="954088" cy="369888"/>
          </a:xfrm>
          <a:prstGeom prst="rect">
            <a:avLst/>
          </a:prstGeom>
          <a:noFill/>
          <a:ln w="9525">
            <a:noFill/>
            <a:miter lim="800000"/>
            <a:headEnd/>
            <a:tailEnd/>
          </a:ln>
        </p:spPr>
        <p:txBody>
          <a:bodyPr wrap="none">
            <a:spAutoFit/>
          </a:bodyPr>
          <a:lstStyle/>
          <a:p>
            <a:r>
              <a:rPr lang="es-MX" altLang="es-MX" sz="1800" b="1" dirty="0" err="1">
                <a:latin typeface="Arial" charset="0"/>
              </a:rPr>
              <a:t>HRC</a:t>
            </a:r>
            <a:r>
              <a:rPr lang="es-MX" altLang="es-MX" sz="1800" b="1" dirty="0">
                <a:latin typeface="Arial" charset="0"/>
              </a:rPr>
              <a:t>: </a:t>
            </a:r>
            <a:r>
              <a:rPr lang="es-MX" altLang="es-MX" sz="1800" b="1" u="sng" dirty="0">
                <a:latin typeface="Arial" charset="0"/>
              </a:rPr>
              <a:t>2</a:t>
            </a:r>
          </a:p>
        </p:txBody>
      </p:sp>
      <p:sp>
        <p:nvSpPr>
          <p:cNvPr id="97291"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latin typeface="Arial" charset="0"/>
              </a:rPr>
              <a:t>10-</a:t>
            </a:r>
            <a:fld id="{BB5982E9-137C-4609-9CBB-76C88942F0B0}" type="slidenum">
              <a:rPr lang="es-MX" altLang="es-MX" sz="1000" smtClean="0">
                <a:latin typeface="Arial" charset="0"/>
              </a:rPr>
              <a:pPr algn="r" eaLnBrk="1" hangingPunct="1"/>
              <a:t>72</a:t>
            </a:fld>
            <a:r>
              <a:rPr lang="es-MX" altLang="es-MX" sz="1000" dirty="0">
                <a:latin typeface="Arial" charset="0"/>
              </a:rPr>
              <a:t>-</a:t>
            </a:r>
            <a:r>
              <a:rPr lang="es-MX" altLang="es-MX" sz="1000" dirty="0" err="1">
                <a:latin typeface="Arial" charset="0"/>
              </a:rPr>
              <a:t>S290</a:t>
            </a:r>
            <a:r>
              <a:rPr lang="es-MX" altLang="es-MX" sz="1000" dirty="0">
                <a:latin typeface="Arial" charset="0"/>
              </a:rPr>
              <a:t>-PE</a:t>
            </a:r>
          </a:p>
        </p:txBody>
      </p:sp>
      <p:pic>
        <p:nvPicPr>
          <p:cNvPr id="15" name="Imagen 14"/>
          <p:cNvPicPr>
            <a:picLocks noChangeAspect="1"/>
          </p:cNvPicPr>
          <p:nvPr/>
        </p:nvPicPr>
        <p:blipFill>
          <a:blip r:embed="rId2"/>
          <a:stretch>
            <a:fillRect/>
          </a:stretch>
        </p:blipFill>
        <p:spPr>
          <a:xfrm>
            <a:off x="108284" y="1910680"/>
            <a:ext cx="8895029" cy="2956555"/>
          </a:xfrm>
          <a:prstGeom prst="rect">
            <a:avLst/>
          </a:prstGeom>
        </p:spPr>
      </p:pic>
      <p:sp>
        <p:nvSpPr>
          <p:cNvPr id="16" name="Rectangle 5"/>
          <p:cNvSpPr>
            <a:spLocks noChangeArrowheads="1"/>
          </p:cNvSpPr>
          <p:nvPr/>
        </p:nvSpPr>
        <p:spPr bwMode="auto">
          <a:xfrm>
            <a:off x="262519" y="4298950"/>
            <a:ext cx="8493125" cy="263525"/>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17" name="Rectangle 7"/>
          <p:cNvSpPr>
            <a:spLocks noChangeArrowheads="1"/>
          </p:cNvSpPr>
          <p:nvPr/>
        </p:nvSpPr>
        <p:spPr bwMode="auto">
          <a:xfrm>
            <a:off x="2118049" y="2355850"/>
            <a:ext cx="331788" cy="2482850"/>
          </a:xfrm>
          <a:prstGeom prst="rect">
            <a:avLst/>
          </a:prstGeom>
          <a:noFill/>
          <a:ln w="57150">
            <a:solidFill>
              <a:schemeClr val="tx1"/>
            </a:solidFill>
            <a:miter lim="800000"/>
            <a:headEnd/>
            <a:tailEnd/>
          </a:ln>
        </p:spPr>
        <p:txBody>
          <a:bodyPr wrap="none" anchor="ctr"/>
          <a:lstStyle/>
          <a:p>
            <a:pPr eaLnBrk="1" hangingPunct="1"/>
            <a:endParaRPr lang="es-MX" altLang="es-MX" dirty="0"/>
          </a:p>
        </p:txBody>
      </p:sp>
      <p:sp>
        <p:nvSpPr>
          <p:cNvPr id="19" name="Oval 9"/>
          <p:cNvSpPr>
            <a:spLocks noChangeArrowheads="1"/>
          </p:cNvSpPr>
          <p:nvPr/>
        </p:nvSpPr>
        <p:spPr bwMode="auto">
          <a:xfrm>
            <a:off x="2042525" y="4206875"/>
            <a:ext cx="447675" cy="447675"/>
          </a:xfrm>
          <a:prstGeom prst="ellipse">
            <a:avLst/>
          </a:prstGeom>
          <a:noFill/>
          <a:ln w="57150">
            <a:solidFill>
              <a:schemeClr val="tx1"/>
            </a:solidFill>
            <a:round/>
            <a:headEnd/>
            <a:tailEnd/>
          </a:ln>
        </p:spPr>
        <p:txBody>
          <a:bodyPr wrap="none" anchor="ctr"/>
          <a:lstStyle/>
          <a:p>
            <a:pPr algn="ctr"/>
            <a:endParaRPr lang="es-MX" altLang="es-MX" b="1" dirty="0">
              <a:solidFill>
                <a:srgbClr val="FFFF00"/>
              </a:solidFill>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72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92166">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dissolv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iterate type="lt">
                                    <p:tmPct val="100000"/>
                                  </p:iterate>
                                  <p:childTnLst>
                                    <p:set>
                                      <p:cBhvr>
                                        <p:cTn id="34" dur="1" fill="hold">
                                          <p:stCondLst>
                                            <p:cond delay="0"/>
                                          </p:stCondLst>
                                        </p:cTn>
                                        <p:tgtEl>
                                          <p:spTgt spid="92168">
                                            <p:txEl>
                                              <p:pRg st="0" end="0"/>
                                            </p:txEl>
                                          </p:spTgt>
                                        </p:tgtEl>
                                        <p:attrNameLst>
                                          <p:attrName>style.visibility</p:attrName>
                                        </p:attrNameLst>
                                      </p:cBhvr>
                                      <p:to>
                                        <p:strVal val="visible"/>
                                      </p:to>
                                    </p:set>
                                    <p:animEffect transition="in" filter="wipe(up)">
                                      <p:cBhvr>
                                        <p:cTn id="35" dur="75"/>
                                        <p:tgtEl>
                                          <p:spTgt spid="921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5" grpId="0"/>
      <p:bldP spid="92166" grpId="0" build="p" autoUpdateAnimBg="0"/>
      <p:bldP spid="92168" grpId="0" build="p" autoUpdateAnimBg="0"/>
      <p:bldP spid="16" grpId="0" animBg="1"/>
      <p:bldP spid="17" grpId="0" animBg="1"/>
      <p:bldP spid="19" grpId="0" animBg="1"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dirty="0"/>
          </a:p>
        </p:txBody>
      </p:sp>
      <p:sp>
        <p:nvSpPr>
          <p:cNvPr id="98309" name="Text Box 3"/>
          <p:cNvSpPr txBox="1">
            <a:spLocks noChangeArrowheads="1"/>
          </p:cNvSpPr>
          <p:nvPr/>
        </p:nvSpPr>
        <p:spPr bwMode="auto">
          <a:xfrm>
            <a:off x="0" y="266700"/>
            <a:ext cx="9144000" cy="1219200"/>
          </a:xfrm>
          <a:prstGeom prst="rect">
            <a:avLst/>
          </a:prstGeom>
          <a:noFill/>
          <a:ln w="9525">
            <a:noFill/>
            <a:miter lim="800000"/>
            <a:headEnd/>
            <a:tailEnd/>
          </a:ln>
        </p:spPr>
        <p:txBody>
          <a:bodyPr>
            <a:spAutoFit/>
          </a:bodyPr>
          <a:lstStyle/>
          <a:p>
            <a:pPr algn="ctr"/>
            <a:r>
              <a:rPr lang="es-MX" altLang="es-MX" sz="3000" b="1" dirty="0">
                <a:latin typeface="Arial" charset="0"/>
              </a:rPr>
              <a:t>Tabla 5 – Humedad del combustible fino muerto</a:t>
            </a:r>
          </a:p>
          <a:p>
            <a:pPr algn="ctr"/>
            <a:r>
              <a:rPr lang="es-MX" altLang="es-MX" b="1" dirty="0">
                <a:latin typeface="Arial" charset="0"/>
              </a:rPr>
              <a:t>Correcciones de contenido, Hora del día (0800-1759)</a:t>
            </a:r>
          </a:p>
          <a:p>
            <a:pPr algn="ctr"/>
            <a:r>
              <a:rPr lang="es-MX" altLang="es-MX" sz="2000" b="1" u="sng" dirty="0">
                <a:latin typeface="Arial" charset="0"/>
              </a:rPr>
              <a:t>Noviembre, Diciembre, Enero</a:t>
            </a:r>
          </a:p>
        </p:txBody>
      </p:sp>
      <p:sp>
        <p:nvSpPr>
          <p:cNvPr id="93194" name="Oval 10"/>
          <p:cNvSpPr>
            <a:spLocks noChangeArrowheads="1"/>
          </p:cNvSpPr>
          <p:nvPr/>
        </p:nvSpPr>
        <p:spPr bwMode="auto">
          <a:xfrm>
            <a:off x="2697249" y="1069558"/>
            <a:ext cx="1447800" cy="447675"/>
          </a:xfrm>
          <a:prstGeom prst="ellipse">
            <a:avLst/>
          </a:prstGeom>
          <a:noFill/>
          <a:ln w="38100">
            <a:solidFill>
              <a:schemeClr val="tx1"/>
            </a:solidFill>
            <a:round/>
            <a:headEnd/>
            <a:tailEnd/>
          </a:ln>
        </p:spPr>
        <p:txBody>
          <a:bodyPr wrap="none" anchor="ctr"/>
          <a:lstStyle/>
          <a:p>
            <a:pPr eaLnBrk="1" hangingPunct="1"/>
            <a:endParaRPr lang="es-MX" altLang="es-MX" dirty="0"/>
          </a:p>
        </p:txBody>
      </p:sp>
      <p:sp>
        <p:nvSpPr>
          <p:cNvPr id="98318" name="Text Box 14"/>
          <p:cNvSpPr txBox="1">
            <a:spLocks noChangeArrowheads="1"/>
          </p:cNvSpPr>
          <p:nvPr/>
        </p:nvSpPr>
        <p:spPr bwMode="auto">
          <a:xfrm>
            <a:off x="6781800" y="2192338"/>
            <a:ext cx="300038" cy="304800"/>
          </a:xfrm>
          <a:prstGeom prst="rect">
            <a:avLst/>
          </a:prstGeom>
          <a:noFill/>
          <a:ln w="9525">
            <a:noFill/>
            <a:miter lim="800000"/>
            <a:headEnd/>
            <a:tailEnd/>
          </a:ln>
        </p:spPr>
        <p:txBody>
          <a:bodyPr wrap="none">
            <a:spAutoFit/>
          </a:bodyPr>
          <a:lstStyle/>
          <a:p>
            <a:pPr>
              <a:tabLst>
                <a:tab pos="115888" algn="l"/>
              </a:tabLst>
            </a:pPr>
            <a:r>
              <a:rPr lang="es-MX" altLang="es-MX" sz="1400" b="1" dirty="0">
                <a:solidFill>
                  <a:schemeClr val="bg2"/>
                </a:solidFill>
                <a:latin typeface="Arial" charset="0"/>
              </a:rPr>
              <a:t>	</a:t>
            </a:r>
            <a:endParaRPr lang="es-MX" altLang="es-MX" b="1" dirty="0">
              <a:solidFill>
                <a:schemeClr val="bg2"/>
              </a:solidFill>
              <a:latin typeface="Arial" charset="0"/>
            </a:endParaRPr>
          </a:p>
        </p:txBody>
      </p:sp>
      <p:sp>
        <p:nvSpPr>
          <p:cNvPr id="9832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latin typeface="Arial" charset="0"/>
              </a:rPr>
              <a:t>10-</a:t>
            </a:r>
            <a:fld id="{A485113D-2AF1-4740-840F-1E161DCD6261}" type="slidenum">
              <a:rPr lang="es-MX" altLang="es-MX" sz="1000" smtClean="0">
                <a:latin typeface="Arial" charset="0"/>
              </a:rPr>
              <a:pPr algn="r" eaLnBrk="1" hangingPunct="1"/>
              <a:t>73</a:t>
            </a:fld>
            <a:r>
              <a:rPr lang="es-MX" altLang="es-MX" sz="1000" dirty="0">
                <a:latin typeface="Arial" charset="0"/>
              </a:rPr>
              <a:t>-</a:t>
            </a:r>
            <a:r>
              <a:rPr lang="es-MX" altLang="es-MX" sz="1000" dirty="0" err="1">
                <a:latin typeface="Arial" charset="0"/>
              </a:rPr>
              <a:t>S290</a:t>
            </a:r>
            <a:r>
              <a:rPr lang="es-MX" altLang="es-MX" sz="1000" dirty="0">
                <a:latin typeface="Arial" charset="0"/>
              </a:rPr>
              <a:t>-PE</a:t>
            </a:r>
          </a:p>
        </p:txBody>
      </p:sp>
      <p:sp>
        <p:nvSpPr>
          <p:cNvPr id="46" name="Text Box 5"/>
          <p:cNvSpPr txBox="1">
            <a:spLocks noChangeArrowheads="1"/>
          </p:cNvSpPr>
          <p:nvPr/>
        </p:nvSpPr>
        <p:spPr bwMode="auto">
          <a:xfrm>
            <a:off x="2429933" y="5705851"/>
            <a:ext cx="36535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defRPr sz="1800" b="1" i="1">
                <a:latin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s-MX" altLang="es-MX" dirty="0"/>
              <a:t>D = 300 a 600 m debajo del sitio</a:t>
            </a:r>
          </a:p>
          <a:p>
            <a:r>
              <a:rPr lang="es-MX" altLang="es-MX" dirty="0"/>
              <a:t>U =  + 300 m del sitio</a:t>
            </a:r>
          </a:p>
          <a:p>
            <a:r>
              <a:rPr lang="es-MX" altLang="es-MX" dirty="0"/>
              <a:t>A = 300 a 600 m arriba del sitio</a:t>
            </a:r>
          </a:p>
        </p:txBody>
      </p:sp>
      <p:pic>
        <p:nvPicPr>
          <p:cNvPr id="2" name="Imagen 1"/>
          <p:cNvPicPr>
            <a:picLocks noChangeAspect="1"/>
          </p:cNvPicPr>
          <p:nvPr/>
        </p:nvPicPr>
        <p:blipFill>
          <a:blip r:embed="rId3"/>
          <a:stretch>
            <a:fillRect/>
          </a:stretch>
        </p:blipFill>
        <p:spPr>
          <a:xfrm>
            <a:off x="317500" y="1617867"/>
            <a:ext cx="8458200" cy="3949292"/>
          </a:xfrm>
          <a:prstGeom prst="rect">
            <a:avLst/>
          </a:prstGeom>
        </p:spPr>
      </p:pic>
      <p:sp>
        <p:nvSpPr>
          <p:cNvPr id="47" name="Rectangle 5"/>
          <p:cNvSpPr>
            <a:spLocks noChangeArrowheads="1"/>
          </p:cNvSpPr>
          <p:nvPr/>
        </p:nvSpPr>
        <p:spPr bwMode="auto">
          <a:xfrm>
            <a:off x="327025" y="1608138"/>
            <a:ext cx="8458200" cy="2703512"/>
          </a:xfrm>
          <a:prstGeom prst="rect">
            <a:avLst/>
          </a:prstGeom>
          <a:noFill/>
          <a:ln w="57150">
            <a:solidFill>
              <a:srgbClr val="FFFF99"/>
            </a:solidFill>
            <a:miter lim="800000"/>
            <a:headEnd/>
            <a:tailEnd/>
          </a:ln>
        </p:spPr>
        <p:txBody>
          <a:bodyPr wrap="none" anchor="ctr"/>
          <a:lstStyle/>
          <a:p>
            <a:pPr eaLnBrk="1" hangingPunct="1"/>
            <a:endParaRPr lang="es-MX" altLang="es-MX" dirty="0"/>
          </a:p>
        </p:txBody>
      </p:sp>
      <p:sp>
        <p:nvSpPr>
          <p:cNvPr id="51" name="Rectangle 13"/>
          <p:cNvSpPr>
            <a:spLocks noChangeArrowheads="1"/>
          </p:cNvSpPr>
          <p:nvPr/>
        </p:nvSpPr>
        <p:spPr bwMode="auto">
          <a:xfrm>
            <a:off x="5613636" y="1873250"/>
            <a:ext cx="1025299" cy="3652838"/>
          </a:xfrm>
          <a:prstGeom prst="rect">
            <a:avLst/>
          </a:prstGeom>
          <a:noFill/>
          <a:ln w="38100">
            <a:solidFill>
              <a:srgbClr val="FFFF99"/>
            </a:solidFill>
            <a:miter lim="800000"/>
            <a:headEnd/>
            <a:tailEnd/>
          </a:ln>
        </p:spPr>
        <p:txBody>
          <a:bodyPr wrap="none" anchor="ctr"/>
          <a:lstStyle/>
          <a:p>
            <a:pPr algn="ctr"/>
            <a:endParaRPr lang="es-MX" altLang="es-MX" b="1" dirty="0">
              <a:latin typeface="Arial" charset="0"/>
            </a:endParaRPr>
          </a:p>
        </p:txBody>
      </p:sp>
      <p:sp>
        <p:nvSpPr>
          <p:cNvPr id="53" name="Rectangle 16"/>
          <p:cNvSpPr>
            <a:spLocks noChangeArrowheads="1"/>
          </p:cNvSpPr>
          <p:nvPr/>
        </p:nvSpPr>
        <p:spPr bwMode="auto">
          <a:xfrm>
            <a:off x="6250491" y="2119313"/>
            <a:ext cx="402076" cy="3400425"/>
          </a:xfrm>
          <a:prstGeom prst="rect">
            <a:avLst/>
          </a:prstGeom>
          <a:noFill/>
          <a:ln w="38100">
            <a:solidFill>
              <a:srgbClr val="FFFF99"/>
            </a:solidFill>
            <a:miter lim="800000"/>
            <a:headEnd/>
            <a:tailEnd/>
          </a:ln>
        </p:spPr>
        <p:txBody>
          <a:bodyPr wrap="none" anchor="ctr"/>
          <a:lstStyle/>
          <a:p>
            <a:pPr eaLnBrk="1" hangingPunct="1"/>
            <a:endParaRPr lang="es-MX" altLang="es-MX" dirty="0"/>
          </a:p>
        </p:txBody>
      </p:sp>
      <p:sp>
        <p:nvSpPr>
          <p:cNvPr id="55" name="Rectangle 18"/>
          <p:cNvSpPr>
            <a:spLocks noChangeArrowheads="1"/>
          </p:cNvSpPr>
          <p:nvPr/>
        </p:nvSpPr>
        <p:spPr bwMode="auto">
          <a:xfrm>
            <a:off x="344488" y="3804318"/>
            <a:ext cx="8407400" cy="501650"/>
          </a:xfrm>
          <a:prstGeom prst="rect">
            <a:avLst/>
          </a:prstGeom>
          <a:noFill/>
          <a:ln w="38100">
            <a:solidFill>
              <a:srgbClr val="FFFF99"/>
            </a:solidFill>
            <a:miter lim="800000"/>
            <a:headEnd/>
            <a:tailEnd/>
          </a:ln>
        </p:spPr>
        <p:txBody>
          <a:bodyPr wrap="none" anchor="ctr"/>
          <a:lstStyle/>
          <a:p>
            <a:pPr eaLnBrk="1" hangingPunct="1"/>
            <a:endParaRPr lang="es-MX" altLang="es-MX" dirty="0"/>
          </a:p>
        </p:txBody>
      </p:sp>
      <p:sp>
        <p:nvSpPr>
          <p:cNvPr id="58" name="Rectangle 21"/>
          <p:cNvSpPr>
            <a:spLocks noChangeArrowheads="1"/>
          </p:cNvSpPr>
          <p:nvPr/>
        </p:nvSpPr>
        <p:spPr bwMode="auto">
          <a:xfrm>
            <a:off x="317500" y="4059238"/>
            <a:ext cx="8451850" cy="276225"/>
          </a:xfrm>
          <a:prstGeom prst="rect">
            <a:avLst/>
          </a:prstGeom>
          <a:noFill/>
          <a:ln w="38100">
            <a:solidFill>
              <a:srgbClr val="FFFF99"/>
            </a:solidFill>
            <a:miter lim="800000"/>
            <a:headEnd/>
            <a:tailEnd/>
          </a:ln>
        </p:spPr>
        <p:txBody>
          <a:bodyPr wrap="none" anchor="ctr"/>
          <a:lstStyle/>
          <a:p>
            <a:pPr eaLnBrk="1" hangingPunct="1"/>
            <a:endParaRPr lang="es-MX" altLang="es-MX" dirty="0"/>
          </a:p>
        </p:txBody>
      </p:sp>
      <p:sp>
        <p:nvSpPr>
          <p:cNvPr id="59" name="Oval 22"/>
          <p:cNvSpPr>
            <a:spLocks noChangeArrowheads="1"/>
          </p:cNvSpPr>
          <p:nvPr/>
        </p:nvSpPr>
        <p:spPr bwMode="auto">
          <a:xfrm>
            <a:off x="6232525" y="3957638"/>
            <a:ext cx="447675" cy="447675"/>
          </a:xfrm>
          <a:prstGeom prst="ellipse">
            <a:avLst/>
          </a:prstGeom>
          <a:noFill/>
          <a:ln w="57150">
            <a:solidFill>
              <a:srgbClr val="C00000"/>
            </a:solidFill>
            <a:round/>
            <a:headEnd/>
            <a:tailEnd/>
          </a:ln>
        </p:spPr>
        <p:txBody>
          <a:bodyPr wrap="none" anchor="ctr"/>
          <a:lstStyle/>
          <a:p>
            <a:pPr algn="ctr"/>
            <a:endParaRPr lang="es-MX" altLang="es-MX" b="1" dirty="0">
              <a:latin typeface="Arial" charset="0"/>
            </a:endParaRPr>
          </a:p>
        </p:txBody>
      </p:sp>
      <p:grpSp>
        <p:nvGrpSpPr>
          <p:cNvPr id="63" name="Group 6"/>
          <p:cNvGrpSpPr>
            <a:grpSpLocks/>
          </p:cNvGrpSpPr>
          <p:nvPr/>
        </p:nvGrpSpPr>
        <p:grpSpPr bwMode="auto">
          <a:xfrm>
            <a:off x="6673850" y="1257300"/>
            <a:ext cx="2366963" cy="2259013"/>
            <a:chOff x="3936" y="2448"/>
            <a:chExt cx="1536" cy="1680"/>
          </a:xfrm>
        </p:grpSpPr>
        <p:sp>
          <p:nvSpPr>
            <p:cNvPr id="64" name="Rectangle 7"/>
            <p:cNvSpPr>
              <a:spLocks noChangeArrowheads="1"/>
            </p:cNvSpPr>
            <p:nvPr/>
          </p:nvSpPr>
          <p:spPr bwMode="auto">
            <a:xfrm>
              <a:off x="3984" y="2496"/>
              <a:ext cx="1488" cy="1632"/>
            </a:xfrm>
            <a:prstGeom prst="rect">
              <a:avLst/>
            </a:prstGeom>
            <a:solidFill>
              <a:schemeClr val="tx1"/>
            </a:solidFill>
            <a:ln w="9525">
              <a:noFill/>
              <a:miter lim="800000"/>
              <a:headEnd/>
              <a:tailEnd/>
            </a:ln>
          </p:spPr>
          <p:txBody>
            <a:bodyPr wrap="none" anchor="ctr"/>
            <a:lstStyle/>
            <a:p>
              <a:pPr algn="ctr"/>
              <a:endParaRPr lang="es-MX" altLang="es-MX" b="1" dirty="0">
                <a:latin typeface="Arial" charset="0"/>
              </a:endParaRPr>
            </a:p>
          </p:txBody>
        </p:sp>
        <p:sp>
          <p:nvSpPr>
            <p:cNvPr id="65" name="Rectangle 8"/>
            <p:cNvSpPr>
              <a:spLocks noChangeArrowheads="1"/>
            </p:cNvSpPr>
            <p:nvPr/>
          </p:nvSpPr>
          <p:spPr bwMode="auto">
            <a:xfrm>
              <a:off x="3936" y="2448"/>
              <a:ext cx="1488" cy="1632"/>
            </a:xfrm>
            <a:prstGeom prst="rect">
              <a:avLst/>
            </a:prstGeom>
            <a:solidFill>
              <a:srgbClr val="99FFCC"/>
            </a:solidFill>
            <a:ln w="9525">
              <a:noFill/>
              <a:miter lim="800000"/>
              <a:headEnd/>
              <a:tailEnd/>
            </a:ln>
          </p:spPr>
          <p:txBody>
            <a:bodyPr wrap="none" anchor="ctr"/>
            <a:lstStyle/>
            <a:p>
              <a:pPr algn="ctr"/>
              <a:endParaRPr lang="es-MX" altLang="es-MX" b="1" dirty="0">
                <a:latin typeface="Arial" charset="0"/>
              </a:endParaRPr>
            </a:p>
          </p:txBody>
        </p:sp>
      </p:grpSp>
      <p:sp>
        <p:nvSpPr>
          <p:cNvPr id="66" name="Text Box 9"/>
          <p:cNvSpPr txBox="1">
            <a:spLocks noChangeArrowheads="1"/>
          </p:cNvSpPr>
          <p:nvPr/>
        </p:nvSpPr>
        <p:spPr bwMode="auto">
          <a:xfrm>
            <a:off x="6664325" y="1295400"/>
            <a:ext cx="1892300" cy="554038"/>
          </a:xfrm>
          <a:prstGeom prst="rect">
            <a:avLst/>
          </a:prstGeom>
          <a:noFill/>
          <a:ln w="9525">
            <a:noFill/>
            <a:miter lim="800000"/>
            <a:headEnd/>
            <a:tailEnd/>
          </a:ln>
        </p:spPr>
        <p:txBody>
          <a:bodyPr>
            <a:spAutoFit/>
          </a:bodyPr>
          <a:lstStyle/>
          <a:p>
            <a:pPr>
              <a:tabLst>
                <a:tab pos="123825" algn="l"/>
              </a:tabLst>
            </a:pPr>
            <a:r>
              <a:rPr lang="es-MX" altLang="es-MX" sz="1600" b="1" dirty="0">
                <a:latin typeface="Arial" charset="0"/>
              </a:rPr>
              <a:t>Ejercicio:</a:t>
            </a:r>
          </a:p>
          <a:p>
            <a:pPr>
              <a:lnSpc>
                <a:spcPct val="70000"/>
              </a:lnSpc>
              <a:tabLst>
                <a:tab pos="123825" algn="l"/>
              </a:tabLst>
            </a:pPr>
            <a:r>
              <a:rPr lang="es-MX" altLang="es-MX" sz="2000" b="1" dirty="0">
                <a:latin typeface="Arial" charset="0"/>
              </a:rPr>
              <a:t>	</a:t>
            </a:r>
            <a:r>
              <a:rPr lang="es-MX" altLang="es-MX" sz="1400" b="1" dirty="0">
                <a:latin typeface="Arial" charset="0"/>
              </a:rPr>
              <a:t>Mes: </a:t>
            </a:r>
            <a:r>
              <a:rPr lang="es-MX" altLang="es-MX" sz="1400" b="1" u="sng" dirty="0">
                <a:latin typeface="Arial" charset="0"/>
              </a:rPr>
              <a:t>Noviembre</a:t>
            </a:r>
            <a:endParaRPr lang="es-MX" altLang="es-MX" b="1" dirty="0">
              <a:latin typeface="Arial" charset="0"/>
            </a:endParaRPr>
          </a:p>
        </p:txBody>
      </p:sp>
      <p:sp>
        <p:nvSpPr>
          <p:cNvPr id="67" name="Text Box 11"/>
          <p:cNvSpPr txBox="1">
            <a:spLocks noChangeArrowheads="1"/>
          </p:cNvSpPr>
          <p:nvPr/>
        </p:nvSpPr>
        <p:spPr bwMode="auto">
          <a:xfrm>
            <a:off x="6664325" y="1757363"/>
            <a:ext cx="1981200" cy="304800"/>
          </a:xfrm>
          <a:prstGeom prst="rect">
            <a:avLst/>
          </a:prstGeom>
          <a:noFill/>
          <a:ln w="9525">
            <a:noFill/>
            <a:miter lim="800000"/>
            <a:headEnd/>
            <a:tailEnd/>
          </a:ln>
        </p:spPr>
        <p:txBody>
          <a:bodyPr>
            <a:spAutoFit/>
          </a:bodyPr>
          <a:lstStyle/>
          <a:p>
            <a:pPr>
              <a:tabLst>
                <a:tab pos="115888" algn="l"/>
              </a:tabLst>
            </a:pPr>
            <a:r>
              <a:rPr lang="es-MX" altLang="es-MX" sz="1400" b="1" dirty="0">
                <a:latin typeface="Arial" charset="0"/>
              </a:rPr>
              <a:t>	S/E: </a:t>
            </a:r>
            <a:r>
              <a:rPr lang="es-MX" altLang="es-MX" sz="1400" b="1" u="sng" dirty="0">
                <a:latin typeface="Arial" charset="0"/>
              </a:rPr>
              <a:t>Expuesto</a:t>
            </a:r>
            <a:endParaRPr lang="es-MX" altLang="es-MX" b="1" dirty="0">
              <a:latin typeface="Arial" charset="0"/>
            </a:endParaRPr>
          </a:p>
        </p:txBody>
      </p:sp>
      <p:sp>
        <p:nvSpPr>
          <p:cNvPr id="68" name="Text Box 12"/>
          <p:cNvSpPr txBox="1">
            <a:spLocks noChangeArrowheads="1"/>
          </p:cNvSpPr>
          <p:nvPr/>
        </p:nvSpPr>
        <p:spPr bwMode="auto">
          <a:xfrm>
            <a:off x="6664325" y="1974850"/>
            <a:ext cx="1216025"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Hora: </a:t>
            </a:r>
            <a:r>
              <a:rPr lang="es-MX" altLang="es-MX" sz="1400" b="1" u="sng" dirty="0">
                <a:latin typeface="Arial" charset="0"/>
              </a:rPr>
              <a:t>1500</a:t>
            </a:r>
            <a:endParaRPr lang="es-MX" altLang="es-MX" b="1" dirty="0">
              <a:latin typeface="Arial" charset="0"/>
            </a:endParaRPr>
          </a:p>
        </p:txBody>
      </p:sp>
      <p:sp>
        <p:nvSpPr>
          <p:cNvPr id="69" name="Text Box 15"/>
          <p:cNvSpPr txBox="1">
            <a:spLocks noChangeArrowheads="1"/>
          </p:cNvSpPr>
          <p:nvPr/>
        </p:nvSpPr>
        <p:spPr bwMode="auto">
          <a:xfrm>
            <a:off x="6605588" y="2192338"/>
            <a:ext cx="2302553" cy="307777"/>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Elevación: </a:t>
            </a:r>
            <a:r>
              <a:rPr lang="es-MX" altLang="es-MX" sz="1400" b="1" u="sng" dirty="0">
                <a:latin typeface="Arial" charset="0"/>
              </a:rPr>
              <a:t>457 m arriba</a:t>
            </a:r>
            <a:endParaRPr lang="es-MX" altLang="es-MX" b="1" dirty="0">
              <a:latin typeface="Arial" charset="0"/>
            </a:endParaRPr>
          </a:p>
        </p:txBody>
      </p:sp>
      <p:sp>
        <p:nvSpPr>
          <p:cNvPr id="70" name="Text Box 17"/>
          <p:cNvSpPr txBox="1">
            <a:spLocks noChangeArrowheads="1"/>
          </p:cNvSpPr>
          <p:nvPr/>
        </p:nvSpPr>
        <p:spPr bwMode="auto">
          <a:xfrm>
            <a:off x="6664325" y="2409825"/>
            <a:ext cx="1920875"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Exposición: Oeste</a:t>
            </a:r>
            <a:endParaRPr lang="es-MX" altLang="es-MX" sz="1400" b="1" u="sng" dirty="0">
              <a:latin typeface="Arial" charset="0"/>
            </a:endParaRPr>
          </a:p>
        </p:txBody>
      </p:sp>
      <p:sp>
        <p:nvSpPr>
          <p:cNvPr id="71" name="Text Box 19"/>
          <p:cNvSpPr txBox="1">
            <a:spLocks noChangeArrowheads="1"/>
          </p:cNvSpPr>
          <p:nvPr/>
        </p:nvSpPr>
        <p:spPr bwMode="auto">
          <a:xfrm>
            <a:off x="6664325" y="2624138"/>
            <a:ext cx="1822450" cy="307975"/>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Pendiente: </a:t>
            </a:r>
            <a:r>
              <a:rPr lang="es-MX" altLang="es-MX" sz="1400" b="1" u="sng" dirty="0">
                <a:latin typeface="Arial" charset="0"/>
              </a:rPr>
              <a:t>  40%  </a:t>
            </a:r>
            <a:endParaRPr lang="es-MX" altLang="es-MX" b="1" dirty="0">
              <a:latin typeface="Arial" charset="0"/>
            </a:endParaRPr>
          </a:p>
        </p:txBody>
      </p:sp>
      <p:sp>
        <p:nvSpPr>
          <p:cNvPr id="72" name="Text Box 20"/>
          <p:cNvSpPr txBox="1">
            <a:spLocks noChangeArrowheads="1"/>
          </p:cNvSpPr>
          <p:nvPr/>
        </p:nvSpPr>
        <p:spPr bwMode="auto">
          <a:xfrm>
            <a:off x="6664325" y="2870200"/>
            <a:ext cx="1257395" cy="338554"/>
          </a:xfrm>
          <a:prstGeom prst="rect">
            <a:avLst/>
          </a:prstGeom>
          <a:noFill/>
          <a:ln w="9525">
            <a:noFill/>
            <a:miter lim="800000"/>
            <a:headEnd/>
            <a:tailEnd/>
          </a:ln>
        </p:spPr>
        <p:txBody>
          <a:bodyPr wrap="none">
            <a:spAutoFit/>
          </a:bodyPr>
          <a:lstStyle/>
          <a:p>
            <a:pPr>
              <a:tabLst>
                <a:tab pos="115888" algn="l"/>
              </a:tabLst>
            </a:pPr>
            <a:r>
              <a:rPr lang="es-MX" altLang="es-MX" sz="1400" b="1" dirty="0">
                <a:latin typeface="Arial" charset="0"/>
              </a:rPr>
              <a:t>	</a:t>
            </a:r>
            <a:r>
              <a:rPr lang="es-MX" altLang="es-MX" sz="1400" b="1" dirty="0" err="1">
                <a:latin typeface="Arial" charset="0"/>
              </a:rPr>
              <a:t>CHC</a:t>
            </a:r>
            <a:r>
              <a:rPr lang="es-MX" altLang="es-MX" sz="1400" b="1" dirty="0">
                <a:latin typeface="Arial" charset="0"/>
              </a:rPr>
              <a:t>%: </a:t>
            </a:r>
            <a:r>
              <a:rPr lang="es-MX" altLang="es-MX" sz="1600" b="1" dirty="0">
                <a:solidFill>
                  <a:schemeClr val="accent2"/>
                </a:solidFill>
                <a:effectLst>
                  <a:outerShdw blurRad="38100" dist="38100" dir="2700000" algn="tl">
                    <a:srgbClr val="000000">
                      <a:alpha val="43137"/>
                    </a:srgbClr>
                  </a:outerShdw>
                </a:effectLst>
                <a:latin typeface="Arial" charset="0"/>
              </a:rPr>
              <a:t>3</a:t>
            </a:r>
            <a:r>
              <a:rPr lang="es-MX" altLang="es-MX" sz="1600" b="1" u="sng" dirty="0">
                <a:solidFill>
                  <a:schemeClr val="accent2"/>
                </a:solidFill>
                <a:effectLst>
                  <a:outerShdw blurRad="38100" dist="38100" dir="2700000" algn="tl">
                    <a:srgbClr val="000000">
                      <a:alpha val="43137"/>
                    </a:srgbClr>
                  </a:outerShdw>
                </a:effectLst>
                <a:latin typeface="Arial" charset="0"/>
              </a:rPr>
              <a:t>%</a:t>
            </a:r>
            <a:endParaRPr lang="es-MX" altLang="es-MX" sz="1600" b="1" dirty="0">
              <a:solidFill>
                <a:schemeClr val="accent2"/>
              </a:solidFill>
              <a:effectLst>
                <a:outerShdw blurRad="38100" dist="38100" dir="2700000" algn="tl">
                  <a:srgbClr val="000000">
                    <a:alpha val="43137"/>
                  </a:srgbClr>
                </a:outerShdw>
              </a:effectLst>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2" nodeType="clickEffect">
                                  <p:stCondLst>
                                    <p:cond delay="0"/>
                                  </p:stCondLst>
                                  <p:childTnLst>
                                    <p:set>
                                      <p:cBhvr>
                                        <p:cTn id="14" dur="1" fill="hold">
                                          <p:stCondLst>
                                            <p:cond delay="0"/>
                                          </p:stCondLst>
                                        </p:cTn>
                                        <p:tgtEl>
                                          <p:spTgt spid="93194"/>
                                        </p:tgtEl>
                                        <p:attrNameLst>
                                          <p:attrName>style.visibility</p:attrName>
                                        </p:attrNameLst>
                                      </p:cBhvr>
                                      <p:to>
                                        <p:strVal val="visible"/>
                                      </p:to>
                                    </p:set>
                                    <p:animEffect transition="in" filter="wipe(left)">
                                      <p:cBhvr>
                                        <p:cTn id="15" dur="500"/>
                                        <p:tgtEl>
                                          <p:spTgt spid="93194"/>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type="lt">
                                    <p:tmAbs val="75"/>
                                  </p:iterate>
                                  <p:childTnLst>
                                    <p:set>
                                      <p:cBhvr>
                                        <p:cTn id="19" dur="1" fill="hold">
                                          <p:stCondLst>
                                            <p:cond delay="74"/>
                                          </p:stCondLst>
                                        </p:cTn>
                                        <p:tgtEl>
                                          <p:spTgt spid="67">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type="lt">
                                    <p:tmAbs val="75"/>
                                  </p:iterate>
                                  <p:childTnLst>
                                    <p:set>
                                      <p:cBhvr>
                                        <p:cTn id="28" dur="1" fill="hold">
                                          <p:stCondLst>
                                            <p:cond delay="74"/>
                                          </p:stCondLst>
                                        </p:cTn>
                                        <p:tgtEl>
                                          <p:spTgt spid="68">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ppt_x"/>
                                          </p:val>
                                        </p:tav>
                                        <p:tav tm="100000">
                                          <p:val>
                                            <p:strVal val="#ppt_x"/>
                                          </p:val>
                                        </p:tav>
                                      </p:tavLst>
                                    </p:anim>
                                    <p:anim calcmode="lin" valueType="num">
                                      <p:cBhvr additive="base">
                                        <p:cTn id="34"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type="lt">
                                    <p:tmAbs val="75"/>
                                  </p:iterate>
                                  <p:childTnLst>
                                    <p:set>
                                      <p:cBhvr>
                                        <p:cTn id="38" dur="1" fill="hold">
                                          <p:stCondLst>
                                            <p:cond delay="74"/>
                                          </p:stCondLst>
                                        </p:cTn>
                                        <p:tgtEl>
                                          <p:spTgt spid="69">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type="lt">
                                    <p:tmAbs val="75"/>
                                  </p:iterate>
                                  <p:childTnLst>
                                    <p:set>
                                      <p:cBhvr>
                                        <p:cTn id="48" dur="1" fill="hold">
                                          <p:stCondLst>
                                            <p:cond delay="74"/>
                                          </p:stCondLst>
                                        </p:cTn>
                                        <p:tgtEl>
                                          <p:spTgt spid="70">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2" nodeType="click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type="lt">
                                    <p:tmAbs val="75"/>
                                  </p:iterate>
                                  <p:childTnLst>
                                    <p:set>
                                      <p:cBhvr>
                                        <p:cTn id="57" dur="1" fill="hold">
                                          <p:stCondLst>
                                            <p:cond delay="74"/>
                                          </p:stCondLst>
                                        </p:cTn>
                                        <p:tgtEl>
                                          <p:spTgt spid="71">
                                            <p:txEl>
                                              <p:pRg st="0" end="0"/>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left)">
                                      <p:cBhvr>
                                        <p:cTn id="62" dur="500"/>
                                        <p:tgtEl>
                                          <p:spTgt spid="58"/>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dissolve">
                                      <p:cBhvr>
                                        <p:cTn id="67" dur="5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iterate type="lt">
                                    <p:tmAbs val="75"/>
                                  </p:iterate>
                                  <p:childTnLst>
                                    <p:set>
                                      <p:cBhvr>
                                        <p:cTn id="71" dur="1" fill="hold">
                                          <p:stCondLst>
                                            <p:cond delay="74"/>
                                          </p:stCondLst>
                                        </p:cTn>
                                        <p:tgtEl>
                                          <p:spTgt spid="7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4" grpId="0" build="p" autoUpdateAnimBg="0"/>
      <p:bldP spid="93194" grpId="1" build="allAtOnce"/>
      <p:bldP spid="93194" grpId="2" animBg="1"/>
      <p:bldP spid="47" grpId="0" animBg="1"/>
      <p:bldP spid="51" grpId="0" animBg="1" autoUpdateAnimBg="0"/>
      <p:bldP spid="53" grpId="0" animBg="1"/>
      <p:bldP spid="55" grpId="0" build="p" autoUpdateAnimBg="0"/>
      <p:bldP spid="55" grpId="1" build="allAtOnce"/>
      <p:bldP spid="55" grpId="2" animBg="1"/>
      <p:bldP spid="58" grpId="0" animBg="1"/>
      <p:bldP spid="59" grpId="0" animBg="1" autoUpdateAnimBg="0"/>
      <p:bldP spid="66" grpId="0" uiExpand="1" build="p" autoUpdateAnimBg="0"/>
      <p:bldP spid="67" grpId="0" build="p" autoUpdateAnimBg="0"/>
      <p:bldP spid="68" grpId="0" build="p" autoUpdateAnimBg="0"/>
      <p:bldP spid="69" grpId="0" build="p" autoUpdateAnimBg="0"/>
      <p:bldP spid="70" grpId="0" build="p" autoUpdateAnimBg="0"/>
      <p:bldP spid="71" grpId="0" build="p" autoUpdateAnimBg="0"/>
      <p:bldP spid="72"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4" name="Rectangle 4">
            <a:extLst>
              <a:ext uri="{FF2B5EF4-FFF2-40B4-BE49-F238E27FC236}">
                <a16:creationId xmlns:a16="http://schemas.microsoft.com/office/drawing/2014/main" id="{8387C387-EEC2-4C75-BDA3-13311ECF26BD}"/>
              </a:ext>
            </a:extLst>
          </p:cNvPr>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grpSp>
        <p:nvGrpSpPr>
          <p:cNvPr id="17" name="Grupo 16">
            <a:extLst>
              <a:ext uri="{FF2B5EF4-FFF2-40B4-BE49-F238E27FC236}">
                <a16:creationId xmlns:a16="http://schemas.microsoft.com/office/drawing/2014/main" id="{AAA8DB10-7176-40E2-8469-D34C2AD888EE}"/>
              </a:ext>
            </a:extLst>
          </p:cNvPr>
          <p:cNvGrpSpPr/>
          <p:nvPr/>
        </p:nvGrpSpPr>
        <p:grpSpPr>
          <a:xfrm>
            <a:off x="1328738" y="1168399"/>
            <a:ext cx="6381933" cy="5457825"/>
            <a:chOff x="1328738" y="1168399"/>
            <a:chExt cx="6381933" cy="5457825"/>
          </a:xfrm>
        </p:grpSpPr>
        <p:pic>
          <p:nvPicPr>
            <p:cNvPr id="18" name="Imagen 17">
              <a:extLst>
                <a:ext uri="{FF2B5EF4-FFF2-40B4-BE49-F238E27FC236}">
                  <a16:creationId xmlns:a16="http://schemas.microsoft.com/office/drawing/2014/main" id="{C17DE6A0-B137-4C9F-9AF9-D1C282C3B194}"/>
                </a:ext>
              </a:extLst>
            </p:cNvPr>
            <p:cNvPicPr>
              <a:picLocks noChangeAspect="1"/>
            </p:cNvPicPr>
            <p:nvPr/>
          </p:nvPicPr>
          <p:blipFill>
            <a:blip r:embed="rId2"/>
            <a:stretch>
              <a:fillRect/>
            </a:stretch>
          </p:blipFill>
          <p:spPr>
            <a:xfrm>
              <a:off x="1328738" y="1168399"/>
              <a:ext cx="6381933" cy="5457825"/>
            </a:xfrm>
            <a:prstGeom prst="rect">
              <a:avLst/>
            </a:prstGeom>
            <a:solidFill>
              <a:srgbClr val="FFFFFF"/>
            </a:solidFill>
          </p:spPr>
        </p:pic>
        <p:sp>
          <p:nvSpPr>
            <p:cNvPr id="19" name="Text Box 4">
              <a:extLst>
                <a:ext uri="{FF2B5EF4-FFF2-40B4-BE49-F238E27FC236}">
                  <a16:creationId xmlns:a16="http://schemas.microsoft.com/office/drawing/2014/main" id="{C101185D-B5B4-443E-9370-25F0331C0138}"/>
                </a:ext>
              </a:extLst>
            </p:cNvPr>
            <p:cNvSpPr txBox="1">
              <a:spLocks noChangeArrowheads="1"/>
            </p:cNvSpPr>
            <p:nvPr/>
          </p:nvSpPr>
          <p:spPr bwMode="auto">
            <a:xfrm>
              <a:off x="5507846" y="1989094"/>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0" name="Text Box 4">
              <a:extLst>
                <a:ext uri="{FF2B5EF4-FFF2-40B4-BE49-F238E27FC236}">
                  <a16:creationId xmlns:a16="http://schemas.microsoft.com/office/drawing/2014/main" id="{F3433256-77EB-47AF-83F2-2E48F04EFA4F}"/>
                </a:ext>
              </a:extLst>
            </p:cNvPr>
            <p:cNvSpPr txBox="1">
              <a:spLocks noChangeArrowheads="1"/>
            </p:cNvSpPr>
            <p:nvPr/>
          </p:nvSpPr>
          <p:spPr bwMode="auto">
            <a:xfrm>
              <a:off x="62190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grpSp>
      <p:sp>
        <p:nvSpPr>
          <p:cNvPr id="91139" name="Text Box 3">
            <a:extLst>
              <a:ext uri="{FF2B5EF4-FFF2-40B4-BE49-F238E27FC236}">
                <a16:creationId xmlns:a16="http://schemas.microsoft.com/office/drawing/2014/main" id="{C12AA56F-1D42-402E-B324-70D626AF1D12}"/>
              </a:ext>
            </a:extLst>
          </p:cNvPr>
          <p:cNvSpPr txBox="1">
            <a:spLocks noChangeArrowheads="1"/>
          </p:cNvSpPr>
          <p:nvPr/>
        </p:nvSpPr>
        <p:spPr bwMode="auto">
          <a:xfrm>
            <a:off x="5508625" y="2135189"/>
            <a:ext cx="575652" cy="1083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571500" algn="l"/>
                <a:tab pos="1143000" algn="l"/>
              </a:tabLst>
              <a:defRPr sz="2400">
                <a:solidFill>
                  <a:schemeClr val="tx1"/>
                </a:solidFill>
                <a:latin typeface="Times New Roman" panose="02020603050405020304" pitchFamily="18" charset="0"/>
              </a:defRPr>
            </a:lvl1pPr>
            <a:lvl2pPr marL="742950" indent="-285750" eaLnBrk="0" hangingPunct="0">
              <a:tabLst>
                <a:tab pos="571500" algn="l"/>
                <a:tab pos="1143000" algn="l"/>
              </a:tabLst>
              <a:defRPr sz="2400">
                <a:solidFill>
                  <a:schemeClr val="tx1"/>
                </a:solidFill>
                <a:latin typeface="Times New Roman" panose="02020603050405020304" pitchFamily="18" charset="0"/>
              </a:defRPr>
            </a:lvl2pPr>
            <a:lvl3pPr marL="1143000" indent="-228600" eaLnBrk="0" hangingPunct="0">
              <a:tabLst>
                <a:tab pos="571500" algn="l"/>
                <a:tab pos="1143000" algn="l"/>
              </a:tabLst>
              <a:defRPr sz="2400">
                <a:solidFill>
                  <a:schemeClr val="tx1"/>
                </a:solidFill>
                <a:latin typeface="Times New Roman" panose="02020603050405020304" pitchFamily="18" charset="0"/>
              </a:defRPr>
            </a:lvl3pPr>
            <a:lvl4pPr marL="1600200" indent="-228600" eaLnBrk="0" hangingPunct="0">
              <a:tabLst>
                <a:tab pos="571500" algn="l"/>
                <a:tab pos="1143000" algn="l"/>
              </a:tabLst>
              <a:defRPr sz="2400">
                <a:solidFill>
                  <a:schemeClr val="tx1"/>
                </a:solidFill>
                <a:latin typeface="Times New Roman" panose="02020603050405020304" pitchFamily="18" charset="0"/>
              </a:defRPr>
            </a:lvl4pPr>
            <a:lvl5pPr marL="2057400" indent="-228600" eaLnBrk="0" hangingPunct="0">
              <a:tabLst>
                <a:tab pos="571500" algn="l"/>
                <a:tab pos="11430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9pPr>
          </a:lstStyle>
          <a:p>
            <a:pPr algn="ctr"/>
            <a:r>
              <a:rPr lang="en-US" altLang="es-MX" sz="1400" b="1" dirty="0">
                <a:latin typeface="Arial" panose="020B0604020202020204" pitchFamily="34" charset="0"/>
              </a:rPr>
              <a:t>33.3</a:t>
            </a:r>
          </a:p>
          <a:p>
            <a:pPr algn="ctr"/>
            <a:r>
              <a:rPr lang="en-US" altLang="es-MX" sz="1400" b="1" dirty="0">
                <a:latin typeface="Arial" panose="020B0604020202020204" pitchFamily="34" charset="0"/>
              </a:rPr>
              <a:t>---</a:t>
            </a:r>
          </a:p>
          <a:p>
            <a:pPr algn="ctr"/>
            <a:r>
              <a:rPr lang="en-US" altLang="es-MX" sz="1400" b="1" dirty="0">
                <a:latin typeface="Arial" panose="020B0604020202020204" pitchFamily="34" charset="0"/>
              </a:rPr>
              <a:t>---</a:t>
            </a:r>
          </a:p>
          <a:p>
            <a:pPr algn="ctr">
              <a:lnSpc>
                <a:spcPct val="80000"/>
              </a:lnSpc>
            </a:pPr>
            <a:r>
              <a:rPr lang="en-US" altLang="es-MX" sz="1400" b="1" dirty="0">
                <a:latin typeface="Arial" panose="020B0604020202020204" pitchFamily="34" charset="0"/>
              </a:rPr>
              <a:t>16</a:t>
            </a:r>
          </a:p>
          <a:p>
            <a:pPr algn="ctr">
              <a:lnSpc>
                <a:spcPct val="80000"/>
              </a:lnSpc>
            </a:pPr>
            <a:r>
              <a:rPr lang="en-US" altLang="es-MX" sz="1400" b="1" dirty="0">
                <a:latin typeface="Arial" panose="020B0604020202020204" pitchFamily="34" charset="0"/>
              </a:rPr>
              <a:t>  2</a:t>
            </a:r>
          </a:p>
        </p:txBody>
      </p:sp>
      <p:sp>
        <p:nvSpPr>
          <p:cNvPr id="91140" name="Text Box 4">
            <a:extLst>
              <a:ext uri="{FF2B5EF4-FFF2-40B4-BE49-F238E27FC236}">
                <a16:creationId xmlns:a16="http://schemas.microsoft.com/office/drawing/2014/main" id="{543D87E4-D34F-4B0B-8764-ADFD38B43DD4}"/>
              </a:ext>
            </a:extLst>
          </p:cNvPr>
          <p:cNvSpPr txBox="1">
            <a:spLocks noChangeArrowheads="1"/>
          </p:cNvSpPr>
          <p:nvPr/>
        </p:nvSpPr>
        <p:spPr bwMode="auto">
          <a:xfrm>
            <a:off x="5394855" y="3334809"/>
            <a:ext cx="6445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71500" algn="l"/>
                <a:tab pos="1143000" algn="l"/>
              </a:tabLst>
              <a:defRPr sz="2400">
                <a:solidFill>
                  <a:schemeClr val="tx1"/>
                </a:solidFill>
                <a:latin typeface="Times New Roman" panose="02020603050405020304" pitchFamily="18" charset="0"/>
              </a:defRPr>
            </a:lvl1pPr>
            <a:lvl2pPr marL="742950" indent="-285750" eaLnBrk="0" hangingPunct="0">
              <a:tabLst>
                <a:tab pos="571500" algn="l"/>
                <a:tab pos="1143000" algn="l"/>
              </a:tabLst>
              <a:defRPr sz="2400">
                <a:solidFill>
                  <a:schemeClr val="tx1"/>
                </a:solidFill>
                <a:latin typeface="Times New Roman" panose="02020603050405020304" pitchFamily="18" charset="0"/>
              </a:defRPr>
            </a:lvl2pPr>
            <a:lvl3pPr marL="1143000" indent="-228600" eaLnBrk="0" hangingPunct="0">
              <a:tabLst>
                <a:tab pos="571500" algn="l"/>
                <a:tab pos="1143000" algn="l"/>
              </a:tabLst>
              <a:defRPr sz="2400">
                <a:solidFill>
                  <a:schemeClr val="tx1"/>
                </a:solidFill>
                <a:latin typeface="Times New Roman" panose="02020603050405020304" pitchFamily="18" charset="0"/>
              </a:defRPr>
            </a:lvl3pPr>
            <a:lvl4pPr marL="1600200" indent="-228600" eaLnBrk="0" hangingPunct="0">
              <a:tabLst>
                <a:tab pos="571500" algn="l"/>
                <a:tab pos="1143000" algn="l"/>
              </a:tabLst>
              <a:defRPr sz="2400">
                <a:solidFill>
                  <a:schemeClr val="tx1"/>
                </a:solidFill>
                <a:latin typeface="Times New Roman" panose="02020603050405020304" pitchFamily="18" charset="0"/>
              </a:defRPr>
            </a:lvl4pPr>
            <a:lvl5pPr marL="2057400" indent="-228600" eaLnBrk="0" hangingPunct="0">
              <a:tabLst>
                <a:tab pos="571500" algn="l"/>
                <a:tab pos="11430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9pPr>
          </a:lstStyle>
          <a:p>
            <a:pPr algn="ctr">
              <a:lnSpc>
                <a:spcPct val="90000"/>
              </a:lnSpc>
            </a:pPr>
            <a:r>
              <a:rPr lang="en-US" altLang="es-MX" sz="1400" b="1" dirty="0">
                <a:latin typeface="Arial" panose="020B0604020202020204" pitchFamily="34" charset="0"/>
              </a:rPr>
              <a:t>Nov</a:t>
            </a:r>
          </a:p>
        </p:txBody>
      </p:sp>
      <p:sp>
        <p:nvSpPr>
          <p:cNvPr id="91141" name="Oval 5">
            <a:extLst>
              <a:ext uri="{FF2B5EF4-FFF2-40B4-BE49-F238E27FC236}">
                <a16:creationId xmlns:a16="http://schemas.microsoft.com/office/drawing/2014/main" id="{00A7A27F-E193-4F34-B9EB-54C850C7A7B9}"/>
              </a:ext>
            </a:extLst>
          </p:cNvPr>
          <p:cNvSpPr>
            <a:spLocks noChangeArrowheads="1"/>
          </p:cNvSpPr>
          <p:nvPr/>
        </p:nvSpPr>
        <p:spPr bwMode="auto">
          <a:xfrm>
            <a:off x="5599113" y="3563409"/>
            <a:ext cx="311150" cy="285750"/>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1142" name="Text Box 6">
            <a:extLst>
              <a:ext uri="{FF2B5EF4-FFF2-40B4-BE49-F238E27FC236}">
                <a16:creationId xmlns:a16="http://schemas.microsoft.com/office/drawing/2014/main" id="{19FA4785-B4F3-4ECE-9F13-F38CC7DF5751}"/>
              </a:ext>
            </a:extLst>
          </p:cNvPr>
          <p:cNvSpPr txBox="1">
            <a:spLocks noChangeArrowheads="1"/>
          </p:cNvSpPr>
          <p:nvPr/>
        </p:nvSpPr>
        <p:spPr bwMode="auto">
          <a:xfrm>
            <a:off x="5391150" y="3723217"/>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1500</a:t>
            </a:r>
          </a:p>
        </p:txBody>
      </p:sp>
      <p:sp>
        <p:nvSpPr>
          <p:cNvPr id="91143" name="Oval 7">
            <a:extLst>
              <a:ext uri="{FF2B5EF4-FFF2-40B4-BE49-F238E27FC236}">
                <a16:creationId xmlns:a16="http://schemas.microsoft.com/office/drawing/2014/main" id="{55EB4029-7BA6-4C38-8EA8-6323F58E77CE}"/>
              </a:ext>
            </a:extLst>
          </p:cNvPr>
          <p:cNvSpPr>
            <a:spLocks noChangeArrowheads="1"/>
          </p:cNvSpPr>
          <p:nvPr/>
        </p:nvSpPr>
        <p:spPr bwMode="auto">
          <a:xfrm>
            <a:off x="5676371" y="3972983"/>
            <a:ext cx="360362" cy="282575"/>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1144" name="Text Box 8">
            <a:extLst>
              <a:ext uri="{FF2B5EF4-FFF2-40B4-BE49-F238E27FC236}">
                <a16:creationId xmlns:a16="http://schemas.microsoft.com/office/drawing/2014/main" id="{FBB3C0B3-B5FF-40F8-B260-2EF6DD8876F3}"/>
              </a:ext>
            </a:extLst>
          </p:cNvPr>
          <p:cNvSpPr txBox="1">
            <a:spLocks noChangeArrowheads="1"/>
          </p:cNvSpPr>
          <p:nvPr/>
        </p:nvSpPr>
        <p:spPr bwMode="auto">
          <a:xfrm>
            <a:off x="5546725" y="470746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W</a:t>
            </a:r>
          </a:p>
        </p:txBody>
      </p:sp>
      <p:sp>
        <p:nvSpPr>
          <p:cNvPr id="91145" name="Text Box 9">
            <a:extLst>
              <a:ext uri="{FF2B5EF4-FFF2-40B4-BE49-F238E27FC236}">
                <a16:creationId xmlns:a16="http://schemas.microsoft.com/office/drawing/2014/main" id="{931CDA4F-387B-4BA8-8FDA-A97D1C6A9032}"/>
              </a:ext>
            </a:extLst>
          </p:cNvPr>
          <p:cNvSpPr txBox="1">
            <a:spLocks noChangeArrowheads="1"/>
          </p:cNvSpPr>
          <p:nvPr/>
        </p:nvSpPr>
        <p:spPr bwMode="auto">
          <a:xfrm>
            <a:off x="5520267" y="494135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40</a:t>
            </a:r>
          </a:p>
        </p:txBody>
      </p:sp>
      <p:sp>
        <p:nvSpPr>
          <p:cNvPr id="91146" name="Text Box 10">
            <a:extLst>
              <a:ext uri="{FF2B5EF4-FFF2-40B4-BE49-F238E27FC236}">
                <a16:creationId xmlns:a16="http://schemas.microsoft.com/office/drawing/2014/main" id="{8E0A16D5-DA7E-4B78-B8BD-9283004EAC6A}"/>
              </a:ext>
            </a:extLst>
          </p:cNvPr>
          <p:cNvSpPr txBox="1">
            <a:spLocks noChangeArrowheads="1"/>
          </p:cNvSpPr>
          <p:nvPr/>
        </p:nvSpPr>
        <p:spPr bwMode="auto">
          <a:xfrm>
            <a:off x="5529263" y="51456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 3</a:t>
            </a:r>
          </a:p>
        </p:txBody>
      </p:sp>
      <p:sp>
        <p:nvSpPr>
          <p:cNvPr id="91147" name="Text Box 11">
            <a:extLst>
              <a:ext uri="{FF2B5EF4-FFF2-40B4-BE49-F238E27FC236}">
                <a16:creationId xmlns:a16="http://schemas.microsoft.com/office/drawing/2014/main" id="{22B22E5E-1408-4ED3-9717-9ED09DDD76D1}"/>
              </a:ext>
            </a:extLst>
          </p:cNvPr>
          <p:cNvSpPr txBox="1">
            <a:spLocks noChangeArrowheads="1"/>
          </p:cNvSpPr>
          <p:nvPr/>
        </p:nvSpPr>
        <p:spPr bwMode="auto">
          <a:xfrm>
            <a:off x="5548313" y="5924021"/>
            <a:ext cx="3571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800" b="1" dirty="0">
                <a:latin typeface="Arial" panose="020B0604020202020204" pitchFamily="34" charset="0"/>
              </a:rPr>
              <a:t>5</a:t>
            </a:r>
            <a:endParaRPr lang="en-US" altLang="es-MX" sz="1400" b="1" dirty="0">
              <a:latin typeface="Arial" panose="020B0604020202020204" pitchFamily="34" charset="0"/>
            </a:endParaRPr>
          </a:p>
        </p:txBody>
      </p:sp>
      <p:sp>
        <p:nvSpPr>
          <p:cNvPr id="7181" name="Text Box 12">
            <a:extLst>
              <a:ext uri="{FF2B5EF4-FFF2-40B4-BE49-F238E27FC236}">
                <a16:creationId xmlns:a16="http://schemas.microsoft.com/office/drawing/2014/main" id="{972F0196-7DEA-475D-921B-28164BED7120}"/>
              </a:ext>
            </a:extLst>
          </p:cNvPr>
          <p:cNvSpPr txBox="1">
            <a:spLocks noChangeArrowheads="1"/>
          </p:cNvSpPr>
          <p:nvPr/>
        </p:nvSpPr>
        <p:spPr bwMode="auto">
          <a:xfrm>
            <a:off x="0" y="15240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3000" b="1" dirty="0">
                <a:latin typeface="Arial" panose="020B0604020202020204" pitchFamily="34" charset="0"/>
              </a:rPr>
              <a:t>Solución a la pregunta </a:t>
            </a:r>
            <a:r>
              <a:rPr lang="es-MX" altLang="es-MX" sz="3000" b="1" dirty="0" err="1">
                <a:latin typeface="Arial" panose="020B0604020202020204" pitchFamily="34" charset="0"/>
              </a:rPr>
              <a:t>3.a</a:t>
            </a:r>
            <a:r>
              <a:rPr lang="es-MX" altLang="es-MX" sz="3000" b="1" dirty="0">
                <a:latin typeface="Arial" panose="020B0604020202020204" pitchFamily="34" charset="0"/>
              </a:rPr>
              <a:t>.</a:t>
            </a:r>
          </a:p>
        </p:txBody>
      </p:sp>
      <p:sp>
        <p:nvSpPr>
          <p:cNvPr id="91149" name="Text Box 13">
            <a:extLst>
              <a:ext uri="{FF2B5EF4-FFF2-40B4-BE49-F238E27FC236}">
                <a16:creationId xmlns:a16="http://schemas.microsoft.com/office/drawing/2014/main" id="{B5892A0E-5429-432E-8D9D-AE0F4CDF7EF9}"/>
              </a:ext>
            </a:extLst>
          </p:cNvPr>
          <p:cNvSpPr txBox="1">
            <a:spLocks noChangeArrowheads="1"/>
          </p:cNvSpPr>
          <p:nvPr/>
        </p:nvSpPr>
        <p:spPr bwMode="auto">
          <a:xfrm>
            <a:off x="5510741" y="1735667"/>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err="1">
                <a:latin typeface="Arial" panose="020B0604020202020204" pitchFamily="34" charset="0"/>
              </a:rPr>
              <a:t>3a</a:t>
            </a:r>
            <a:endParaRPr lang="en-US" altLang="es-MX" sz="1400" b="1" dirty="0">
              <a:latin typeface="Arial" panose="020B0604020202020204" pitchFamily="34" charset="0"/>
            </a:endParaRPr>
          </a:p>
        </p:txBody>
      </p:sp>
      <p:sp>
        <p:nvSpPr>
          <p:cNvPr id="1032" name="Rectangle 8">
            <a:extLst>
              <a:ext uri="{FF2B5EF4-FFF2-40B4-BE49-F238E27FC236}">
                <a16:creationId xmlns:a16="http://schemas.microsoft.com/office/drawing/2014/main" id="{8AA50406-753A-4B88-AD88-6B80ACE4D225}"/>
              </a:ext>
            </a:extLst>
          </p:cNvPr>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s-MX" sz="1000">
                <a:latin typeface="Arial" panose="020B0604020202020204" pitchFamily="34" charset="0"/>
              </a:rPr>
              <a:t>10-</a:t>
            </a:r>
            <a:fld id="{50F78958-83BA-4218-A53D-1EE8C4176D98}" type="slidenum">
              <a:rPr lang="en-US" altLang="es-MX" sz="1000">
                <a:latin typeface="Arial" panose="020B0604020202020204" pitchFamily="34" charset="0"/>
              </a:rPr>
              <a:pPr algn="r" eaLnBrk="1" hangingPunct="1"/>
              <a:t>74</a:t>
            </a:fld>
            <a:r>
              <a:rPr lang="en-US" altLang="es-MX" sz="1000">
                <a:latin typeface="Arial" panose="020B0604020202020204" pitchFamily="34" charset="0"/>
              </a:rPr>
              <a:t>-S290-EP</a:t>
            </a:r>
          </a:p>
        </p:txBody>
      </p:sp>
      <p:sp>
        <p:nvSpPr>
          <p:cNvPr id="21" name="Text Box 4">
            <a:extLst>
              <a:ext uri="{FF2B5EF4-FFF2-40B4-BE49-F238E27FC236}">
                <a16:creationId xmlns:a16="http://schemas.microsoft.com/office/drawing/2014/main" id="{186398C9-9C8A-4E58-96DE-885DC8974E15}"/>
              </a:ext>
            </a:extLst>
          </p:cNvPr>
          <p:cNvSpPr txBox="1">
            <a:spLocks noChangeArrowheads="1"/>
          </p:cNvSpPr>
          <p:nvPr/>
        </p:nvSpPr>
        <p:spPr bwMode="auto">
          <a:xfrm>
            <a:off x="68794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Tree>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8" name="Rectangle 4">
            <a:extLst>
              <a:ext uri="{FF2B5EF4-FFF2-40B4-BE49-F238E27FC236}">
                <a16:creationId xmlns:a16="http://schemas.microsoft.com/office/drawing/2014/main" id="{9D9DC9A9-56B6-41D1-A1AD-02BFE989BAD1}"/>
              </a:ext>
            </a:extLst>
          </p:cNvPr>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grpSp>
        <p:nvGrpSpPr>
          <p:cNvPr id="17" name="Grupo 16">
            <a:extLst>
              <a:ext uri="{FF2B5EF4-FFF2-40B4-BE49-F238E27FC236}">
                <a16:creationId xmlns:a16="http://schemas.microsoft.com/office/drawing/2014/main" id="{394EA114-EB16-4D7B-8358-FD9674377082}"/>
              </a:ext>
            </a:extLst>
          </p:cNvPr>
          <p:cNvGrpSpPr/>
          <p:nvPr/>
        </p:nvGrpSpPr>
        <p:grpSpPr>
          <a:xfrm>
            <a:off x="1328738" y="1168399"/>
            <a:ext cx="6381933" cy="5457825"/>
            <a:chOff x="1328738" y="1168399"/>
            <a:chExt cx="6381933" cy="5457825"/>
          </a:xfrm>
        </p:grpSpPr>
        <p:pic>
          <p:nvPicPr>
            <p:cNvPr id="18" name="Imagen 17">
              <a:extLst>
                <a:ext uri="{FF2B5EF4-FFF2-40B4-BE49-F238E27FC236}">
                  <a16:creationId xmlns:a16="http://schemas.microsoft.com/office/drawing/2014/main" id="{90509C32-B8B6-4DCE-9AB7-E641D9890FC2}"/>
                </a:ext>
              </a:extLst>
            </p:cNvPr>
            <p:cNvPicPr>
              <a:picLocks noChangeAspect="1"/>
            </p:cNvPicPr>
            <p:nvPr/>
          </p:nvPicPr>
          <p:blipFill>
            <a:blip r:embed="rId2"/>
            <a:stretch>
              <a:fillRect/>
            </a:stretch>
          </p:blipFill>
          <p:spPr>
            <a:xfrm>
              <a:off x="1328738" y="1168399"/>
              <a:ext cx="6381933" cy="5457825"/>
            </a:xfrm>
            <a:prstGeom prst="rect">
              <a:avLst/>
            </a:prstGeom>
            <a:solidFill>
              <a:srgbClr val="FFFFFF"/>
            </a:solidFill>
          </p:spPr>
        </p:pic>
        <p:sp>
          <p:nvSpPr>
            <p:cNvPr id="19" name="Text Box 4">
              <a:extLst>
                <a:ext uri="{FF2B5EF4-FFF2-40B4-BE49-F238E27FC236}">
                  <a16:creationId xmlns:a16="http://schemas.microsoft.com/office/drawing/2014/main" id="{1BACF58E-7BF6-48C8-A666-AD6991F38F1F}"/>
                </a:ext>
              </a:extLst>
            </p:cNvPr>
            <p:cNvSpPr txBox="1">
              <a:spLocks noChangeArrowheads="1"/>
            </p:cNvSpPr>
            <p:nvPr/>
          </p:nvSpPr>
          <p:spPr bwMode="auto">
            <a:xfrm>
              <a:off x="5507846" y="1989094"/>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0" name="Text Box 4">
              <a:extLst>
                <a:ext uri="{FF2B5EF4-FFF2-40B4-BE49-F238E27FC236}">
                  <a16:creationId xmlns:a16="http://schemas.microsoft.com/office/drawing/2014/main" id="{67413FBE-DF64-404C-8E18-5EAA476F2588}"/>
                </a:ext>
              </a:extLst>
            </p:cNvPr>
            <p:cNvSpPr txBox="1">
              <a:spLocks noChangeArrowheads="1"/>
            </p:cNvSpPr>
            <p:nvPr/>
          </p:nvSpPr>
          <p:spPr bwMode="auto">
            <a:xfrm>
              <a:off x="62190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grpSp>
      <p:sp>
        <p:nvSpPr>
          <p:cNvPr id="94211" name="Text Box 3">
            <a:extLst>
              <a:ext uri="{FF2B5EF4-FFF2-40B4-BE49-F238E27FC236}">
                <a16:creationId xmlns:a16="http://schemas.microsoft.com/office/drawing/2014/main" id="{F786FAAC-E3A1-4833-A5D3-F5118030A644}"/>
              </a:ext>
            </a:extLst>
          </p:cNvPr>
          <p:cNvSpPr txBox="1">
            <a:spLocks noChangeArrowheads="1"/>
          </p:cNvSpPr>
          <p:nvPr/>
        </p:nvSpPr>
        <p:spPr bwMode="auto">
          <a:xfrm>
            <a:off x="6070601" y="2142066"/>
            <a:ext cx="618067" cy="1104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571500" algn="l"/>
                <a:tab pos="1143000" algn="l"/>
              </a:tabLst>
              <a:defRPr sz="2400">
                <a:solidFill>
                  <a:schemeClr val="tx1"/>
                </a:solidFill>
                <a:latin typeface="Times New Roman" panose="02020603050405020304" pitchFamily="18" charset="0"/>
              </a:defRPr>
            </a:lvl1pPr>
            <a:lvl2pPr marL="742950" indent="-285750" eaLnBrk="0" hangingPunct="0">
              <a:tabLst>
                <a:tab pos="571500" algn="l"/>
                <a:tab pos="1143000" algn="l"/>
              </a:tabLst>
              <a:defRPr sz="2400">
                <a:solidFill>
                  <a:schemeClr val="tx1"/>
                </a:solidFill>
                <a:latin typeface="Times New Roman" panose="02020603050405020304" pitchFamily="18" charset="0"/>
              </a:defRPr>
            </a:lvl2pPr>
            <a:lvl3pPr marL="1143000" indent="-228600" eaLnBrk="0" hangingPunct="0">
              <a:tabLst>
                <a:tab pos="571500" algn="l"/>
                <a:tab pos="1143000" algn="l"/>
              </a:tabLst>
              <a:defRPr sz="2400">
                <a:solidFill>
                  <a:schemeClr val="tx1"/>
                </a:solidFill>
                <a:latin typeface="Times New Roman" panose="02020603050405020304" pitchFamily="18" charset="0"/>
              </a:defRPr>
            </a:lvl3pPr>
            <a:lvl4pPr marL="1600200" indent="-228600" eaLnBrk="0" hangingPunct="0">
              <a:tabLst>
                <a:tab pos="571500" algn="l"/>
                <a:tab pos="1143000" algn="l"/>
              </a:tabLst>
              <a:defRPr sz="2400">
                <a:solidFill>
                  <a:schemeClr val="tx1"/>
                </a:solidFill>
                <a:latin typeface="Times New Roman" panose="02020603050405020304" pitchFamily="18" charset="0"/>
              </a:defRPr>
            </a:lvl4pPr>
            <a:lvl5pPr marL="2057400" indent="-228600" eaLnBrk="0" hangingPunct="0">
              <a:tabLst>
                <a:tab pos="571500" algn="l"/>
                <a:tab pos="11430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9pPr>
          </a:lstStyle>
          <a:p>
            <a:pPr algn="ctr"/>
            <a:r>
              <a:rPr lang="en-US" altLang="es-MX" sz="1400" b="1" dirty="0">
                <a:latin typeface="Arial" panose="020B0604020202020204" pitchFamily="34" charset="0"/>
              </a:rPr>
              <a:t>23.8</a:t>
            </a:r>
          </a:p>
          <a:p>
            <a:pPr algn="ctr"/>
            <a:r>
              <a:rPr lang="en-US" altLang="es-MX" sz="1400" b="1" dirty="0">
                <a:latin typeface="Arial" panose="020B0604020202020204" pitchFamily="34" charset="0"/>
              </a:rPr>
              <a:t>---</a:t>
            </a:r>
          </a:p>
          <a:p>
            <a:pPr algn="ctr"/>
            <a:r>
              <a:rPr lang="en-US" altLang="es-MX" sz="1400" b="1" dirty="0">
                <a:latin typeface="Arial" panose="020B0604020202020204" pitchFamily="34" charset="0"/>
              </a:rPr>
              <a:t>---</a:t>
            </a:r>
          </a:p>
          <a:p>
            <a:pPr algn="ctr">
              <a:lnSpc>
                <a:spcPct val="85000"/>
              </a:lnSpc>
            </a:pPr>
            <a:r>
              <a:rPr lang="en-US" altLang="es-MX" sz="1400" b="1" dirty="0">
                <a:latin typeface="Arial" panose="020B0604020202020204" pitchFamily="34" charset="0"/>
              </a:rPr>
              <a:t>28</a:t>
            </a:r>
          </a:p>
          <a:p>
            <a:pPr algn="ctr">
              <a:lnSpc>
                <a:spcPct val="85000"/>
              </a:lnSpc>
            </a:pPr>
            <a:r>
              <a:rPr lang="en-US" altLang="es-MX" sz="1400" b="1" dirty="0">
                <a:latin typeface="Arial" panose="020B0604020202020204" pitchFamily="34" charset="0"/>
              </a:rPr>
              <a:t>  4</a:t>
            </a:r>
          </a:p>
        </p:txBody>
      </p:sp>
      <p:sp>
        <p:nvSpPr>
          <p:cNvPr id="94212" name="Text Box 4">
            <a:extLst>
              <a:ext uri="{FF2B5EF4-FFF2-40B4-BE49-F238E27FC236}">
                <a16:creationId xmlns:a16="http://schemas.microsoft.com/office/drawing/2014/main" id="{CC6BA89E-D547-4D76-8F17-BDD608131E45}"/>
              </a:ext>
            </a:extLst>
          </p:cNvPr>
          <p:cNvSpPr txBox="1">
            <a:spLocks noChangeArrowheads="1"/>
          </p:cNvSpPr>
          <p:nvPr/>
        </p:nvSpPr>
        <p:spPr bwMode="auto">
          <a:xfrm>
            <a:off x="6076950" y="3124200"/>
            <a:ext cx="6445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71500" algn="l"/>
                <a:tab pos="1143000" algn="l"/>
              </a:tabLst>
              <a:defRPr sz="2400">
                <a:solidFill>
                  <a:schemeClr val="tx1"/>
                </a:solidFill>
                <a:latin typeface="Times New Roman" panose="02020603050405020304" pitchFamily="18" charset="0"/>
              </a:defRPr>
            </a:lvl1pPr>
            <a:lvl2pPr marL="742950" indent="-285750" eaLnBrk="0" hangingPunct="0">
              <a:tabLst>
                <a:tab pos="571500" algn="l"/>
                <a:tab pos="1143000" algn="l"/>
              </a:tabLst>
              <a:defRPr sz="2400">
                <a:solidFill>
                  <a:schemeClr val="tx1"/>
                </a:solidFill>
                <a:latin typeface="Times New Roman" panose="02020603050405020304" pitchFamily="18" charset="0"/>
              </a:defRPr>
            </a:lvl2pPr>
            <a:lvl3pPr marL="1143000" indent="-228600" eaLnBrk="0" hangingPunct="0">
              <a:tabLst>
                <a:tab pos="571500" algn="l"/>
                <a:tab pos="1143000" algn="l"/>
              </a:tabLst>
              <a:defRPr sz="2400">
                <a:solidFill>
                  <a:schemeClr val="tx1"/>
                </a:solidFill>
                <a:latin typeface="Times New Roman" panose="02020603050405020304" pitchFamily="18" charset="0"/>
              </a:defRPr>
            </a:lvl3pPr>
            <a:lvl4pPr marL="1600200" indent="-228600" eaLnBrk="0" hangingPunct="0">
              <a:tabLst>
                <a:tab pos="571500" algn="l"/>
                <a:tab pos="1143000" algn="l"/>
              </a:tabLst>
              <a:defRPr sz="2400">
                <a:solidFill>
                  <a:schemeClr val="tx1"/>
                </a:solidFill>
                <a:latin typeface="Times New Roman" panose="02020603050405020304" pitchFamily="18" charset="0"/>
              </a:defRPr>
            </a:lvl4pPr>
            <a:lvl5pPr marL="2057400" indent="-228600" eaLnBrk="0" hangingPunct="0">
              <a:tabLst>
                <a:tab pos="571500" algn="l"/>
                <a:tab pos="114300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571500" algn="l"/>
                <a:tab pos="1143000" algn="l"/>
              </a:tabLst>
              <a:defRPr sz="2400">
                <a:solidFill>
                  <a:schemeClr val="tx1"/>
                </a:solidFill>
                <a:latin typeface="Times New Roman" panose="02020603050405020304" pitchFamily="18" charset="0"/>
              </a:defRPr>
            </a:lvl9pPr>
          </a:lstStyle>
          <a:p>
            <a:pPr algn="ctr">
              <a:lnSpc>
                <a:spcPct val="90000"/>
              </a:lnSpc>
            </a:pPr>
            <a:r>
              <a:rPr lang="en-US" altLang="es-MX" sz="1400" b="1">
                <a:latin typeface="Arial" panose="020B0604020202020204" pitchFamily="34" charset="0"/>
              </a:rPr>
              <a:t>Oct</a:t>
            </a:r>
          </a:p>
        </p:txBody>
      </p:sp>
      <p:sp>
        <p:nvSpPr>
          <p:cNvPr id="94213" name="Oval 5">
            <a:extLst>
              <a:ext uri="{FF2B5EF4-FFF2-40B4-BE49-F238E27FC236}">
                <a16:creationId xmlns:a16="http://schemas.microsoft.com/office/drawing/2014/main" id="{62418870-F2A7-4AB9-9C1F-BBE01C13F5A1}"/>
              </a:ext>
            </a:extLst>
          </p:cNvPr>
          <p:cNvSpPr>
            <a:spLocks noChangeArrowheads="1"/>
          </p:cNvSpPr>
          <p:nvPr/>
        </p:nvSpPr>
        <p:spPr bwMode="auto">
          <a:xfrm>
            <a:off x="6223530" y="3586691"/>
            <a:ext cx="195262" cy="185738"/>
          </a:xfrm>
          <a:prstGeom prst="ellipse">
            <a:avLst/>
          </a:prstGeom>
          <a:noFill/>
          <a:ln w="28575">
            <a:solidFill>
              <a:srgbClr val="FF0000"/>
            </a:solidFill>
            <a:round/>
            <a:headEnd/>
            <a:tailEnd/>
          </a:ln>
          <a:effectLst/>
        </p:spPr>
        <p:txBody>
          <a:bodyPr wrap="none" anchor="ctr"/>
          <a:lstStyle/>
          <a:p>
            <a:pPr algn="ctr" eaLnBrk="0" hangingPunct="0">
              <a:defRPr/>
            </a:pPr>
            <a:endParaRPr lang="en-US" b="1">
              <a:solidFill>
                <a:srgbClr val="FFFF66"/>
              </a:solidFill>
              <a:effectLst>
                <a:outerShdw blurRad="38100" dist="38100" dir="2700000" algn="tl">
                  <a:srgbClr val="C0C0C0"/>
                </a:outerShdw>
              </a:effectLst>
              <a:latin typeface="Arial" charset="0"/>
            </a:endParaRPr>
          </a:p>
        </p:txBody>
      </p:sp>
      <p:sp>
        <p:nvSpPr>
          <p:cNvPr id="94214" name="Text Box 6">
            <a:extLst>
              <a:ext uri="{FF2B5EF4-FFF2-40B4-BE49-F238E27FC236}">
                <a16:creationId xmlns:a16="http://schemas.microsoft.com/office/drawing/2014/main" id="{2B733A21-4AF4-4960-AE56-EACFB0F1D137}"/>
              </a:ext>
            </a:extLst>
          </p:cNvPr>
          <p:cNvSpPr txBox="1">
            <a:spLocks noChangeArrowheads="1"/>
          </p:cNvSpPr>
          <p:nvPr/>
        </p:nvSpPr>
        <p:spPr bwMode="auto">
          <a:xfrm>
            <a:off x="6071660" y="3739091"/>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1700</a:t>
            </a:r>
          </a:p>
        </p:txBody>
      </p:sp>
      <p:sp>
        <p:nvSpPr>
          <p:cNvPr id="94215" name="Oval 7">
            <a:extLst>
              <a:ext uri="{FF2B5EF4-FFF2-40B4-BE49-F238E27FC236}">
                <a16:creationId xmlns:a16="http://schemas.microsoft.com/office/drawing/2014/main" id="{74A69F00-18CF-4D03-B6B8-75F7820570F7}"/>
              </a:ext>
            </a:extLst>
          </p:cNvPr>
          <p:cNvSpPr>
            <a:spLocks noChangeArrowheads="1"/>
          </p:cNvSpPr>
          <p:nvPr/>
        </p:nvSpPr>
        <p:spPr bwMode="auto">
          <a:xfrm>
            <a:off x="6191250" y="3995738"/>
            <a:ext cx="185738" cy="195262"/>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4216" name="Text Box 8">
            <a:extLst>
              <a:ext uri="{FF2B5EF4-FFF2-40B4-BE49-F238E27FC236}">
                <a16:creationId xmlns:a16="http://schemas.microsoft.com/office/drawing/2014/main" id="{BB6AF70A-00C1-4C02-AF6E-ECD0EFB62AFB}"/>
              </a:ext>
            </a:extLst>
          </p:cNvPr>
          <p:cNvSpPr txBox="1">
            <a:spLocks noChangeArrowheads="1"/>
          </p:cNvSpPr>
          <p:nvPr/>
        </p:nvSpPr>
        <p:spPr bwMode="auto">
          <a:xfrm>
            <a:off x="6227233" y="470640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N</a:t>
            </a:r>
          </a:p>
        </p:txBody>
      </p:sp>
      <p:sp>
        <p:nvSpPr>
          <p:cNvPr id="94217" name="Text Box 9">
            <a:extLst>
              <a:ext uri="{FF2B5EF4-FFF2-40B4-BE49-F238E27FC236}">
                <a16:creationId xmlns:a16="http://schemas.microsoft.com/office/drawing/2014/main" id="{C61B44A0-72F6-4897-B7D3-668DF8344627}"/>
              </a:ext>
            </a:extLst>
          </p:cNvPr>
          <p:cNvSpPr txBox="1">
            <a:spLocks noChangeArrowheads="1"/>
          </p:cNvSpPr>
          <p:nvPr/>
        </p:nvSpPr>
        <p:spPr bwMode="auto">
          <a:xfrm>
            <a:off x="6200775" y="495723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4218" name="Text Box 10">
            <a:extLst>
              <a:ext uri="{FF2B5EF4-FFF2-40B4-BE49-F238E27FC236}">
                <a16:creationId xmlns:a16="http://schemas.microsoft.com/office/drawing/2014/main" id="{59588DD1-2FEA-4A9B-9D39-1851E0CE25C5}"/>
              </a:ext>
            </a:extLst>
          </p:cNvPr>
          <p:cNvSpPr txBox="1">
            <a:spLocks noChangeArrowheads="1"/>
          </p:cNvSpPr>
          <p:nvPr/>
        </p:nvSpPr>
        <p:spPr bwMode="auto">
          <a:xfrm>
            <a:off x="6192839" y="51445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 4</a:t>
            </a:r>
          </a:p>
        </p:txBody>
      </p:sp>
      <p:sp>
        <p:nvSpPr>
          <p:cNvPr id="94219" name="Text Box 11">
            <a:extLst>
              <a:ext uri="{FF2B5EF4-FFF2-40B4-BE49-F238E27FC236}">
                <a16:creationId xmlns:a16="http://schemas.microsoft.com/office/drawing/2014/main" id="{45738E93-4744-431A-9AF2-97D01579E152}"/>
              </a:ext>
            </a:extLst>
          </p:cNvPr>
          <p:cNvSpPr txBox="1">
            <a:spLocks noChangeArrowheads="1"/>
          </p:cNvSpPr>
          <p:nvPr/>
        </p:nvSpPr>
        <p:spPr bwMode="auto">
          <a:xfrm>
            <a:off x="6219825" y="5886450"/>
            <a:ext cx="357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800" b="1">
                <a:latin typeface="Arial" panose="020B0604020202020204" pitchFamily="34" charset="0"/>
              </a:rPr>
              <a:t>8</a:t>
            </a:r>
            <a:endParaRPr lang="en-US" altLang="es-MX" sz="1400" b="1">
              <a:latin typeface="Arial" panose="020B0604020202020204" pitchFamily="34" charset="0"/>
            </a:endParaRPr>
          </a:p>
        </p:txBody>
      </p:sp>
      <p:sp>
        <p:nvSpPr>
          <p:cNvPr id="94221" name="Text Box 13">
            <a:extLst>
              <a:ext uri="{FF2B5EF4-FFF2-40B4-BE49-F238E27FC236}">
                <a16:creationId xmlns:a16="http://schemas.microsoft.com/office/drawing/2014/main" id="{C1241134-2226-4BA9-AF9B-0DF3EFF4844C}"/>
              </a:ext>
            </a:extLst>
          </p:cNvPr>
          <p:cNvSpPr txBox="1">
            <a:spLocks noChangeArrowheads="1"/>
          </p:cNvSpPr>
          <p:nvPr/>
        </p:nvSpPr>
        <p:spPr bwMode="auto">
          <a:xfrm>
            <a:off x="6191250" y="1704447"/>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err="1">
                <a:latin typeface="Arial" panose="020B0604020202020204" pitchFamily="34" charset="0"/>
              </a:rPr>
              <a:t>3b</a:t>
            </a:r>
            <a:endParaRPr lang="en-US" altLang="es-MX" sz="1400" b="1" dirty="0">
              <a:latin typeface="Arial" panose="020B0604020202020204" pitchFamily="34" charset="0"/>
            </a:endParaRPr>
          </a:p>
        </p:txBody>
      </p:sp>
      <p:sp>
        <p:nvSpPr>
          <p:cNvPr id="1032" name="Rectangle 8">
            <a:extLst>
              <a:ext uri="{FF2B5EF4-FFF2-40B4-BE49-F238E27FC236}">
                <a16:creationId xmlns:a16="http://schemas.microsoft.com/office/drawing/2014/main" id="{0628E34E-F692-454C-B28F-D00B70241676}"/>
              </a:ext>
            </a:extLst>
          </p:cNvPr>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s-MX" sz="1000">
                <a:latin typeface="Arial" panose="020B0604020202020204" pitchFamily="34" charset="0"/>
              </a:rPr>
              <a:t>10-</a:t>
            </a:r>
            <a:fld id="{7DB4503E-3CD2-497B-B82D-B6A32F8D9558}" type="slidenum">
              <a:rPr lang="en-US" altLang="es-MX" sz="1000">
                <a:latin typeface="Arial" panose="020B0604020202020204" pitchFamily="34" charset="0"/>
              </a:rPr>
              <a:pPr algn="r" eaLnBrk="1" hangingPunct="1"/>
              <a:t>75</a:t>
            </a:fld>
            <a:r>
              <a:rPr lang="en-US" altLang="es-MX" sz="1000">
                <a:latin typeface="Arial" panose="020B0604020202020204" pitchFamily="34" charset="0"/>
              </a:rPr>
              <a:t>-S290-EP</a:t>
            </a:r>
          </a:p>
        </p:txBody>
      </p:sp>
      <p:sp>
        <p:nvSpPr>
          <p:cNvPr id="21" name="Text Box 4">
            <a:extLst>
              <a:ext uri="{FF2B5EF4-FFF2-40B4-BE49-F238E27FC236}">
                <a16:creationId xmlns:a16="http://schemas.microsoft.com/office/drawing/2014/main" id="{97F0C7DC-D4B7-4ACC-B68C-D80AD8F61FCB}"/>
              </a:ext>
            </a:extLst>
          </p:cNvPr>
          <p:cNvSpPr txBox="1">
            <a:spLocks noChangeArrowheads="1"/>
          </p:cNvSpPr>
          <p:nvPr/>
        </p:nvSpPr>
        <p:spPr bwMode="auto">
          <a:xfrm>
            <a:off x="68286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22" name="Text Box 12">
            <a:extLst>
              <a:ext uri="{FF2B5EF4-FFF2-40B4-BE49-F238E27FC236}">
                <a16:creationId xmlns:a16="http://schemas.microsoft.com/office/drawing/2014/main" id="{9B0A80AE-40C4-4885-91B0-AC49F61F24B0}"/>
              </a:ext>
            </a:extLst>
          </p:cNvPr>
          <p:cNvSpPr txBox="1">
            <a:spLocks noChangeArrowheads="1"/>
          </p:cNvSpPr>
          <p:nvPr/>
        </p:nvSpPr>
        <p:spPr bwMode="auto">
          <a:xfrm>
            <a:off x="0" y="15240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3000" b="1" dirty="0">
                <a:latin typeface="Arial" panose="020B0604020202020204" pitchFamily="34" charset="0"/>
              </a:rPr>
              <a:t>Solución a la pregunta </a:t>
            </a:r>
            <a:r>
              <a:rPr lang="es-MX" altLang="es-MX" sz="3000" b="1" dirty="0" err="1">
                <a:latin typeface="Arial" panose="020B0604020202020204" pitchFamily="34" charset="0"/>
              </a:rPr>
              <a:t>3.b</a:t>
            </a:r>
            <a:r>
              <a:rPr lang="es-MX" altLang="es-MX" sz="3000" b="1" dirty="0">
                <a:latin typeface="Arial" panose="020B0604020202020204" pitchFamily="34" charset="0"/>
              </a:rPr>
              <a:t>.</a:t>
            </a:r>
          </a:p>
        </p:txBody>
      </p:sp>
    </p:spTree>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8" name="Rectangle 4">
            <a:extLst>
              <a:ext uri="{FF2B5EF4-FFF2-40B4-BE49-F238E27FC236}">
                <a16:creationId xmlns:a16="http://schemas.microsoft.com/office/drawing/2014/main" id="{BA669C1B-628D-42FC-BE71-3E19937F657A}"/>
              </a:ext>
            </a:extLst>
          </p:cNvPr>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grpSp>
        <p:nvGrpSpPr>
          <p:cNvPr id="43" name="Grupo 42">
            <a:extLst>
              <a:ext uri="{FF2B5EF4-FFF2-40B4-BE49-F238E27FC236}">
                <a16:creationId xmlns:a16="http://schemas.microsoft.com/office/drawing/2014/main" id="{6153C2D6-B551-4E7F-9358-0720756F0B76}"/>
              </a:ext>
            </a:extLst>
          </p:cNvPr>
          <p:cNvGrpSpPr/>
          <p:nvPr/>
        </p:nvGrpSpPr>
        <p:grpSpPr>
          <a:xfrm>
            <a:off x="1328738" y="1168399"/>
            <a:ext cx="6381933" cy="5457825"/>
            <a:chOff x="1328738" y="1168399"/>
            <a:chExt cx="6381933" cy="5457825"/>
          </a:xfrm>
        </p:grpSpPr>
        <p:pic>
          <p:nvPicPr>
            <p:cNvPr id="44" name="Imagen 43">
              <a:extLst>
                <a:ext uri="{FF2B5EF4-FFF2-40B4-BE49-F238E27FC236}">
                  <a16:creationId xmlns:a16="http://schemas.microsoft.com/office/drawing/2014/main" id="{FCAB898D-08C0-403A-9D35-031DE56FE949}"/>
                </a:ext>
              </a:extLst>
            </p:cNvPr>
            <p:cNvPicPr>
              <a:picLocks noChangeAspect="1"/>
            </p:cNvPicPr>
            <p:nvPr/>
          </p:nvPicPr>
          <p:blipFill>
            <a:blip r:embed="rId3"/>
            <a:stretch>
              <a:fillRect/>
            </a:stretch>
          </p:blipFill>
          <p:spPr>
            <a:xfrm>
              <a:off x="1328738" y="1168399"/>
              <a:ext cx="6381933" cy="5457825"/>
            </a:xfrm>
            <a:prstGeom prst="rect">
              <a:avLst/>
            </a:prstGeom>
            <a:solidFill>
              <a:srgbClr val="FFFFFF"/>
            </a:solidFill>
          </p:spPr>
        </p:pic>
        <p:sp>
          <p:nvSpPr>
            <p:cNvPr id="45" name="Text Box 4">
              <a:extLst>
                <a:ext uri="{FF2B5EF4-FFF2-40B4-BE49-F238E27FC236}">
                  <a16:creationId xmlns:a16="http://schemas.microsoft.com/office/drawing/2014/main" id="{8F159960-2902-480A-A8E8-03FD882AA65C}"/>
                </a:ext>
              </a:extLst>
            </p:cNvPr>
            <p:cNvSpPr txBox="1">
              <a:spLocks noChangeArrowheads="1"/>
            </p:cNvSpPr>
            <p:nvPr/>
          </p:nvSpPr>
          <p:spPr bwMode="auto">
            <a:xfrm>
              <a:off x="5507846" y="1989094"/>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46" name="Text Box 4">
              <a:extLst>
                <a:ext uri="{FF2B5EF4-FFF2-40B4-BE49-F238E27FC236}">
                  <a16:creationId xmlns:a16="http://schemas.microsoft.com/office/drawing/2014/main" id="{3A3215CD-D4A0-4EBC-9A60-BD347851877C}"/>
                </a:ext>
              </a:extLst>
            </p:cNvPr>
            <p:cNvSpPr txBox="1">
              <a:spLocks noChangeArrowheads="1"/>
            </p:cNvSpPr>
            <p:nvPr/>
          </p:nvSpPr>
          <p:spPr bwMode="auto">
            <a:xfrm>
              <a:off x="6219042" y="1989097"/>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grpSp>
      <p:sp>
        <p:nvSpPr>
          <p:cNvPr id="95235" name="Oval 3">
            <a:extLst>
              <a:ext uri="{FF2B5EF4-FFF2-40B4-BE49-F238E27FC236}">
                <a16:creationId xmlns:a16="http://schemas.microsoft.com/office/drawing/2014/main" id="{8154E37B-8612-4251-8558-933B4F636ECC}"/>
              </a:ext>
            </a:extLst>
          </p:cNvPr>
          <p:cNvSpPr>
            <a:spLocks noChangeArrowheads="1"/>
          </p:cNvSpPr>
          <p:nvPr/>
        </p:nvSpPr>
        <p:spPr bwMode="auto">
          <a:xfrm>
            <a:off x="6245225" y="3588808"/>
            <a:ext cx="195263" cy="185738"/>
          </a:xfrm>
          <a:prstGeom prst="ellipse">
            <a:avLst/>
          </a:pr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5236" name="Text Box 4">
            <a:extLst>
              <a:ext uri="{FF2B5EF4-FFF2-40B4-BE49-F238E27FC236}">
                <a16:creationId xmlns:a16="http://schemas.microsoft.com/office/drawing/2014/main" id="{3060B4BD-721B-4722-B5D6-3F59001C6547}"/>
              </a:ext>
            </a:extLst>
          </p:cNvPr>
          <p:cNvSpPr txBox="1">
            <a:spLocks noChangeArrowheads="1"/>
          </p:cNvSpPr>
          <p:nvPr/>
        </p:nvSpPr>
        <p:spPr bwMode="auto">
          <a:xfrm>
            <a:off x="6066367" y="3745442"/>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1600</a:t>
            </a:r>
          </a:p>
        </p:txBody>
      </p:sp>
      <p:sp>
        <p:nvSpPr>
          <p:cNvPr id="95237" name="Oval 5">
            <a:extLst>
              <a:ext uri="{FF2B5EF4-FFF2-40B4-BE49-F238E27FC236}">
                <a16:creationId xmlns:a16="http://schemas.microsoft.com/office/drawing/2014/main" id="{4061F49D-3A84-4128-881A-AD1808B44EBB}"/>
              </a:ext>
            </a:extLst>
          </p:cNvPr>
          <p:cNvSpPr>
            <a:spLocks noChangeArrowheads="1"/>
          </p:cNvSpPr>
          <p:nvPr/>
        </p:nvSpPr>
        <p:spPr bwMode="auto">
          <a:xfrm>
            <a:off x="5273675" y="3843338"/>
            <a:ext cx="185738" cy="195262"/>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5238" name="Text Box 6">
            <a:extLst>
              <a:ext uri="{FF2B5EF4-FFF2-40B4-BE49-F238E27FC236}">
                <a16:creationId xmlns:a16="http://schemas.microsoft.com/office/drawing/2014/main" id="{07EB0A49-C8B5-40D5-942E-22A3745B407C}"/>
              </a:ext>
            </a:extLst>
          </p:cNvPr>
          <p:cNvSpPr txBox="1">
            <a:spLocks noChangeArrowheads="1"/>
          </p:cNvSpPr>
          <p:nvPr/>
        </p:nvSpPr>
        <p:spPr bwMode="auto">
          <a:xfrm>
            <a:off x="6221413" y="475720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latin typeface="Arial" panose="020B0604020202020204" pitchFamily="34" charset="0"/>
              </a:rPr>
              <a:t>N</a:t>
            </a:r>
          </a:p>
        </p:txBody>
      </p:sp>
      <p:sp>
        <p:nvSpPr>
          <p:cNvPr id="95239" name="Text Box 7">
            <a:extLst>
              <a:ext uri="{FF2B5EF4-FFF2-40B4-BE49-F238E27FC236}">
                <a16:creationId xmlns:a16="http://schemas.microsoft.com/office/drawing/2014/main" id="{D66100DC-0BAD-43D5-AA31-84CA958154C7}"/>
              </a:ext>
            </a:extLst>
          </p:cNvPr>
          <p:cNvSpPr txBox="1">
            <a:spLocks noChangeArrowheads="1"/>
          </p:cNvSpPr>
          <p:nvPr/>
        </p:nvSpPr>
        <p:spPr bwMode="auto">
          <a:xfrm>
            <a:off x="6187547" y="495723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40" name="Text Box 8">
            <a:extLst>
              <a:ext uri="{FF2B5EF4-FFF2-40B4-BE49-F238E27FC236}">
                <a16:creationId xmlns:a16="http://schemas.microsoft.com/office/drawing/2014/main" id="{07903B13-2948-44EC-8B7E-2D65C6C1F6E1}"/>
              </a:ext>
            </a:extLst>
          </p:cNvPr>
          <p:cNvSpPr txBox="1">
            <a:spLocks noChangeArrowheads="1"/>
          </p:cNvSpPr>
          <p:nvPr/>
        </p:nvSpPr>
        <p:spPr bwMode="auto">
          <a:xfrm>
            <a:off x="6189134" y="51445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 2</a:t>
            </a:r>
          </a:p>
        </p:txBody>
      </p:sp>
      <p:sp>
        <p:nvSpPr>
          <p:cNvPr id="95241" name="Text Box 9">
            <a:extLst>
              <a:ext uri="{FF2B5EF4-FFF2-40B4-BE49-F238E27FC236}">
                <a16:creationId xmlns:a16="http://schemas.microsoft.com/office/drawing/2014/main" id="{5D62698F-B9DC-4C00-B497-583880ACB00C}"/>
              </a:ext>
            </a:extLst>
          </p:cNvPr>
          <p:cNvSpPr txBox="1">
            <a:spLocks noChangeArrowheads="1"/>
          </p:cNvSpPr>
          <p:nvPr/>
        </p:nvSpPr>
        <p:spPr bwMode="auto">
          <a:xfrm>
            <a:off x="6234113" y="5886450"/>
            <a:ext cx="3571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800" b="1">
                <a:latin typeface="Arial" panose="020B0604020202020204" pitchFamily="34" charset="0"/>
              </a:rPr>
              <a:t>5</a:t>
            </a:r>
            <a:endParaRPr lang="en-US" altLang="es-MX" sz="1400" b="1">
              <a:latin typeface="Arial" panose="020B0604020202020204" pitchFamily="34" charset="0"/>
            </a:endParaRPr>
          </a:p>
        </p:txBody>
      </p:sp>
      <p:sp>
        <p:nvSpPr>
          <p:cNvPr id="95243" name="Oval 11">
            <a:extLst>
              <a:ext uri="{FF2B5EF4-FFF2-40B4-BE49-F238E27FC236}">
                <a16:creationId xmlns:a16="http://schemas.microsoft.com/office/drawing/2014/main" id="{B62CB6BC-388E-4722-A668-EA61439D41A2}"/>
              </a:ext>
            </a:extLst>
          </p:cNvPr>
          <p:cNvSpPr>
            <a:spLocks noChangeArrowheads="1"/>
          </p:cNvSpPr>
          <p:nvPr/>
        </p:nvSpPr>
        <p:spPr bwMode="auto">
          <a:xfrm>
            <a:off x="6935789" y="3584046"/>
            <a:ext cx="195262" cy="185737"/>
          </a:xfrm>
          <a:prstGeom prst="ellipse">
            <a:avLst/>
          </a:pr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5244" name="Oval 12">
            <a:extLst>
              <a:ext uri="{FF2B5EF4-FFF2-40B4-BE49-F238E27FC236}">
                <a16:creationId xmlns:a16="http://schemas.microsoft.com/office/drawing/2014/main" id="{60CF5FDD-3D9B-4A90-B275-7A16F82358DC}"/>
              </a:ext>
            </a:extLst>
          </p:cNvPr>
          <p:cNvSpPr>
            <a:spLocks noChangeArrowheads="1"/>
          </p:cNvSpPr>
          <p:nvPr/>
        </p:nvSpPr>
        <p:spPr bwMode="auto">
          <a:xfrm>
            <a:off x="5523442" y="3571875"/>
            <a:ext cx="195263" cy="185738"/>
          </a:xfrm>
          <a:prstGeom prst="ellipse">
            <a:avLst/>
          </a:pr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5245" name="Oval 13">
            <a:extLst>
              <a:ext uri="{FF2B5EF4-FFF2-40B4-BE49-F238E27FC236}">
                <a16:creationId xmlns:a16="http://schemas.microsoft.com/office/drawing/2014/main" id="{75EB8AB1-160B-41F6-8D67-D2790BCC752F}"/>
              </a:ext>
            </a:extLst>
          </p:cNvPr>
          <p:cNvSpPr>
            <a:spLocks noChangeArrowheads="1"/>
          </p:cNvSpPr>
          <p:nvPr/>
        </p:nvSpPr>
        <p:spPr bwMode="auto">
          <a:xfrm>
            <a:off x="6323541" y="3990975"/>
            <a:ext cx="185738" cy="195263"/>
          </a:xfrm>
          <a:prstGeom prst="ellipse">
            <a:avLst/>
          </a:prstGeom>
          <a:noFill/>
          <a:ln w="28575">
            <a:solidFill>
              <a:srgbClr val="FF0000"/>
            </a:solidFill>
            <a:round/>
            <a:headEnd/>
            <a:tailEnd/>
          </a:ln>
          <a:effectLst/>
        </p:spPr>
        <p:txBody>
          <a:bodyPr wrap="none" anchor="ctr"/>
          <a:lstStyle/>
          <a:p>
            <a:pPr algn="ctr" eaLnBrk="0" hangingPunct="0">
              <a:defRPr/>
            </a:pPr>
            <a:endParaRPr lang="en-US" b="1">
              <a:solidFill>
                <a:srgbClr val="FFFF00"/>
              </a:solidFill>
              <a:effectLst>
                <a:outerShdw blurRad="38100" dist="38100" dir="2700000" algn="tl">
                  <a:srgbClr val="C0C0C0"/>
                </a:outerShdw>
              </a:effectLst>
              <a:latin typeface="Arial" charset="0"/>
            </a:endParaRPr>
          </a:p>
        </p:txBody>
      </p:sp>
      <p:sp>
        <p:nvSpPr>
          <p:cNvPr id="95246" name="Oval 14">
            <a:extLst>
              <a:ext uri="{FF2B5EF4-FFF2-40B4-BE49-F238E27FC236}">
                <a16:creationId xmlns:a16="http://schemas.microsoft.com/office/drawing/2014/main" id="{B9920C23-241B-488D-A2DD-3E1CD984B9C5}"/>
              </a:ext>
            </a:extLst>
          </p:cNvPr>
          <p:cNvSpPr>
            <a:spLocks noChangeArrowheads="1"/>
          </p:cNvSpPr>
          <p:nvPr/>
        </p:nvSpPr>
        <p:spPr bwMode="auto">
          <a:xfrm>
            <a:off x="7143750" y="4005263"/>
            <a:ext cx="185738" cy="195262"/>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95247" name="Text Box 15">
            <a:extLst>
              <a:ext uri="{FF2B5EF4-FFF2-40B4-BE49-F238E27FC236}">
                <a16:creationId xmlns:a16="http://schemas.microsoft.com/office/drawing/2014/main" id="{BDE7E994-8CFF-4A98-A4ED-FA119DDDED7F}"/>
              </a:ext>
            </a:extLst>
          </p:cNvPr>
          <p:cNvSpPr txBox="1">
            <a:spLocks noChangeArrowheads="1"/>
          </p:cNvSpPr>
          <p:nvPr/>
        </p:nvSpPr>
        <p:spPr bwMode="auto">
          <a:xfrm>
            <a:off x="5366280" y="3723746"/>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1600</a:t>
            </a:r>
          </a:p>
        </p:txBody>
      </p:sp>
      <p:sp>
        <p:nvSpPr>
          <p:cNvPr id="95248" name="Text Box 16">
            <a:extLst>
              <a:ext uri="{FF2B5EF4-FFF2-40B4-BE49-F238E27FC236}">
                <a16:creationId xmlns:a16="http://schemas.microsoft.com/office/drawing/2014/main" id="{3D09109E-62D7-4611-8699-9EF767CF90FE}"/>
              </a:ext>
            </a:extLst>
          </p:cNvPr>
          <p:cNvSpPr txBox="1">
            <a:spLocks noChangeArrowheads="1"/>
          </p:cNvSpPr>
          <p:nvPr/>
        </p:nvSpPr>
        <p:spPr bwMode="auto">
          <a:xfrm>
            <a:off x="6822017" y="3745442"/>
            <a:ext cx="577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1600</a:t>
            </a:r>
          </a:p>
        </p:txBody>
      </p:sp>
      <p:sp>
        <p:nvSpPr>
          <p:cNvPr id="95249" name="Text Box 17">
            <a:extLst>
              <a:ext uri="{FF2B5EF4-FFF2-40B4-BE49-F238E27FC236}">
                <a16:creationId xmlns:a16="http://schemas.microsoft.com/office/drawing/2014/main" id="{212ED99F-F30C-441B-80DA-A0E3248789FD}"/>
              </a:ext>
            </a:extLst>
          </p:cNvPr>
          <p:cNvSpPr txBox="1">
            <a:spLocks noChangeArrowheads="1"/>
          </p:cNvSpPr>
          <p:nvPr/>
        </p:nvSpPr>
        <p:spPr bwMode="auto">
          <a:xfrm>
            <a:off x="5373158" y="3326871"/>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Ago</a:t>
            </a:r>
          </a:p>
        </p:txBody>
      </p:sp>
      <p:sp>
        <p:nvSpPr>
          <p:cNvPr id="95250" name="Text Box 18">
            <a:extLst>
              <a:ext uri="{FF2B5EF4-FFF2-40B4-BE49-F238E27FC236}">
                <a16:creationId xmlns:a16="http://schemas.microsoft.com/office/drawing/2014/main" id="{1DD5680B-DE2D-4FD0-8399-7A307A8E7872}"/>
              </a:ext>
            </a:extLst>
          </p:cNvPr>
          <p:cNvSpPr txBox="1">
            <a:spLocks noChangeArrowheads="1"/>
          </p:cNvSpPr>
          <p:nvPr/>
        </p:nvSpPr>
        <p:spPr bwMode="auto">
          <a:xfrm>
            <a:off x="6074834" y="3314700"/>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Ago</a:t>
            </a:r>
          </a:p>
        </p:txBody>
      </p:sp>
      <p:sp>
        <p:nvSpPr>
          <p:cNvPr id="95251" name="Text Box 19">
            <a:extLst>
              <a:ext uri="{FF2B5EF4-FFF2-40B4-BE49-F238E27FC236}">
                <a16:creationId xmlns:a16="http://schemas.microsoft.com/office/drawing/2014/main" id="{40FAD401-F37F-4349-999B-1BBB824FC278}"/>
              </a:ext>
            </a:extLst>
          </p:cNvPr>
          <p:cNvSpPr txBox="1">
            <a:spLocks noChangeArrowheads="1"/>
          </p:cNvSpPr>
          <p:nvPr/>
        </p:nvSpPr>
        <p:spPr bwMode="auto">
          <a:xfrm>
            <a:off x="6796616" y="3293004"/>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Ago</a:t>
            </a:r>
          </a:p>
        </p:txBody>
      </p:sp>
      <p:sp>
        <p:nvSpPr>
          <p:cNvPr id="95252" name="Text Box 20">
            <a:extLst>
              <a:ext uri="{FF2B5EF4-FFF2-40B4-BE49-F238E27FC236}">
                <a16:creationId xmlns:a16="http://schemas.microsoft.com/office/drawing/2014/main" id="{A764ED53-7648-47AA-94C7-B1746A824CFC}"/>
              </a:ext>
            </a:extLst>
          </p:cNvPr>
          <p:cNvSpPr txBox="1">
            <a:spLocks noChangeArrowheads="1"/>
          </p:cNvSpPr>
          <p:nvPr/>
        </p:nvSpPr>
        <p:spPr bwMode="auto">
          <a:xfrm>
            <a:off x="5447773" y="213201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26.6</a:t>
            </a:r>
          </a:p>
        </p:txBody>
      </p:sp>
      <p:sp>
        <p:nvSpPr>
          <p:cNvPr id="95253" name="Text Box 21">
            <a:extLst>
              <a:ext uri="{FF2B5EF4-FFF2-40B4-BE49-F238E27FC236}">
                <a16:creationId xmlns:a16="http://schemas.microsoft.com/office/drawing/2014/main" id="{E5FD78C2-310B-4639-95CB-74936176681A}"/>
              </a:ext>
            </a:extLst>
          </p:cNvPr>
          <p:cNvSpPr txBox="1">
            <a:spLocks noChangeArrowheads="1"/>
          </p:cNvSpPr>
          <p:nvPr/>
        </p:nvSpPr>
        <p:spPr bwMode="auto">
          <a:xfrm>
            <a:off x="6818844" y="213201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26.6</a:t>
            </a:r>
          </a:p>
        </p:txBody>
      </p:sp>
      <p:sp>
        <p:nvSpPr>
          <p:cNvPr id="95254" name="Text Box 22">
            <a:extLst>
              <a:ext uri="{FF2B5EF4-FFF2-40B4-BE49-F238E27FC236}">
                <a16:creationId xmlns:a16="http://schemas.microsoft.com/office/drawing/2014/main" id="{09DA7DCF-59C7-435E-B38C-CD729901BB8D}"/>
              </a:ext>
            </a:extLst>
          </p:cNvPr>
          <p:cNvSpPr txBox="1">
            <a:spLocks noChangeArrowheads="1"/>
          </p:cNvSpPr>
          <p:nvPr/>
        </p:nvSpPr>
        <p:spPr bwMode="auto">
          <a:xfrm>
            <a:off x="6130926" y="213201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26.6</a:t>
            </a:r>
          </a:p>
        </p:txBody>
      </p:sp>
      <p:sp>
        <p:nvSpPr>
          <p:cNvPr id="95255" name="Text Box 23">
            <a:extLst>
              <a:ext uri="{FF2B5EF4-FFF2-40B4-BE49-F238E27FC236}">
                <a16:creationId xmlns:a16="http://schemas.microsoft.com/office/drawing/2014/main" id="{1A9F7794-BA39-4227-B8D4-971CCF150605}"/>
              </a:ext>
            </a:extLst>
          </p:cNvPr>
          <p:cNvSpPr txBox="1">
            <a:spLocks noChangeArrowheads="1"/>
          </p:cNvSpPr>
          <p:nvPr/>
        </p:nvSpPr>
        <p:spPr bwMode="auto">
          <a:xfrm>
            <a:off x="5515504" y="2541589"/>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56" name="Text Box 24">
            <a:extLst>
              <a:ext uri="{FF2B5EF4-FFF2-40B4-BE49-F238E27FC236}">
                <a16:creationId xmlns:a16="http://schemas.microsoft.com/office/drawing/2014/main" id="{58FC1E4D-7B83-487E-A568-1FA6072ECFE8}"/>
              </a:ext>
            </a:extLst>
          </p:cNvPr>
          <p:cNvSpPr txBox="1">
            <a:spLocks noChangeArrowheads="1"/>
          </p:cNvSpPr>
          <p:nvPr/>
        </p:nvSpPr>
        <p:spPr bwMode="auto">
          <a:xfrm>
            <a:off x="6937378" y="254158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57" name="Text Box 25">
            <a:extLst>
              <a:ext uri="{FF2B5EF4-FFF2-40B4-BE49-F238E27FC236}">
                <a16:creationId xmlns:a16="http://schemas.microsoft.com/office/drawing/2014/main" id="{2269E35B-6074-48D5-9EBD-D362AC9D76E3}"/>
              </a:ext>
            </a:extLst>
          </p:cNvPr>
          <p:cNvSpPr txBox="1">
            <a:spLocks noChangeArrowheads="1"/>
          </p:cNvSpPr>
          <p:nvPr/>
        </p:nvSpPr>
        <p:spPr bwMode="auto">
          <a:xfrm>
            <a:off x="6232525" y="254158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58" name="Text Box 26">
            <a:extLst>
              <a:ext uri="{FF2B5EF4-FFF2-40B4-BE49-F238E27FC236}">
                <a16:creationId xmlns:a16="http://schemas.microsoft.com/office/drawing/2014/main" id="{527FA850-F875-4CBA-8B94-6CAADE27999A}"/>
              </a:ext>
            </a:extLst>
          </p:cNvPr>
          <p:cNvSpPr txBox="1">
            <a:spLocks noChangeArrowheads="1"/>
          </p:cNvSpPr>
          <p:nvPr/>
        </p:nvSpPr>
        <p:spPr bwMode="auto">
          <a:xfrm>
            <a:off x="5564717" y="274372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3</a:t>
            </a:r>
          </a:p>
        </p:txBody>
      </p:sp>
      <p:sp>
        <p:nvSpPr>
          <p:cNvPr id="95259" name="Text Box 27">
            <a:extLst>
              <a:ext uri="{FF2B5EF4-FFF2-40B4-BE49-F238E27FC236}">
                <a16:creationId xmlns:a16="http://schemas.microsoft.com/office/drawing/2014/main" id="{7E12BFFB-9268-4DC4-A071-8553488C48CC}"/>
              </a:ext>
            </a:extLst>
          </p:cNvPr>
          <p:cNvSpPr txBox="1">
            <a:spLocks noChangeArrowheads="1"/>
          </p:cNvSpPr>
          <p:nvPr/>
        </p:nvSpPr>
        <p:spPr bwMode="auto">
          <a:xfrm>
            <a:off x="6264805" y="274372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latin typeface="Arial" panose="020B0604020202020204" pitchFamily="34" charset="0"/>
              </a:rPr>
              <a:t>3</a:t>
            </a:r>
          </a:p>
        </p:txBody>
      </p:sp>
      <p:sp>
        <p:nvSpPr>
          <p:cNvPr id="95260" name="Text Box 28">
            <a:extLst>
              <a:ext uri="{FF2B5EF4-FFF2-40B4-BE49-F238E27FC236}">
                <a16:creationId xmlns:a16="http://schemas.microsoft.com/office/drawing/2014/main" id="{0C056622-904F-4D3E-9A12-783407895EF2}"/>
              </a:ext>
            </a:extLst>
          </p:cNvPr>
          <p:cNvSpPr txBox="1">
            <a:spLocks noChangeArrowheads="1"/>
          </p:cNvSpPr>
          <p:nvPr/>
        </p:nvSpPr>
        <p:spPr bwMode="auto">
          <a:xfrm>
            <a:off x="6986591" y="274372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latin typeface="Arial" panose="020B0604020202020204" pitchFamily="34" charset="0"/>
              </a:rPr>
              <a:t>3</a:t>
            </a:r>
          </a:p>
        </p:txBody>
      </p:sp>
      <p:sp>
        <p:nvSpPr>
          <p:cNvPr id="95261" name="Text Box 29">
            <a:extLst>
              <a:ext uri="{FF2B5EF4-FFF2-40B4-BE49-F238E27FC236}">
                <a16:creationId xmlns:a16="http://schemas.microsoft.com/office/drawing/2014/main" id="{9FB85D38-F6FE-4EB3-AA68-0EB4CF762B20}"/>
              </a:ext>
            </a:extLst>
          </p:cNvPr>
          <p:cNvSpPr txBox="1">
            <a:spLocks noChangeArrowheads="1"/>
          </p:cNvSpPr>
          <p:nvPr/>
        </p:nvSpPr>
        <p:spPr bwMode="auto">
          <a:xfrm>
            <a:off x="5499630" y="1721380"/>
            <a:ext cx="3145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D</a:t>
            </a:r>
          </a:p>
        </p:txBody>
      </p:sp>
      <p:sp>
        <p:nvSpPr>
          <p:cNvPr id="95262" name="Text Box 30">
            <a:extLst>
              <a:ext uri="{FF2B5EF4-FFF2-40B4-BE49-F238E27FC236}">
                <a16:creationId xmlns:a16="http://schemas.microsoft.com/office/drawing/2014/main" id="{230D12A4-9FC4-49F5-AD0E-FC8648EF0A82}"/>
              </a:ext>
            </a:extLst>
          </p:cNvPr>
          <p:cNvSpPr txBox="1">
            <a:spLocks noChangeArrowheads="1"/>
          </p:cNvSpPr>
          <p:nvPr/>
        </p:nvSpPr>
        <p:spPr bwMode="auto">
          <a:xfrm>
            <a:off x="6243108" y="1738313"/>
            <a:ext cx="3145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U</a:t>
            </a:r>
          </a:p>
        </p:txBody>
      </p:sp>
      <p:sp>
        <p:nvSpPr>
          <p:cNvPr id="95263" name="Text Box 31">
            <a:extLst>
              <a:ext uri="{FF2B5EF4-FFF2-40B4-BE49-F238E27FC236}">
                <a16:creationId xmlns:a16="http://schemas.microsoft.com/office/drawing/2014/main" id="{B347B035-5DC0-4D79-BC98-024F38025C2B}"/>
              </a:ext>
            </a:extLst>
          </p:cNvPr>
          <p:cNvSpPr txBox="1">
            <a:spLocks noChangeArrowheads="1"/>
          </p:cNvSpPr>
          <p:nvPr/>
        </p:nvSpPr>
        <p:spPr bwMode="auto">
          <a:xfrm>
            <a:off x="6987647" y="172138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A</a:t>
            </a:r>
          </a:p>
        </p:txBody>
      </p:sp>
      <p:sp>
        <p:nvSpPr>
          <p:cNvPr id="95264" name="Text Box 32">
            <a:extLst>
              <a:ext uri="{FF2B5EF4-FFF2-40B4-BE49-F238E27FC236}">
                <a16:creationId xmlns:a16="http://schemas.microsoft.com/office/drawing/2014/main" id="{E60C6391-669F-4C3C-8E34-6187FBEAE712}"/>
              </a:ext>
            </a:extLst>
          </p:cNvPr>
          <p:cNvSpPr txBox="1">
            <a:spLocks noChangeArrowheads="1"/>
          </p:cNvSpPr>
          <p:nvPr/>
        </p:nvSpPr>
        <p:spPr bwMode="auto">
          <a:xfrm>
            <a:off x="5555192" y="475720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N</a:t>
            </a:r>
          </a:p>
        </p:txBody>
      </p:sp>
      <p:sp>
        <p:nvSpPr>
          <p:cNvPr id="95265" name="Text Box 33">
            <a:extLst>
              <a:ext uri="{FF2B5EF4-FFF2-40B4-BE49-F238E27FC236}">
                <a16:creationId xmlns:a16="http://schemas.microsoft.com/office/drawing/2014/main" id="{44C247AE-6D9E-417D-AABF-1E7FABD98EA3}"/>
              </a:ext>
            </a:extLst>
          </p:cNvPr>
          <p:cNvSpPr txBox="1">
            <a:spLocks noChangeArrowheads="1"/>
          </p:cNvSpPr>
          <p:nvPr/>
        </p:nvSpPr>
        <p:spPr bwMode="auto">
          <a:xfrm>
            <a:off x="6938963" y="475720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N</a:t>
            </a:r>
          </a:p>
        </p:txBody>
      </p:sp>
      <p:sp>
        <p:nvSpPr>
          <p:cNvPr id="95266" name="Text Box 34">
            <a:extLst>
              <a:ext uri="{FF2B5EF4-FFF2-40B4-BE49-F238E27FC236}">
                <a16:creationId xmlns:a16="http://schemas.microsoft.com/office/drawing/2014/main" id="{746681D7-4BA4-4E84-8A2B-09F48FE9D62A}"/>
              </a:ext>
            </a:extLst>
          </p:cNvPr>
          <p:cNvSpPr txBox="1">
            <a:spLocks noChangeArrowheads="1"/>
          </p:cNvSpPr>
          <p:nvPr/>
        </p:nvSpPr>
        <p:spPr bwMode="auto">
          <a:xfrm>
            <a:off x="5470523" y="495723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67" name="Text Box 35">
            <a:extLst>
              <a:ext uri="{FF2B5EF4-FFF2-40B4-BE49-F238E27FC236}">
                <a16:creationId xmlns:a16="http://schemas.microsoft.com/office/drawing/2014/main" id="{67B85133-FC1B-48E5-BE10-9CAE451DB992}"/>
              </a:ext>
            </a:extLst>
          </p:cNvPr>
          <p:cNvSpPr txBox="1">
            <a:spLocks noChangeArrowheads="1"/>
          </p:cNvSpPr>
          <p:nvPr/>
        </p:nvSpPr>
        <p:spPr bwMode="auto">
          <a:xfrm>
            <a:off x="6886574" y="495723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20</a:t>
            </a:r>
          </a:p>
        </p:txBody>
      </p:sp>
      <p:sp>
        <p:nvSpPr>
          <p:cNvPr id="95268" name="Text Box 36">
            <a:extLst>
              <a:ext uri="{FF2B5EF4-FFF2-40B4-BE49-F238E27FC236}">
                <a16:creationId xmlns:a16="http://schemas.microsoft.com/office/drawing/2014/main" id="{16923A29-EC61-4603-BBED-8911C5CAF19B}"/>
              </a:ext>
            </a:extLst>
          </p:cNvPr>
          <p:cNvSpPr txBox="1">
            <a:spLocks noChangeArrowheads="1"/>
          </p:cNvSpPr>
          <p:nvPr/>
        </p:nvSpPr>
        <p:spPr bwMode="auto">
          <a:xfrm>
            <a:off x="6886580" y="51445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a:latin typeface="Arial" panose="020B0604020202020204" pitchFamily="34" charset="0"/>
              </a:rPr>
              <a:t> 3</a:t>
            </a:r>
          </a:p>
        </p:txBody>
      </p:sp>
      <p:sp>
        <p:nvSpPr>
          <p:cNvPr id="95269" name="Text Box 37">
            <a:extLst>
              <a:ext uri="{FF2B5EF4-FFF2-40B4-BE49-F238E27FC236}">
                <a16:creationId xmlns:a16="http://schemas.microsoft.com/office/drawing/2014/main" id="{0DFE11A9-1745-4478-9ABD-7E107E6F9B9D}"/>
              </a:ext>
            </a:extLst>
          </p:cNvPr>
          <p:cNvSpPr txBox="1">
            <a:spLocks noChangeArrowheads="1"/>
          </p:cNvSpPr>
          <p:nvPr/>
        </p:nvSpPr>
        <p:spPr bwMode="auto">
          <a:xfrm>
            <a:off x="5489044" y="51445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400" b="1" dirty="0">
                <a:latin typeface="Arial" panose="020B0604020202020204" pitchFamily="34" charset="0"/>
              </a:rPr>
              <a:t> 1</a:t>
            </a:r>
          </a:p>
        </p:txBody>
      </p:sp>
      <p:sp>
        <p:nvSpPr>
          <p:cNvPr id="95270" name="Text Box 38">
            <a:extLst>
              <a:ext uri="{FF2B5EF4-FFF2-40B4-BE49-F238E27FC236}">
                <a16:creationId xmlns:a16="http://schemas.microsoft.com/office/drawing/2014/main" id="{AAC2C792-88BF-4F9E-B19D-0ABF6C518F21}"/>
              </a:ext>
            </a:extLst>
          </p:cNvPr>
          <p:cNvSpPr txBox="1">
            <a:spLocks noChangeArrowheads="1"/>
          </p:cNvSpPr>
          <p:nvPr/>
        </p:nvSpPr>
        <p:spPr bwMode="auto">
          <a:xfrm>
            <a:off x="6916208" y="5886450"/>
            <a:ext cx="357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800" b="1" dirty="0">
                <a:latin typeface="Arial" panose="020B0604020202020204" pitchFamily="34" charset="0"/>
              </a:rPr>
              <a:t>6</a:t>
            </a:r>
            <a:endParaRPr lang="en-US" altLang="es-MX" sz="1400" b="1" dirty="0">
              <a:latin typeface="Arial" panose="020B0604020202020204" pitchFamily="34" charset="0"/>
            </a:endParaRPr>
          </a:p>
        </p:txBody>
      </p:sp>
      <p:sp>
        <p:nvSpPr>
          <p:cNvPr id="95271" name="Text Box 39">
            <a:extLst>
              <a:ext uri="{FF2B5EF4-FFF2-40B4-BE49-F238E27FC236}">
                <a16:creationId xmlns:a16="http://schemas.microsoft.com/office/drawing/2014/main" id="{D1F4F85F-FEE1-404B-9314-7A91EAC721FB}"/>
              </a:ext>
            </a:extLst>
          </p:cNvPr>
          <p:cNvSpPr txBox="1">
            <a:spLocks noChangeArrowheads="1"/>
          </p:cNvSpPr>
          <p:nvPr/>
        </p:nvSpPr>
        <p:spPr bwMode="auto">
          <a:xfrm>
            <a:off x="5517092" y="5903382"/>
            <a:ext cx="357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s-MX" sz="1800" b="1" dirty="0">
                <a:latin typeface="Arial" panose="020B0604020202020204" pitchFamily="34" charset="0"/>
              </a:rPr>
              <a:t>4</a:t>
            </a:r>
            <a:endParaRPr lang="en-US" altLang="es-MX" sz="1400" b="1" dirty="0">
              <a:latin typeface="Arial" panose="020B0604020202020204" pitchFamily="34" charset="0"/>
            </a:endParaRPr>
          </a:p>
        </p:txBody>
      </p:sp>
      <p:sp>
        <p:nvSpPr>
          <p:cNvPr id="1032" name="Rectangle 8">
            <a:extLst>
              <a:ext uri="{FF2B5EF4-FFF2-40B4-BE49-F238E27FC236}">
                <a16:creationId xmlns:a16="http://schemas.microsoft.com/office/drawing/2014/main" id="{91C1616E-2233-43BE-A478-AA425DE42F7A}"/>
              </a:ext>
            </a:extLst>
          </p:cNvPr>
          <p:cNvSpPr>
            <a:spLocks noChangeArrowheads="1"/>
          </p:cNvSpPr>
          <p:nvPr/>
        </p:nvSpPr>
        <p:spPr bwMode="auto">
          <a:xfrm>
            <a:off x="7239000" y="6629400"/>
            <a:ext cx="1905000" cy="381000"/>
          </a:xfrm>
          <a:prstGeom prst="rect">
            <a:avLst/>
          </a:prstGeom>
          <a:noFill/>
          <a:ln w="9525">
            <a:noFill/>
            <a:miter lim="800000"/>
            <a:headEnd/>
            <a:tailEnd/>
          </a:ln>
          <a:effec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s-MX" sz="1000">
                <a:latin typeface="Arial" panose="020B0604020202020204" pitchFamily="34" charset="0"/>
              </a:rPr>
              <a:t>10-</a:t>
            </a:r>
            <a:fld id="{F8DA64B0-FA75-499C-92D2-2103261E92D7}" type="slidenum">
              <a:rPr lang="en-US" altLang="es-MX" sz="1000">
                <a:latin typeface="Arial" panose="020B0604020202020204" pitchFamily="34" charset="0"/>
              </a:rPr>
              <a:pPr algn="r" eaLnBrk="1" hangingPunct="1"/>
              <a:t>76</a:t>
            </a:fld>
            <a:r>
              <a:rPr lang="en-US" altLang="es-MX" sz="1000">
                <a:latin typeface="Arial" panose="020B0604020202020204" pitchFamily="34" charset="0"/>
              </a:rPr>
              <a:t>-S290-EP</a:t>
            </a:r>
          </a:p>
        </p:txBody>
      </p:sp>
      <p:sp>
        <p:nvSpPr>
          <p:cNvPr id="47" name="Oval 14">
            <a:extLst>
              <a:ext uri="{FF2B5EF4-FFF2-40B4-BE49-F238E27FC236}">
                <a16:creationId xmlns:a16="http://schemas.microsoft.com/office/drawing/2014/main" id="{A134F8E8-792F-483E-8C8E-199F52DD3943}"/>
              </a:ext>
            </a:extLst>
          </p:cNvPr>
          <p:cNvSpPr>
            <a:spLocks noChangeArrowheads="1"/>
          </p:cNvSpPr>
          <p:nvPr/>
        </p:nvSpPr>
        <p:spPr bwMode="auto">
          <a:xfrm>
            <a:off x="5484282" y="4005263"/>
            <a:ext cx="185738" cy="195262"/>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48" name="Text Box 4">
            <a:extLst>
              <a:ext uri="{FF2B5EF4-FFF2-40B4-BE49-F238E27FC236}">
                <a16:creationId xmlns:a16="http://schemas.microsoft.com/office/drawing/2014/main" id="{058C12DF-EB93-42AF-99CB-AE35CCEFA867}"/>
              </a:ext>
            </a:extLst>
          </p:cNvPr>
          <p:cNvSpPr txBox="1">
            <a:spLocks noChangeArrowheads="1"/>
          </p:cNvSpPr>
          <p:nvPr/>
        </p:nvSpPr>
        <p:spPr bwMode="auto">
          <a:xfrm>
            <a:off x="6964104" y="1989100"/>
            <a:ext cx="351087" cy="24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lnSpc>
                <a:spcPct val="70000"/>
              </a:lnSpc>
              <a:spcAft>
                <a:spcPts val="600"/>
              </a:spcAft>
            </a:pPr>
            <a:r>
              <a:rPr lang="en-US" altLang="es-MX" sz="1400" b="1" dirty="0">
                <a:latin typeface="Arial" panose="020B0604020202020204" pitchFamily="34" charset="0"/>
              </a:rPr>
              <a:t>D</a:t>
            </a:r>
          </a:p>
        </p:txBody>
      </p:sp>
      <p:sp>
        <p:nvSpPr>
          <p:cNvPr id="49" name="Text Box 12">
            <a:extLst>
              <a:ext uri="{FF2B5EF4-FFF2-40B4-BE49-F238E27FC236}">
                <a16:creationId xmlns:a16="http://schemas.microsoft.com/office/drawing/2014/main" id="{812E8206-6982-447F-BD50-E41B21859213}"/>
              </a:ext>
            </a:extLst>
          </p:cNvPr>
          <p:cNvSpPr txBox="1">
            <a:spLocks noChangeArrowheads="1"/>
          </p:cNvSpPr>
          <p:nvPr/>
        </p:nvSpPr>
        <p:spPr bwMode="auto">
          <a:xfrm>
            <a:off x="0" y="15240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3000" b="1" dirty="0">
                <a:latin typeface="Arial" panose="020B0604020202020204" pitchFamily="34" charset="0"/>
              </a:rPr>
              <a:t>Solución a la pregunta </a:t>
            </a:r>
            <a:r>
              <a:rPr lang="es-MX" altLang="es-MX" sz="3000" b="1" dirty="0" err="1">
                <a:latin typeface="Arial" panose="020B0604020202020204" pitchFamily="34" charset="0"/>
              </a:rPr>
              <a:t>3.b</a:t>
            </a:r>
            <a:r>
              <a:rPr lang="es-MX" altLang="es-MX" sz="3000" b="1" dirty="0">
                <a:latin typeface="Arial" panose="020B0604020202020204" pitchFamily="34" charset="0"/>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wipe(left)">
                                      <p:cBhvr>
                                        <p:cTn id="7" dur="500"/>
                                        <p:tgtEl>
                                          <p:spTgt spid="95235"/>
                                        </p:tgtEl>
                                      </p:cBhvr>
                                    </p:animEffect>
                                  </p:childTnLst>
                                </p:cTn>
                              </p:par>
                              <p:par>
                                <p:cTn id="8" presetID="2" presetClass="entr" presetSubtype="1" fill="hold" grpId="0" nodeType="withEffect">
                                  <p:stCondLst>
                                    <p:cond delay="0"/>
                                  </p:stCondLst>
                                  <p:iterate type="wd">
                                    <p:tmPct val="100000"/>
                                  </p:iterate>
                                  <p:childTnLst>
                                    <p:set>
                                      <p:cBhvr>
                                        <p:cTn id="9" dur="1" fill="hold">
                                          <p:stCondLst>
                                            <p:cond delay="0"/>
                                          </p:stCondLst>
                                        </p:cTn>
                                        <p:tgtEl>
                                          <p:spTgt spid="95236">
                                            <p:txEl>
                                              <p:pRg st="0" end="0"/>
                                            </p:txEl>
                                          </p:spTgt>
                                        </p:tgtEl>
                                        <p:attrNameLst>
                                          <p:attrName>style.visibility</p:attrName>
                                        </p:attrNameLst>
                                      </p:cBhvr>
                                      <p:to>
                                        <p:strVal val="visible"/>
                                      </p:to>
                                    </p:set>
                                    <p:anim calcmode="lin" valueType="num">
                                      <p:cBhvr additive="base">
                                        <p:cTn id="10" dur="300" fill="hold"/>
                                        <p:tgtEl>
                                          <p:spTgt spid="95236">
                                            <p:txEl>
                                              <p:pRg st="0" end="0"/>
                                            </p:txEl>
                                          </p:spTgt>
                                        </p:tgtEl>
                                        <p:attrNameLst>
                                          <p:attrName>ppt_x</p:attrName>
                                        </p:attrNameLst>
                                      </p:cBhvr>
                                      <p:tavLst>
                                        <p:tav tm="0">
                                          <p:val>
                                            <p:strVal val="#ppt_x"/>
                                          </p:val>
                                        </p:tav>
                                        <p:tav tm="100000">
                                          <p:val>
                                            <p:strVal val="#ppt_x"/>
                                          </p:val>
                                        </p:tav>
                                      </p:tavLst>
                                    </p:anim>
                                    <p:anim calcmode="lin" valueType="num">
                                      <p:cBhvr additive="base">
                                        <p:cTn id="11" dur="300" fill="hold"/>
                                        <p:tgtEl>
                                          <p:spTgt spid="95236">
                                            <p:txEl>
                                              <p:pRg st="0" end="0"/>
                                            </p:txEl>
                                          </p:spTgt>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0"/>
                                  </p:stCondLst>
                                  <p:iterate type="wd">
                                    <p:tmPct val="100000"/>
                                  </p:iterate>
                                  <p:childTnLst>
                                    <p:set>
                                      <p:cBhvr>
                                        <p:cTn id="13" dur="1" fill="hold">
                                          <p:stCondLst>
                                            <p:cond delay="0"/>
                                          </p:stCondLst>
                                        </p:cTn>
                                        <p:tgtEl>
                                          <p:spTgt spid="95262">
                                            <p:txEl>
                                              <p:pRg st="0" end="0"/>
                                            </p:txEl>
                                          </p:spTgt>
                                        </p:tgtEl>
                                        <p:attrNameLst>
                                          <p:attrName>style.visibility</p:attrName>
                                        </p:attrNameLst>
                                      </p:cBhvr>
                                      <p:to>
                                        <p:strVal val="visible"/>
                                      </p:to>
                                    </p:set>
                                    <p:anim calcmode="lin" valueType="num">
                                      <p:cBhvr additive="base">
                                        <p:cTn id="14" dur="300" fill="hold"/>
                                        <p:tgtEl>
                                          <p:spTgt spid="95262">
                                            <p:txEl>
                                              <p:pRg st="0" end="0"/>
                                            </p:txEl>
                                          </p:spTgt>
                                        </p:tgtEl>
                                        <p:attrNameLst>
                                          <p:attrName>ppt_x</p:attrName>
                                        </p:attrNameLst>
                                      </p:cBhvr>
                                      <p:tavLst>
                                        <p:tav tm="0">
                                          <p:val>
                                            <p:strVal val="#ppt_x"/>
                                          </p:val>
                                        </p:tav>
                                        <p:tav tm="100000">
                                          <p:val>
                                            <p:strVal val="#ppt_x"/>
                                          </p:val>
                                        </p:tav>
                                      </p:tavLst>
                                    </p:anim>
                                    <p:anim calcmode="lin" valueType="num">
                                      <p:cBhvr additive="base">
                                        <p:cTn id="15" dur="300" fill="hold"/>
                                        <p:tgtEl>
                                          <p:spTgt spid="95262">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0"/>
                                  </p:stCondLst>
                                  <p:iterate type="wd">
                                    <p:tmPct val="100000"/>
                                  </p:iterate>
                                  <p:childTnLst>
                                    <p:set>
                                      <p:cBhvr>
                                        <p:cTn id="17" dur="1" fill="hold">
                                          <p:stCondLst>
                                            <p:cond delay="0"/>
                                          </p:stCondLst>
                                        </p:cTn>
                                        <p:tgtEl>
                                          <p:spTgt spid="95254">
                                            <p:txEl>
                                              <p:pRg st="0" end="0"/>
                                            </p:txEl>
                                          </p:spTgt>
                                        </p:tgtEl>
                                        <p:attrNameLst>
                                          <p:attrName>style.visibility</p:attrName>
                                        </p:attrNameLst>
                                      </p:cBhvr>
                                      <p:to>
                                        <p:strVal val="visible"/>
                                      </p:to>
                                    </p:set>
                                    <p:anim calcmode="lin" valueType="num">
                                      <p:cBhvr additive="base">
                                        <p:cTn id="18" dur="300" fill="hold"/>
                                        <p:tgtEl>
                                          <p:spTgt spid="95254">
                                            <p:txEl>
                                              <p:pRg st="0" end="0"/>
                                            </p:txEl>
                                          </p:spTgt>
                                        </p:tgtEl>
                                        <p:attrNameLst>
                                          <p:attrName>ppt_x</p:attrName>
                                        </p:attrNameLst>
                                      </p:cBhvr>
                                      <p:tavLst>
                                        <p:tav tm="0">
                                          <p:val>
                                            <p:strVal val="#ppt_x"/>
                                          </p:val>
                                        </p:tav>
                                        <p:tav tm="100000">
                                          <p:val>
                                            <p:strVal val="#ppt_x"/>
                                          </p:val>
                                        </p:tav>
                                      </p:tavLst>
                                    </p:anim>
                                    <p:anim calcmode="lin" valueType="num">
                                      <p:cBhvr additive="base">
                                        <p:cTn id="19" dur="300" fill="hold"/>
                                        <p:tgtEl>
                                          <p:spTgt spid="95254">
                                            <p:txEl>
                                              <p:pRg st="0" end="0"/>
                                            </p:txEl>
                                          </p:spTgt>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iterate type="wd">
                                    <p:tmPct val="100000"/>
                                  </p:iterate>
                                  <p:childTnLst>
                                    <p:set>
                                      <p:cBhvr>
                                        <p:cTn id="21" dur="1" fill="hold">
                                          <p:stCondLst>
                                            <p:cond delay="0"/>
                                          </p:stCondLst>
                                        </p:cTn>
                                        <p:tgtEl>
                                          <p:spTgt spid="95257">
                                            <p:txEl>
                                              <p:pRg st="0" end="0"/>
                                            </p:txEl>
                                          </p:spTgt>
                                        </p:tgtEl>
                                        <p:attrNameLst>
                                          <p:attrName>style.visibility</p:attrName>
                                        </p:attrNameLst>
                                      </p:cBhvr>
                                      <p:to>
                                        <p:strVal val="visible"/>
                                      </p:to>
                                    </p:set>
                                    <p:anim calcmode="lin" valueType="num">
                                      <p:cBhvr additive="base">
                                        <p:cTn id="22" dur="300" fill="hold"/>
                                        <p:tgtEl>
                                          <p:spTgt spid="95257">
                                            <p:txEl>
                                              <p:pRg st="0" end="0"/>
                                            </p:txEl>
                                          </p:spTgt>
                                        </p:tgtEl>
                                        <p:attrNameLst>
                                          <p:attrName>ppt_x</p:attrName>
                                        </p:attrNameLst>
                                      </p:cBhvr>
                                      <p:tavLst>
                                        <p:tav tm="0">
                                          <p:val>
                                            <p:strVal val="#ppt_x"/>
                                          </p:val>
                                        </p:tav>
                                        <p:tav tm="100000">
                                          <p:val>
                                            <p:strVal val="#ppt_x"/>
                                          </p:val>
                                        </p:tav>
                                      </p:tavLst>
                                    </p:anim>
                                    <p:anim calcmode="lin" valueType="num">
                                      <p:cBhvr additive="base">
                                        <p:cTn id="23" dur="300" fill="hold"/>
                                        <p:tgtEl>
                                          <p:spTgt spid="95257">
                                            <p:txEl>
                                              <p:pRg st="0" end="0"/>
                                            </p:txEl>
                                          </p:spTgt>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iterate type="wd">
                                    <p:tmPct val="100000"/>
                                  </p:iterate>
                                  <p:childTnLst>
                                    <p:set>
                                      <p:cBhvr>
                                        <p:cTn id="25" dur="1" fill="hold">
                                          <p:stCondLst>
                                            <p:cond delay="0"/>
                                          </p:stCondLst>
                                        </p:cTn>
                                        <p:tgtEl>
                                          <p:spTgt spid="95259">
                                            <p:txEl>
                                              <p:pRg st="0" end="0"/>
                                            </p:txEl>
                                          </p:spTgt>
                                        </p:tgtEl>
                                        <p:attrNameLst>
                                          <p:attrName>style.visibility</p:attrName>
                                        </p:attrNameLst>
                                      </p:cBhvr>
                                      <p:to>
                                        <p:strVal val="visible"/>
                                      </p:to>
                                    </p:set>
                                    <p:anim calcmode="lin" valueType="num">
                                      <p:cBhvr additive="base">
                                        <p:cTn id="26" dur="300" fill="hold"/>
                                        <p:tgtEl>
                                          <p:spTgt spid="95259">
                                            <p:txEl>
                                              <p:pRg st="0" end="0"/>
                                            </p:txEl>
                                          </p:spTgt>
                                        </p:tgtEl>
                                        <p:attrNameLst>
                                          <p:attrName>ppt_x</p:attrName>
                                        </p:attrNameLst>
                                      </p:cBhvr>
                                      <p:tavLst>
                                        <p:tav tm="0">
                                          <p:val>
                                            <p:strVal val="#ppt_x"/>
                                          </p:val>
                                        </p:tav>
                                        <p:tav tm="100000">
                                          <p:val>
                                            <p:strVal val="#ppt_x"/>
                                          </p:val>
                                        </p:tav>
                                      </p:tavLst>
                                    </p:anim>
                                    <p:anim calcmode="lin" valueType="num">
                                      <p:cBhvr additive="base">
                                        <p:cTn id="27" dur="300" fill="hold"/>
                                        <p:tgtEl>
                                          <p:spTgt spid="95259">
                                            <p:txEl>
                                              <p:pRg st="0" end="0"/>
                                            </p:txEl>
                                          </p:spTgt>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0"/>
                                  </p:stCondLst>
                                  <p:iterate type="wd">
                                    <p:tmPct val="100000"/>
                                  </p:iterate>
                                  <p:childTnLst>
                                    <p:set>
                                      <p:cBhvr>
                                        <p:cTn id="29" dur="1" fill="hold">
                                          <p:stCondLst>
                                            <p:cond delay="0"/>
                                          </p:stCondLst>
                                        </p:cTn>
                                        <p:tgtEl>
                                          <p:spTgt spid="95250">
                                            <p:txEl>
                                              <p:pRg st="0" end="0"/>
                                            </p:txEl>
                                          </p:spTgt>
                                        </p:tgtEl>
                                        <p:attrNameLst>
                                          <p:attrName>style.visibility</p:attrName>
                                        </p:attrNameLst>
                                      </p:cBhvr>
                                      <p:to>
                                        <p:strVal val="visible"/>
                                      </p:to>
                                    </p:set>
                                    <p:anim calcmode="lin" valueType="num">
                                      <p:cBhvr additive="base">
                                        <p:cTn id="30" dur="300" fill="hold"/>
                                        <p:tgtEl>
                                          <p:spTgt spid="95250">
                                            <p:txEl>
                                              <p:pRg st="0" end="0"/>
                                            </p:txEl>
                                          </p:spTgt>
                                        </p:tgtEl>
                                        <p:attrNameLst>
                                          <p:attrName>ppt_x</p:attrName>
                                        </p:attrNameLst>
                                      </p:cBhvr>
                                      <p:tavLst>
                                        <p:tav tm="0">
                                          <p:val>
                                            <p:strVal val="#ppt_x"/>
                                          </p:val>
                                        </p:tav>
                                        <p:tav tm="100000">
                                          <p:val>
                                            <p:strVal val="#ppt_x"/>
                                          </p:val>
                                        </p:tav>
                                      </p:tavLst>
                                    </p:anim>
                                    <p:anim calcmode="lin" valueType="num">
                                      <p:cBhvr additive="base">
                                        <p:cTn id="31" dur="300" fill="hold"/>
                                        <p:tgtEl>
                                          <p:spTgt spid="95250">
                                            <p:txEl>
                                              <p:pRg st="0" end="0"/>
                                            </p:txEl>
                                          </p:spTgt>
                                        </p:tgtEl>
                                        <p:attrNameLst>
                                          <p:attrName>ppt_y</p:attrName>
                                        </p:attrNameLst>
                                      </p:cBhvr>
                                      <p:tavLst>
                                        <p:tav tm="0">
                                          <p:val>
                                            <p:strVal val="0-#ppt_h/2"/>
                                          </p:val>
                                        </p:tav>
                                        <p:tav tm="100000">
                                          <p:val>
                                            <p:strVal val="#ppt_y"/>
                                          </p:val>
                                        </p:tav>
                                      </p:tavLst>
                                    </p:anim>
                                  </p:childTnLst>
                                </p:cTn>
                              </p:par>
                              <p:par>
                                <p:cTn id="32" presetID="22" presetClass="entr" presetSubtype="8" fill="hold" grpId="0" nodeType="withEffect">
                                  <p:stCondLst>
                                    <p:cond delay="0"/>
                                  </p:stCondLst>
                                  <p:childTnLst>
                                    <p:set>
                                      <p:cBhvr>
                                        <p:cTn id="33" dur="1" fill="hold">
                                          <p:stCondLst>
                                            <p:cond delay="0"/>
                                          </p:stCondLst>
                                        </p:cTn>
                                        <p:tgtEl>
                                          <p:spTgt spid="95245"/>
                                        </p:tgtEl>
                                        <p:attrNameLst>
                                          <p:attrName>style.visibility</p:attrName>
                                        </p:attrNameLst>
                                      </p:cBhvr>
                                      <p:to>
                                        <p:strVal val="visible"/>
                                      </p:to>
                                    </p:set>
                                    <p:animEffect transition="in" filter="wipe(left)">
                                      <p:cBhvr>
                                        <p:cTn id="34" dur="500"/>
                                        <p:tgtEl>
                                          <p:spTgt spid="95245"/>
                                        </p:tgtEl>
                                      </p:cBhvr>
                                    </p:animEffect>
                                  </p:childTnLst>
                                </p:cTn>
                              </p:par>
                              <p:par>
                                <p:cTn id="35" presetID="2" presetClass="entr" presetSubtype="1" fill="hold" grpId="0" nodeType="withEffect">
                                  <p:stCondLst>
                                    <p:cond delay="0"/>
                                  </p:stCondLst>
                                  <p:iterate type="wd">
                                    <p:tmPct val="100000"/>
                                  </p:iterate>
                                  <p:childTnLst>
                                    <p:set>
                                      <p:cBhvr>
                                        <p:cTn id="36" dur="1" fill="hold">
                                          <p:stCondLst>
                                            <p:cond delay="0"/>
                                          </p:stCondLst>
                                        </p:cTn>
                                        <p:tgtEl>
                                          <p:spTgt spid="95238">
                                            <p:txEl>
                                              <p:pRg st="0" end="0"/>
                                            </p:txEl>
                                          </p:spTgt>
                                        </p:tgtEl>
                                        <p:attrNameLst>
                                          <p:attrName>style.visibility</p:attrName>
                                        </p:attrNameLst>
                                      </p:cBhvr>
                                      <p:to>
                                        <p:strVal val="visible"/>
                                      </p:to>
                                    </p:set>
                                    <p:anim calcmode="lin" valueType="num">
                                      <p:cBhvr additive="base">
                                        <p:cTn id="37" dur="300" fill="hold"/>
                                        <p:tgtEl>
                                          <p:spTgt spid="95238">
                                            <p:txEl>
                                              <p:pRg st="0" end="0"/>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95238">
                                            <p:txEl>
                                              <p:pRg st="0" end="0"/>
                                            </p:txEl>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iterate type="wd">
                                    <p:tmPct val="100000"/>
                                  </p:iterate>
                                  <p:childTnLst>
                                    <p:set>
                                      <p:cBhvr>
                                        <p:cTn id="40" dur="1" fill="hold">
                                          <p:stCondLst>
                                            <p:cond delay="0"/>
                                          </p:stCondLst>
                                        </p:cTn>
                                        <p:tgtEl>
                                          <p:spTgt spid="95239">
                                            <p:txEl>
                                              <p:pRg st="0" end="0"/>
                                            </p:txEl>
                                          </p:spTgt>
                                        </p:tgtEl>
                                        <p:attrNameLst>
                                          <p:attrName>style.visibility</p:attrName>
                                        </p:attrNameLst>
                                      </p:cBhvr>
                                      <p:to>
                                        <p:strVal val="visible"/>
                                      </p:to>
                                    </p:set>
                                    <p:anim calcmode="lin" valueType="num">
                                      <p:cBhvr additive="base">
                                        <p:cTn id="41" dur="300" fill="hold"/>
                                        <p:tgtEl>
                                          <p:spTgt spid="95239">
                                            <p:txEl>
                                              <p:pRg st="0" end="0"/>
                                            </p:txEl>
                                          </p:spTgt>
                                        </p:tgtEl>
                                        <p:attrNameLst>
                                          <p:attrName>ppt_x</p:attrName>
                                        </p:attrNameLst>
                                      </p:cBhvr>
                                      <p:tavLst>
                                        <p:tav tm="0">
                                          <p:val>
                                            <p:strVal val="#ppt_x"/>
                                          </p:val>
                                        </p:tav>
                                        <p:tav tm="100000">
                                          <p:val>
                                            <p:strVal val="#ppt_x"/>
                                          </p:val>
                                        </p:tav>
                                      </p:tavLst>
                                    </p:anim>
                                    <p:anim calcmode="lin" valueType="num">
                                      <p:cBhvr additive="base">
                                        <p:cTn id="42" dur="300" fill="hold"/>
                                        <p:tgtEl>
                                          <p:spTgt spid="95239">
                                            <p:txEl>
                                              <p:pRg st="0" end="0"/>
                                            </p:txEl>
                                          </p:spTgt>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iterate type="wd">
                                    <p:tmPct val="100000"/>
                                  </p:iterate>
                                  <p:childTnLst>
                                    <p:set>
                                      <p:cBhvr>
                                        <p:cTn id="44" dur="1" fill="hold">
                                          <p:stCondLst>
                                            <p:cond delay="0"/>
                                          </p:stCondLst>
                                        </p:cTn>
                                        <p:tgtEl>
                                          <p:spTgt spid="95240">
                                            <p:txEl>
                                              <p:pRg st="0" end="0"/>
                                            </p:txEl>
                                          </p:spTgt>
                                        </p:tgtEl>
                                        <p:attrNameLst>
                                          <p:attrName>style.visibility</p:attrName>
                                        </p:attrNameLst>
                                      </p:cBhvr>
                                      <p:to>
                                        <p:strVal val="visible"/>
                                      </p:to>
                                    </p:set>
                                    <p:anim calcmode="lin" valueType="num">
                                      <p:cBhvr additive="base">
                                        <p:cTn id="45" dur="300" fill="hold"/>
                                        <p:tgtEl>
                                          <p:spTgt spid="95240">
                                            <p:txEl>
                                              <p:pRg st="0" end="0"/>
                                            </p:txEl>
                                          </p:spTgt>
                                        </p:tgtEl>
                                        <p:attrNameLst>
                                          <p:attrName>ppt_x</p:attrName>
                                        </p:attrNameLst>
                                      </p:cBhvr>
                                      <p:tavLst>
                                        <p:tav tm="0">
                                          <p:val>
                                            <p:strVal val="#ppt_x"/>
                                          </p:val>
                                        </p:tav>
                                        <p:tav tm="100000">
                                          <p:val>
                                            <p:strVal val="#ppt_x"/>
                                          </p:val>
                                        </p:tav>
                                      </p:tavLst>
                                    </p:anim>
                                    <p:anim calcmode="lin" valueType="num">
                                      <p:cBhvr additive="base">
                                        <p:cTn id="46" dur="300" fill="hold"/>
                                        <p:tgtEl>
                                          <p:spTgt spid="95240">
                                            <p:txEl>
                                              <p:pRg st="0" end="0"/>
                                            </p:txEl>
                                          </p:spTgt>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0"/>
                                  </p:stCondLst>
                                  <p:iterate type="wd">
                                    <p:tmPct val="100000"/>
                                  </p:iterate>
                                  <p:childTnLst>
                                    <p:set>
                                      <p:cBhvr>
                                        <p:cTn id="48" dur="1" fill="hold">
                                          <p:stCondLst>
                                            <p:cond delay="0"/>
                                          </p:stCondLst>
                                        </p:cTn>
                                        <p:tgtEl>
                                          <p:spTgt spid="95241">
                                            <p:txEl>
                                              <p:pRg st="0" end="0"/>
                                            </p:txEl>
                                          </p:spTgt>
                                        </p:tgtEl>
                                        <p:attrNameLst>
                                          <p:attrName>style.visibility</p:attrName>
                                        </p:attrNameLst>
                                      </p:cBhvr>
                                      <p:to>
                                        <p:strVal val="visible"/>
                                      </p:to>
                                    </p:set>
                                    <p:anim calcmode="lin" valueType="num">
                                      <p:cBhvr additive="base">
                                        <p:cTn id="49" dur="300" fill="hold"/>
                                        <p:tgtEl>
                                          <p:spTgt spid="95241">
                                            <p:txEl>
                                              <p:pRg st="0" end="0"/>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9524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nodePh="1">
                                  <p:stCondLst>
                                    <p:cond delay="0"/>
                                  </p:stCondLst>
                                  <p:endCondLst>
                                    <p:cond evt="begin" delay="0">
                                      <p:tn val="53"/>
                                    </p:cond>
                                  </p:endCondLst>
                                  <p:childTnLst>
                                    <p:set>
                                      <p:cBhvr>
                                        <p:cTn id="54" dur="1" fill="hold">
                                          <p:stCondLst>
                                            <p:cond delay="0"/>
                                          </p:stCondLst>
                                        </p:cTn>
                                        <p:tgtEl>
                                          <p:spTgt spid="95237"/>
                                        </p:tgtEl>
                                        <p:attrNameLst>
                                          <p:attrName>style.visibility</p:attrName>
                                        </p:attrNameLst>
                                      </p:cBhvr>
                                      <p:to>
                                        <p:strVal val="visible"/>
                                      </p:to>
                                    </p:set>
                                    <p:animEffect transition="in" filter="wipe(left)">
                                      <p:cBhvr>
                                        <p:cTn id="55" dur="500"/>
                                        <p:tgtEl>
                                          <p:spTgt spid="95237"/>
                                        </p:tgtEl>
                                      </p:cBhvr>
                                    </p:animEffect>
                                  </p:childTnLst>
                                </p:cTn>
                              </p:par>
                              <p:par>
                                <p:cTn id="56" presetID="2" presetClass="entr" presetSubtype="1" fill="hold" grpId="0" nodeType="withEffect">
                                  <p:stCondLst>
                                    <p:cond delay="0"/>
                                  </p:stCondLst>
                                  <p:iterate type="wd">
                                    <p:tmPct val="100000"/>
                                  </p:iterate>
                                  <p:childTnLst>
                                    <p:set>
                                      <p:cBhvr>
                                        <p:cTn id="57" dur="1" fill="hold">
                                          <p:stCondLst>
                                            <p:cond delay="0"/>
                                          </p:stCondLst>
                                        </p:cTn>
                                        <p:tgtEl>
                                          <p:spTgt spid="95247">
                                            <p:txEl>
                                              <p:pRg st="0" end="0"/>
                                            </p:txEl>
                                          </p:spTgt>
                                        </p:tgtEl>
                                        <p:attrNameLst>
                                          <p:attrName>style.visibility</p:attrName>
                                        </p:attrNameLst>
                                      </p:cBhvr>
                                      <p:to>
                                        <p:strVal val="visible"/>
                                      </p:to>
                                    </p:set>
                                    <p:anim calcmode="lin" valueType="num">
                                      <p:cBhvr additive="base">
                                        <p:cTn id="58" dur="300" fill="hold"/>
                                        <p:tgtEl>
                                          <p:spTgt spid="95247">
                                            <p:txEl>
                                              <p:pRg st="0" end="0"/>
                                            </p:txEl>
                                          </p:spTgt>
                                        </p:tgtEl>
                                        <p:attrNameLst>
                                          <p:attrName>ppt_x</p:attrName>
                                        </p:attrNameLst>
                                      </p:cBhvr>
                                      <p:tavLst>
                                        <p:tav tm="0">
                                          <p:val>
                                            <p:strVal val="#ppt_x"/>
                                          </p:val>
                                        </p:tav>
                                        <p:tav tm="100000">
                                          <p:val>
                                            <p:strVal val="#ppt_x"/>
                                          </p:val>
                                        </p:tav>
                                      </p:tavLst>
                                    </p:anim>
                                    <p:anim calcmode="lin" valueType="num">
                                      <p:cBhvr additive="base">
                                        <p:cTn id="59" dur="300" fill="hold"/>
                                        <p:tgtEl>
                                          <p:spTgt spid="95247">
                                            <p:txEl>
                                              <p:pRg st="0" end="0"/>
                                            </p:txEl>
                                          </p:spTgt>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iterate type="wd">
                                    <p:tmPct val="100000"/>
                                  </p:iterate>
                                  <p:childTnLst>
                                    <p:set>
                                      <p:cBhvr>
                                        <p:cTn id="61" dur="1" fill="hold">
                                          <p:stCondLst>
                                            <p:cond delay="0"/>
                                          </p:stCondLst>
                                        </p:cTn>
                                        <p:tgtEl>
                                          <p:spTgt spid="95264">
                                            <p:txEl>
                                              <p:pRg st="0" end="0"/>
                                            </p:txEl>
                                          </p:spTgt>
                                        </p:tgtEl>
                                        <p:attrNameLst>
                                          <p:attrName>style.visibility</p:attrName>
                                        </p:attrNameLst>
                                      </p:cBhvr>
                                      <p:to>
                                        <p:strVal val="visible"/>
                                      </p:to>
                                    </p:set>
                                    <p:anim calcmode="lin" valueType="num">
                                      <p:cBhvr additive="base">
                                        <p:cTn id="62" dur="300" fill="hold"/>
                                        <p:tgtEl>
                                          <p:spTgt spid="95264">
                                            <p:txEl>
                                              <p:pRg st="0" end="0"/>
                                            </p:txEl>
                                          </p:spTgt>
                                        </p:tgtEl>
                                        <p:attrNameLst>
                                          <p:attrName>ppt_x</p:attrName>
                                        </p:attrNameLst>
                                      </p:cBhvr>
                                      <p:tavLst>
                                        <p:tav tm="0">
                                          <p:val>
                                            <p:strVal val="#ppt_x"/>
                                          </p:val>
                                        </p:tav>
                                        <p:tav tm="100000">
                                          <p:val>
                                            <p:strVal val="#ppt_x"/>
                                          </p:val>
                                        </p:tav>
                                      </p:tavLst>
                                    </p:anim>
                                    <p:anim calcmode="lin" valueType="num">
                                      <p:cBhvr additive="base">
                                        <p:cTn id="63" dur="300" fill="hold"/>
                                        <p:tgtEl>
                                          <p:spTgt spid="9526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iterate type="wd">
                                    <p:tmPct val="100000"/>
                                  </p:iterate>
                                  <p:childTnLst>
                                    <p:set>
                                      <p:cBhvr>
                                        <p:cTn id="65" dur="1" fill="hold">
                                          <p:stCondLst>
                                            <p:cond delay="0"/>
                                          </p:stCondLst>
                                        </p:cTn>
                                        <p:tgtEl>
                                          <p:spTgt spid="95266">
                                            <p:txEl>
                                              <p:pRg st="0" end="0"/>
                                            </p:txEl>
                                          </p:spTgt>
                                        </p:tgtEl>
                                        <p:attrNameLst>
                                          <p:attrName>style.visibility</p:attrName>
                                        </p:attrNameLst>
                                      </p:cBhvr>
                                      <p:to>
                                        <p:strVal val="visible"/>
                                      </p:to>
                                    </p:set>
                                    <p:anim calcmode="lin" valueType="num">
                                      <p:cBhvr additive="base">
                                        <p:cTn id="66" dur="300" fill="hold"/>
                                        <p:tgtEl>
                                          <p:spTgt spid="95266">
                                            <p:txEl>
                                              <p:pRg st="0" end="0"/>
                                            </p:txEl>
                                          </p:spTgt>
                                        </p:tgtEl>
                                        <p:attrNameLst>
                                          <p:attrName>ppt_x</p:attrName>
                                        </p:attrNameLst>
                                      </p:cBhvr>
                                      <p:tavLst>
                                        <p:tav tm="0">
                                          <p:val>
                                            <p:strVal val="#ppt_x"/>
                                          </p:val>
                                        </p:tav>
                                        <p:tav tm="100000">
                                          <p:val>
                                            <p:strVal val="#ppt_x"/>
                                          </p:val>
                                        </p:tav>
                                      </p:tavLst>
                                    </p:anim>
                                    <p:anim calcmode="lin" valueType="num">
                                      <p:cBhvr additive="base">
                                        <p:cTn id="67" dur="300" fill="hold"/>
                                        <p:tgtEl>
                                          <p:spTgt spid="95266">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0"/>
                                  </p:stCondLst>
                                  <p:iterate type="wd">
                                    <p:tmPct val="100000"/>
                                  </p:iterate>
                                  <p:childTnLst>
                                    <p:set>
                                      <p:cBhvr>
                                        <p:cTn id="69" dur="1" fill="hold">
                                          <p:stCondLst>
                                            <p:cond delay="0"/>
                                          </p:stCondLst>
                                        </p:cTn>
                                        <p:tgtEl>
                                          <p:spTgt spid="95269">
                                            <p:txEl>
                                              <p:pRg st="0" end="0"/>
                                            </p:txEl>
                                          </p:spTgt>
                                        </p:tgtEl>
                                        <p:attrNameLst>
                                          <p:attrName>style.visibility</p:attrName>
                                        </p:attrNameLst>
                                      </p:cBhvr>
                                      <p:to>
                                        <p:strVal val="visible"/>
                                      </p:to>
                                    </p:set>
                                    <p:anim calcmode="lin" valueType="num">
                                      <p:cBhvr additive="base">
                                        <p:cTn id="70" dur="300" fill="hold"/>
                                        <p:tgtEl>
                                          <p:spTgt spid="95269">
                                            <p:txEl>
                                              <p:pRg st="0" end="0"/>
                                            </p:txEl>
                                          </p:spTgt>
                                        </p:tgtEl>
                                        <p:attrNameLst>
                                          <p:attrName>ppt_x</p:attrName>
                                        </p:attrNameLst>
                                      </p:cBhvr>
                                      <p:tavLst>
                                        <p:tav tm="0">
                                          <p:val>
                                            <p:strVal val="#ppt_x"/>
                                          </p:val>
                                        </p:tav>
                                        <p:tav tm="100000">
                                          <p:val>
                                            <p:strVal val="#ppt_x"/>
                                          </p:val>
                                        </p:tav>
                                      </p:tavLst>
                                    </p:anim>
                                    <p:anim calcmode="lin" valueType="num">
                                      <p:cBhvr additive="base">
                                        <p:cTn id="71" dur="300" fill="hold"/>
                                        <p:tgtEl>
                                          <p:spTgt spid="95269">
                                            <p:txEl>
                                              <p:pRg st="0" end="0"/>
                                            </p:txEl>
                                          </p:spTgt>
                                        </p:tgtEl>
                                        <p:attrNameLst>
                                          <p:attrName>ppt_y</p:attrName>
                                        </p:attrNameLst>
                                      </p:cBhvr>
                                      <p:tavLst>
                                        <p:tav tm="0">
                                          <p:val>
                                            <p:strVal val="0-#ppt_h/2"/>
                                          </p:val>
                                        </p:tav>
                                        <p:tav tm="100000">
                                          <p:val>
                                            <p:strVal val="#ppt_y"/>
                                          </p:val>
                                        </p:tav>
                                      </p:tavLst>
                                    </p:anim>
                                  </p:childTnLst>
                                </p:cTn>
                              </p:par>
                              <p:par>
                                <p:cTn id="72" presetID="2" presetClass="entr" presetSubtype="1" fill="hold" grpId="0" nodeType="withEffect">
                                  <p:stCondLst>
                                    <p:cond delay="0"/>
                                  </p:stCondLst>
                                  <p:iterate type="wd">
                                    <p:tmPct val="100000"/>
                                  </p:iterate>
                                  <p:childTnLst>
                                    <p:set>
                                      <p:cBhvr>
                                        <p:cTn id="73" dur="1" fill="hold">
                                          <p:stCondLst>
                                            <p:cond delay="0"/>
                                          </p:stCondLst>
                                        </p:cTn>
                                        <p:tgtEl>
                                          <p:spTgt spid="95271">
                                            <p:txEl>
                                              <p:pRg st="0" end="0"/>
                                            </p:txEl>
                                          </p:spTgt>
                                        </p:tgtEl>
                                        <p:attrNameLst>
                                          <p:attrName>style.visibility</p:attrName>
                                        </p:attrNameLst>
                                      </p:cBhvr>
                                      <p:to>
                                        <p:strVal val="visible"/>
                                      </p:to>
                                    </p:set>
                                    <p:anim calcmode="lin" valueType="num">
                                      <p:cBhvr additive="base">
                                        <p:cTn id="74" dur="300" fill="hold"/>
                                        <p:tgtEl>
                                          <p:spTgt spid="95271">
                                            <p:txEl>
                                              <p:pRg st="0" end="0"/>
                                            </p:txEl>
                                          </p:spTgt>
                                        </p:tgtEl>
                                        <p:attrNameLst>
                                          <p:attrName>ppt_x</p:attrName>
                                        </p:attrNameLst>
                                      </p:cBhvr>
                                      <p:tavLst>
                                        <p:tav tm="0">
                                          <p:val>
                                            <p:strVal val="#ppt_x"/>
                                          </p:val>
                                        </p:tav>
                                        <p:tav tm="100000">
                                          <p:val>
                                            <p:strVal val="#ppt_x"/>
                                          </p:val>
                                        </p:tav>
                                      </p:tavLst>
                                    </p:anim>
                                    <p:anim calcmode="lin" valueType="num">
                                      <p:cBhvr additive="base">
                                        <p:cTn id="75" dur="300" fill="hold"/>
                                        <p:tgtEl>
                                          <p:spTgt spid="95271">
                                            <p:txEl>
                                              <p:pRg st="0" end="0"/>
                                            </p:txEl>
                                          </p:spTgt>
                                        </p:tgtEl>
                                        <p:attrNameLst>
                                          <p:attrName>ppt_y</p:attrName>
                                        </p:attrNameLst>
                                      </p:cBhvr>
                                      <p:tavLst>
                                        <p:tav tm="0">
                                          <p:val>
                                            <p:strVal val="0-#ppt_h/2"/>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95244"/>
                                        </p:tgtEl>
                                        <p:attrNameLst>
                                          <p:attrName>style.visibility</p:attrName>
                                        </p:attrNameLst>
                                      </p:cBhvr>
                                      <p:to>
                                        <p:strVal val="visible"/>
                                      </p:to>
                                    </p:set>
                                    <p:animEffect transition="in" filter="wipe(left)">
                                      <p:cBhvr>
                                        <p:cTn id="78" dur="500"/>
                                        <p:tgtEl>
                                          <p:spTgt spid="95244"/>
                                        </p:tgtEl>
                                      </p:cBhvr>
                                    </p:animEffect>
                                  </p:childTnLst>
                                </p:cTn>
                              </p:par>
                              <p:par>
                                <p:cTn id="79" presetID="2" presetClass="entr" presetSubtype="1" fill="hold" grpId="0" nodeType="withEffect">
                                  <p:stCondLst>
                                    <p:cond delay="0"/>
                                  </p:stCondLst>
                                  <p:iterate type="wd">
                                    <p:tmPct val="100000"/>
                                  </p:iterate>
                                  <p:childTnLst>
                                    <p:set>
                                      <p:cBhvr>
                                        <p:cTn id="80" dur="1" fill="hold">
                                          <p:stCondLst>
                                            <p:cond delay="0"/>
                                          </p:stCondLst>
                                        </p:cTn>
                                        <p:tgtEl>
                                          <p:spTgt spid="95249">
                                            <p:txEl>
                                              <p:pRg st="0" end="0"/>
                                            </p:txEl>
                                          </p:spTgt>
                                        </p:tgtEl>
                                        <p:attrNameLst>
                                          <p:attrName>style.visibility</p:attrName>
                                        </p:attrNameLst>
                                      </p:cBhvr>
                                      <p:to>
                                        <p:strVal val="visible"/>
                                      </p:to>
                                    </p:set>
                                    <p:anim calcmode="lin" valueType="num">
                                      <p:cBhvr additive="base">
                                        <p:cTn id="81" dur="300" fill="hold"/>
                                        <p:tgtEl>
                                          <p:spTgt spid="95249">
                                            <p:txEl>
                                              <p:pRg st="0" end="0"/>
                                            </p:txEl>
                                          </p:spTgt>
                                        </p:tgtEl>
                                        <p:attrNameLst>
                                          <p:attrName>ppt_x</p:attrName>
                                        </p:attrNameLst>
                                      </p:cBhvr>
                                      <p:tavLst>
                                        <p:tav tm="0">
                                          <p:val>
                                            <p:strVal val="#ppt_x"/>
                                          </p:val>
                                        </p:tav>
                                        <p:tav tm="100000">
                                          <p:val>
                                            <p:strVal val="#ppt_x"/>
                                          </p:val>
                                        </p:tav>
                                      </p:tavLst>
                                    </p:anim>
                                    <p:anim calcmode="lin" valueType="num">
                                      <p:cBhvr additive="base">
                                        <p:cTn id="82" dur="300" fill="hold"/>
                                        <p:tgtEl>
                                          <p:spTgt spid="95249">
                                            <p:txEl>
                                              <p:pRg st="0" end="0"/>
                                            </p:txEl>
                                          </p:spTgt>
                                        </p:tgtEl>
                                        <p:attrNameLst>
                                          <p:attrName>ppt_y</p:attrName>
                                        </p:attrNameLst>
                                      </p:cBhvr>
                                      <p:tavLst>
                                        <p:tav tm="0">
                                          <p:val>
                                            <p:strVal val="0-#ppt_h/2"/>
                                          </p:val>
                                        </p:tav>
                                        <p:tav tm="100000">
                                          <p:val>
                                            <p:strVal val="#ppt_y"/>
                                          </p:val>
                                        </p:tav>
                                      </p:tavLst>
                                    </p:anim>
                                  </p:childTnLst>
                                </p:cTn>
                              </p:par>
                              <p:par>
                                <p:cTn id="83" presetID="2" presetClass="entr" presetSubtype="1" fill="hold" grpId="0" nodeType="withEffect">
                                  <p:stCondLst>
                                    <p:cond delay="0"/>
                                  </p:stCondLst>
                                  <p:iterate type="wd">
                                    <p:tmPct val="100000"/>
                                  </p:iterate>
                                  <p:childTnLst>
                                    <p:set>
                                      <p:cBhvr>
                                        <p:cTn id="84" dur="1" fill="hold">
                                          <p:stCondLst>
                                            <p:cond delay="0"/>
                                          </p:stCondLst>
                                        </p:cTn>
                                        <p:tgtEl>
                                          <p:spTgt spid="95258">
                                            <p:txEl>
                                              <p:pRg st="0" end="0"/>
                                            </p:txEl>
                                          </p:spTgt>
                                        </p:tgtEl>
                                        <p:attrNameLst>
                                          <p:attrName>style.visibility</p:attrName>
                                        </p:attrNameLst>
                                      </p:cBhvr>
                                      <p:to>
                                        <p:strVal val="visible"/>
                                      </p:to>
                                    </p:set>
                                    <p:anim calcmode="lin" valueType="num">
                                      <p:cBhvr additive="base">
                                        <p:cTn id="85" dur="300" fill="hold"/>
                                        <p:tgtEl>
                                          <p:spTgt spid="95258">
                                            <p:txEl>
                                              <p:pRg st="0" end="0"/>
                                            </p:txEl>
                                          </p:spTgt>
                                        </p:tgtEl>
                                        <p:attrNameLst>
                                          <p:attrName>ppt_x</p:attrName>
                                        </p:attrNameLst>
                                      </p:cBhvr>
                                      <p:tavLst>
                                        <p:tav tm="0">
                                          <p:val>
                                            <p:strVal val="#ppt_x"/>
                                          </p:val>
                                        </p:tav>
                                        <p:tav tm="100000">
                                          <p:val>
                                            <p:strVal val="#ppt_x"/>
                                          </p:val>
                                        </p:tav>
                                      </p:tavLst>
                                    </p:anim>
                                    <p:anim calcmode="lin" valueType="num">
                                      <p:cBhvr additive="base">
                                        <p:cTn id="86" dur="300" fill="hold"/>
                                        <p:tgtEl>
                                          <p:spTgt spid="95258">
                                            <p:txEl>
                                              <p:pRg st="0" end="0"/>
                                            </p:txEl>
                                          </p:spTgt>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iterate type="wd">
                                    <p:tmPct val="100000"/>
                                  </p:iterate>
                                  <p:childTnLst>
                                    <p:set>
                                      <p:cBhvr>
                                        <p:cTn id="88" dur="1" fill="hold">
                                          <p:stCondLst>
                                            <p:cond delay="0"/>
                                          </p:stCondLst>
                                        </p:cTn>
                                        <p:tgtEl>
                                          <p:spTgt spid="95255">
                                            <p:txEl>
                                              <p:pRg st="0" end="0"/>
                                            </p:txEl>
                                          </p:spTgt>
                                        </p:tgtEl>
                                        <p:attrNameLst>
                                          <p:attrName>style.visibility</p:attrName>
                                        </p:attrNameLst>
                                      </p:cBhvr>
                                      <p:to>
                                        <p:strVal val="visible"/>
                                      </p:to>
                                    </p:set>
                                    <p:anim calcmode="lin" valueType="num">
                                      <p:cBhvr additive="base">
                                        <p:cTn id="89" dur="300" fill="hold"/>
                                        <p:tgtEl>
                                          <p:spTgt spid="95255">
                                            <p:txEl>
                                              <p:pRg st="0" end="0"/>
                                            </p:txEl>
                                          </p:spTgt>
                                        </p:tgtEl>
                                        <p:attrNameLst>
                                          <p:attrName>ppt_x</p:attrName>
                                        </p:attrNameLst>
                                      </p:cBhvr>
                                      <p:tavLst>
                                        <p:tav tm="0">
                                          <p:val>
                                            <p:strVal val="#ppt_x"/>
                                          </p:val>
                                        </p:tav>
                                        <p:tav tm="100000">
                                          <p:val>
                                            <p:strVal val="#ppt_x"/>
                                          </p:val>
                                        </p:tav>
                                      </p:tavLst>
                                    </p:anim>
                                    <p:anim calcmode="lin" valueType="num">
                                      <p:cBhvr additive="base">
                                        <p:cTn id="90" dur="300" fill="hold"/>
                                        <p:tgtEl>
                                          <p:spTgt spid="95255">
                                            <p:txEl>
                                              <p:pRg st="0" end="0"/>
                                            </p:txEl>
                                          </p:spTgt>
                                        </p:tgtEl>
                                        <p:attrNameLst>
                                          <p:attrName>ppt_y</p:attrName>
                                        </p:attrNameLst>
                                      </p:cBhvr>
                                      <p:tavLst>
                                        <p:tav tm="0">
                                          <p:val>
                                            <p:strVal val="0-#ppt_h/2"/>
                                          </p:val>
                                        </p:tav>
                                        <p:tav tm="100000">
                                          <p:val>
                                            <p:strVal val="#ppt_y"/>
                                          </p:val>
                                        </p:tav>
                                      </p:tavLst>
                                    </p:anim>
                                  </p:childTnLst>
                                </p:cTn>
                              </p:par>
                              <p:par>
                                <p:cTn id="91" presetID="2" presetClass="entr" presetSubtype="1" fill="hold" grpId="0" nodeType="withEffect">
                                  <p:stCondLst>
                                    <p:cond delay="0"/>
                                  </p:stCondLst>
                                  <p:iterate type="wd">
                                    <p:tmPct val="100000"/>
                                  </p:iterate>
                                  <p:childTnLst>
                                    <p:set>
                                      <p:cBhvr>
                                        <p:cTn id="92" dur="1" fill="hold">
                                          <p:stCondLst>
                                            <p:cond delay="0"/>
                                          </p:stCondLst>
                                        </p:cTn>
                                        <p:tgtEl>
                                          <p:spTgt spid="95252">
                                            <p:txEl>
                                              <p:pRg st="0" end="0"/>
                                            </p:txEl>
                                          </p:spTgt>
                                        </p:tgtEl>
                                        <p:attrNameLst>
                                          <p:attrName>style.visibility</p:attrName>
                                        </p:attrNameLst>
                                      </p:cBhvr>
                                      <p:to>
                                        <p:strVal val="visible"/>
                                      </p:to>
                                    </p:set>
                                    <p:anim calcmode="lin" valueType="num">
                                      <p:cBhvr additive="base">
                                        <p:cTn id="93" dur="300" fill="hold"/>
                                        <p:tgtEl>
                                          <p:spTgt spid="95252">
                                            <p:txEl>
                                              <p:pRg st="0" end="0"/>
                                            </p:txEl>
                                          </p:spTgt>
                                        </p:tgtEl>
                                        <p:attrNameLst>
                                          <p:attrName>ppt_x</p:attrName>
                                        </p:attrNameLst>
                                      </p:cBhvr>
                                      <p:tavLst>
                                        <p:tav tm="0">
                                          <p:val>
                                            <p:strVal val="#ppt_x"/>
                                          </p:val>
                                        </p:tav>
                                        <p:tav tm="100000">
                                          <p:val>
                                            <p:strVal val="#ppt_x"/>
                                          </p:val>
                                        </p:tav>
                                      </p:tavLst>
                                    </p:anim>
                                    <p:anim calcmode="lin" valueType="num">
                                      <p:cBhvr additive="base">
                                        <p:cTn id="94" dur="300" fill="hold"/>
                                        <p:tgtEl>
                                          <p:spTgt spid="95252">
                                            <p:txEl>
                                              <p:pRg st="0" end="0"/>
                                            </p:txEl>
                                          </p:spTgt>
                                        </p:tgtEl>
                                        <p:attrNameLst>
                                          <p:attrName>ppt_y</p:attrName>
                                        </p:attrNameLst>
                                      </p:cBhvr>
                                      <p:tavLst>
                                        <p:tav tm="0">
                                          <p:val>
                                            <p:strVal val="0-#ppt_h/2"/>
                                          </p:val>
                                        </p:tav>
                                        <p:tav tm="100000">
                                          <p:val>
                                            <p:strVal val="#ppt_y"/>
                                          </p:val>
                                        </p:tav>
                                      </p:tavLst>
                                    </p:anim>
                                  </p:childTnLst>
                                </p:cTn>
                              </p:par>
                              <p:par>
                                <p:cTn id="95" presetID="22" presetClass="entr" presetSubtype="8"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left)">
                                      <p:cBhvr>
                                        <p:cTn id="97" dur="500"/>
                                        <p:tgtEl>
                                          <p:spTgt spid="47"/>
                                        </p:tgtEl>
                                      </p:cBhvr>
                                    </p:animEffect>
                                  </p:childTnLst>
                                </p:cTn>
                              </p:par>
                              <p:par>
                                <p:cTn id="98" presetID="2" presetClass="entr" presetSubtype="1" fill="hold" grpId="0" nodeType="withEffect">
                                  <p:stCondLst>
                                    <p:cond delay="0"/>
                                  </p:stCondLst>
                                  <p:iterate type="wd">
                                    <p:tmPct val="100000"/>
                                  </p:iterate>
                                  <p:childTnLst>
                                    <p:set>
                                      <p:cBhvr>
                                        <p:cTn id="99" dur="1" fill="hold">
                                          <p:stCondLst>
                                            <p:cond delay="0"/>
                                          </p:stCondLst>
                                        </p:cTn>
                                        <p:tgtEl>
                                          <p:spTgt spid="95261">
                                            <p:txEl>
                                              <p:pRg st="0" end="0"/>
                                            </p:txEl>
                                          </p:spTgt>
                                        </p:tgtEl>
                                        <p:attrNameLst>
                                          <p:attrName>style.visibility</p:attrName>
                                        </p:attrNameLst>
                                      </p:cBhvr>
                                      <p:to>
                                        <p:strVal val="visible"/>
                                      </p:to>
                                    </p:set>
                                    <p:anim calcmode="lin" valueType="num">
                                      <p:cBhvr additive="base">
                                        <p:cTn id="100" dur="300" fill="hold"/>
                                        <p:tgtEl>
                                          <p:spTgt spid="95261">
                                            <p:txEl>
                                              <p:pRg st="0" end="0"/>
                                            </p:txEl>
                                          </p:spTgt>
                                        </p:tgtEl>
                                        <p:attrNameLst>
                                          <p:attrName>ppt_x</p:attrName>
                                        </p:attrNameLst>
                                      </p:cBhvr>
                                      <p:tavLst>
                                        <p:tav tm="0">
                                          <p:val>
                                            <p:strVal val="#ppt_x"/>
                                          </p:val>
                                        </p:tav>
                                        <p:tav tm="100000">
                                          <p:val>
                                            <p:strVal val="#ppt_x"/>
                                          </p:val>
                                        </p:tav>
                                      </p:tavLst>
                                    </p:anim>
                                    <p:anim calcmode="lin" valueType="num">
                                      <p:cBhvr additive="base">
                                        <p:cTn id="101" dur="300" fill="hold"/>
                                        <p:tgtEl>
                                          <p:spTgt spid="9526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95243"/>
                                        </p:tgtEl>
                                        <p:attrNameLst>
                                          <p:attrName>style.visibility</p:attrName>
                                        </p:attrNameLst>
                                      </p:cBhvr>
                                      <p:to>
                                        <p:strVal val="visible"/>
                                      </p:to>
                                    </p:set>
                                    <p:animEffect transition="in" filter="wipe(left)">
                                      <p:cBhvr>
                                        <p:cTn id="106" dur="500"/>
                                        <p:tgtEl>
                                          <p:spTgt spid="95243"/>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5246"/>
                                        </p:tgtEl>
                                        <p:attrNameLst>
                                          <p:attrName>style.visibility</p:attrName>
                                        </p:attrNameLst>
                                      </p:cBhvr>
                                      <p:to>
                                        <p:strVal val="visible"/>
                                      </p:to>
                                    </p:set>
                                    <p:animEffect transition="in" filter="wipe(left)">
                                      <p:cBhvr>
                                        <p:cTn id="109" dur="500"/>
                                        <p:tgtEl>
                                          <p:spTgt spid="95246"/>
                                        </p:tgtEl>
                                      </p:cBhvr>
                                    </p:animEffect>
                                  </p:childTnLst>
                                </p:cTn>
                              </p:par>
                              <p:par>
                                <p:cTn id="110" presetID="2" presetClass="entr" presetSubtype="1" fill="hold" grpId="0" nodeType="withEffect">
                                  <p:stCondLst>
                                    <p:cond delay="0"/>
                                  </p:stCondLst>
                                  <p:iterate type="wd">
                                    <p:tmPct val="100000"/>
                                  </p:iterate>
                                  <p:childTnLst>
                                    <p:set>
                                      <p:cBhvr>
                                        <p:cTn id="111" dur="1" fill="hold">
                                          <p:stCondLst>
                                            <p:cond delay="0"/>
                                          </p:stCondLst>
                                        </p:cTn>
                                        <p:tgtEl>
                                          <p:spTgt spid="95248">
                                            <p:txEl>
                                              <p:pRg st="0" end="0"/>
                                            </p:txEl>
                                          </p:spTgt>
                                        </p:tgtEl>
                                        <p:attrNameLst>
                                          <p:attrName>style.visibility</p:attrName>
                                        </p:attrNameLst>
                                      </p:cBhvr>
                                      <p:to>
                                        <p:strVal val="visible"/>
                                      </p:to>
                                    </p:set>
                                    <p:anim calcmode="lin" valueType="num">
                                      <p:cBhvr additive="base">
                                        <p:cTn id="112" dur="300" fill="hold"/>
                                        <p:tgtEl>
                                          <p:spTgt spid="95248">
                                            <p:txEl>
                                              <p:pRg st="0" end="0"/>
                                            </p:txEl>
                                          </p:spTgt>
                                        </p:tgtEl>
                                        <p:attrNameLst>
                                          <p:attrName>ppt_x</p:attrName>
                                        </p:attrNameLst>
                                      </p:cBhvr>
                                      <p:tavLst>
                                        <p:tav tm="0">
                                          <p:val>
                                            <p:strVal val="#ppt_x"/>
                                          </p:val>
                                        </p:tav>
                                        <p:tav tm="100000">
                                          <p:val>
                                            <p:strVal val="#ppt_x"/>
                                          </p:val>
                                        </p:tav>
                                      </p:tavLst>
                                    </p:anim>
                                    <p:anim calcmode="lin" valueType="num">
                                      <p:cBhvr additive="base">
                                        <p:cTn id="113" dur="300" fill="hold"/>
                                        <p:tgtEl>
                                          <p:spTgt spid="95248">
                                            <p:txEl>
                                              <p:pRg st="0" end="0"/>
                                            </p:txEl>
                                          </p:spTgt>
                                        </p:tgtEl>
                                        <p:attrNameLst>
                                          <p:attrName>ppt_y</p:attrName>
                                        </p:attrNameLst>
                                      </p:cBhvr>
                                      <p:tavLst>
                                        <p:tav tm="0">
                                          <p:val>
                                            <p:strVal val="0-#ppt_h/2"/>
                                          </p:val>
                                        </p:tav>
                                        <p:tav tm="100000">
                                          <p:val>
                                            <p:strVal val="#ppt_y"/>
                                          </p:val>
                                        </p:tav>
                                      </p:tavLst>
                                    </p:anim>
                                  </p:childTnLst>
                                </p:cTn>
                              </p:par>
                              <p:par>
                                <p:cTn id="114" presetID="2" presetClass="entr" presetSubtype="1" fill="hold" grpId="0" nodeType="withEffect">
                                  <p:stCondLst>
                                    <p:cond delay="0"/>
                                  </p:stCondLst>
                                  <p:iterate type="wd">
                                    <p:tmPct val="100000"/>
                                  </p:iterate>
                                  <p:childTnLst>
                                    <p:set>
                                      <p:cBhvr>
                                        <p:cTn id="115" dur="1" fill="hold">
                                          <p:stCondLst>
                                            <p:cond delay="0"/>
                                          </p:stCondLst>
                                        </p:cTn>
                                        <p:tgtEl>
                                          <p:spTgt spid="95251">
                                            <p:txEl>
                                              <p:pRg st="0" end="0"/>
                                            </p:txEl>
                                          </p:spTgt>
                                        </p:tgtEl>
                                        <p:attrNameLst>
                                          <p:attrName>style.visibility</p:attrName>
                                        </p:attrNameLst>
                                      </p:cBhvr>
                                      <p:to>
                                        <p:strVal val="visible"/>
                                      </p:to>
                                    </p:set>
                                    <p:anim calcmode="lin" valueType="num">
                                      <p:cBhvr additive="base">
                                        <p:cTn id="116" dur="300" fill="hold"/>
                                        <p:tgtEl>
                                          <p:spTgt spid="95251">
                                            <p:txEl>
                                              <p:pRg st="0" end="0"/>
                                            </p:txEl>
                                          </p:spTgt>
                                        </p:tgtEl>
                                        <p:attrNameLst>
                                          <p:attrName>ppt_x</p:attrName>
                                        </p:attrNameLst>
                                      </p:cBhvr>
                                      <p:tavLst>
                                        <p:tav tm="0">
                                          <p:val>
                                            <p:strVal val="#ppt_x"/>
                                          </p:val>
                                        </p:tav>
                                        <p:tav tm="100000">
                                          <p:val>
                                            <p:strVal val="#ppt_x"/>
                                          </p:val>
                                        </p:tav>
                                      </p:tavLst>
                                    </p:anim>
                                    <p:anim calcmode="lin" valueType="num">
                                      <p:cBhvr additive="base">
                                        <p:cTn id="117" dur="300" fill="hold"/>
                                        <p:tgtEl>
                                          <p:spTgt spid="95251">
                                            <p:txEl>
                                              <p:pRg st="0" end="0"/>
                                            </p:txEl>
                                          </p:spTgt>
                                        </p:tgtEl>
                                        <p:attrNameLst>
                                          <p:attrName>ppt_y</p:attrName>
                                        </p:attrNameLst>
                                      </p:cBhvr>
                                      <p:tavLst>
                                        <p:tav tm="0">
                                          <p:val>
                                            <p:strVal val="0-#ppt_h/2"/>
                                          </p:val>
                                        </p:tav>
                                        <p:tav tm="100000">
                                          <p:val>
                                            <p:strVal val="#ppt_y"/>
                                          </p:val>
                                        </p:tav>
                                      </p:tavLst>
                                    </p:anim>
                                  </p:childTnLst>
                                </p:cTn>
                              </p:par>
                              <p:par>
                                <p:cTn id="118" presetID="2" presetClass="entr" presetSubtype="1" fill="hold" grpId="0" nodeType="withEffect">
                                  <p:stCondLst>
                                    <p:cond delay="0"/>
                                  </p:stCondLst>
                                  <p:iterate type="wd">
                                    <p:tmPct val="100000"/>
                                  </p:iterate>
                                  <p:childTnLst>
                                    <p:set>
                                      <p:cBhvr>
                                        <p:cTn id="119" dur="1" fill="hold">
                                          <p:stCondLst>
                                            <p:cond delay="0"/>
                                          </p:stCondLst>
                                        </p:cTn>
                                        <p:tgtEl>
                                          <p:spTgt spid="95253">
                                            <p:txEl>
                                              <p:pRg st="0" end="0"/>
                                            </p:txEl>
                                          </p:spTgt>
                                        </p:tgtEl>
                                        <p:attrNameLst>
                                          <p:attrName>style.visibility</p:attrName>
                                        </p:attrNameLst>
                                      </p:cBhvr>
                                      <p:to>
                                        <p:strVal val="visible"/>
                                      </p:to>
                                    </p:set>
                                    <p:anim calcmode="lin" valueType="num">
                                      <p:cBhvr additive="base">
                                        <p:cTn id="120" dur="300" fill="hold"/>
                                        <p:tgtEl>
                                          <p:spTgt spid="95253">
                                            <p:txEl>
                                              <p:pRg st="0" end="0"/>
                                            </p:txEl>
                                          </p:spTgt>
                                        </p:tgtEl>
                                        <p:attrNameLst>
                                          <p:attrName>ppt_x</p:attrName>
                                        </p:attrNameLst>
                                      </p:cBhvr>
                                      <p:tavLst>
                                        <p:tav tm="0">
                                          <p:val>
                                            <p:strVal val="#ppt_x"/>
                                          </p:val>
                                        </p:tav>
                                        <p:tav tm="100000">
                                          <p:val>
                                            <p:strVal val="#ppt_x"/>
                                          </p:val>
                                        </p:tav>
                                      </p:tavLst>
                                    </p:anim>
                                    <p:anim calcmode="lin" valueType="num">
                                      <p:cBhvr additive="base">
                                        <p:cTn id="121" dur="300" fill="hold"/>
                                        <p:tgtEl>
                                          <p:spTgt spid="95253">
                                            <p:txEl>
                                              <p:pRg st="0" end="0"/>
                                            </p:txEl>
                                          </p:spTgt>
                                        </p:tgtEl>
                                        <p:attrNameLst>
                                          <p:attrName>ppt_y</p:attrName>
                                        </p:attrNameLst>
                                      </p:cBhvr>
                                      <p:tavLst>
                                        <p:tav tm="0">
                                          <p:val>
                                            <p:strVal val="0-#ppt_h/2"/>
                                          </p:val>
                                        </p:tav>
                                        <p:tav tm="100000">
                                          <p:val>
                                            <p:strVal val="#ppt_y"/>
                                          </p:val>
                                        </p:tav>
                                      </p:tavLst>
                                    </p:anim>
                                  </p:childTnLst>
                                </p:cTn>
                              </p:par>
                              <p:par>
                                <p:cTn id="122" presetID="2" presetClass="entr" presetSubtype="1" fill="hold" grpId="0" nodeType="withEffect">
                                  <p:stCondLst>
                                    <p:cond delay="0"/>
                                  </p:stCondLst>
                                  <p:iterate type="wd">
                                    <p:tmPct val="100000"/>
                                  </p:iterate>
                                  <p:childTnLst>
                                    <p:set>
                                      <p:cBhvr>
                                        <p:cTn id="123" dur="1" fill="hold">
                                          <p:stCondLst>
                                            <p:cond delay="0"/>
                                          </p:stCondLst>
                                        </p:cTn>
                                        <p:tgtEl>
                                          <p:spTgt spid="95256">
                                            <p:txEl>
                                              <p:pRg st="0" end="0"/>
                                            </p:txEl>
                                          </p:spTgt>
                                        </p:tgtEl>
                                        <p:attrNameLst>
                                          <p:attrName>style.visibility</p:attrName>
                                        </p:attrNameLst>
                                      </p:cBhvr>
                                      <p:to>
                                        <p:strVal val="visible"/>
                                      </p:to>
                                    </p:set>
                                    <p:anim calcmode="lin" valueType="num">
                                      <p:cBhvr additive="base">
                                        <p:cTn id="124" dur="300" fill="hold"/>
                                        <p:tgtEl>
                                          <p:spTgt spid="95256">
                                            <p:txEl>
                                              <p:pRg st="0" end="0"/>
                                            </p:txEl>
                                          </p:spTgt>
                                        </p:tgtEl>
                                        <p:attrNameLst>
                                          <p:attrName>ppt_x</p:attrName>
                                        </p:attrNameLst>
                                      </p:cBhvr>
                                      <p:tavLst>
                                        <p:tav tm="0">
                                          <p:val>
                                            <p:strVal val="#ppt_x"/>
                                          </p:val>
                                        </p:tav>
                                        <p:tav tm="100000">
                                          <p:val>
                                            <p:strVal val="#ppt_x"/>
                                          </p:val>
                                        </p:tav>
                                      </p:tavLst>
                                    </p:anim>
                                    <p:anim calcmode="lin" valueType="num">
                                      <p:cBhvr additive="base">
                                        <p:cTn id="125" dur="300" fill="hold"/>
                                        <p:tgtEl>
                                          <p:spTgt spid="95256">
                                            <p:txEl>
                                              <p:pRg st="0" end="0"/>
                                            </p:txEl>
                                          </p:spTgt>
                                        </p:tgtEl>
                                        <p:attrNameLst>
                                          <p:attrName>ppt_y</p:attrName>
                                        </p:attrNameLst>
                                      </p:cBhvr>
                                      <p:tavLst>
                                        <p:tav tm="0">
                                          <p:val>
                                            <p:strVal val="0-#ppt_h/2"/>
                                          </p:val>
                                        </p:tav>
                                        <p:tav tm="100000">
                                          <p:val>
                                            <p:strVal val="#ppt_y"/>
                                          </p:val>
                                        </p:tav>
                                      </p:tavLst>
                                    </p:anim>
                                  </p:childTnLst>
                                </p:cTn>
                              </p:par>
                              <p:par>
                                <p:cTn id="126" presetID="2" presetClass="entr" presetSubtype="1" fill="hold" grpId="0" nodeType="withEffect">
                                  <p:stCondLst>
                                    <p:cond delay="0"/>
                                  </p:stCondLst>
                                  <p:iterate type="wd">
                                    <p:tmPct val="100000"/>
                                  </p:iterate>
                                  <p:childTnLst>
                                    <p:set>
                                      <p:cBhvr>
                                        <p:cTn id="127" dur="1" fill="hold">
                                          <p:stCondLst>
                                            <p:cond delay="0"/>
                                          </p:stCondLst>
                                        </p:cTn>
                                        <p:tgtEl>
                                          <p:spTgt spid="95260">
                                            <p:txEl>
                                              <p:pRg st="0" end="0"/>
                                            </p:txEl>
                                          </p:spTgt>
                                        </p:tgtEl>
                                        <p:attrNameLst>
                                          <p:attrName>style.visibility</p:attrName>
                                        </p:attrNameLst>
                                      </p:cBhvr>
                                      <p:to>
                                        <p:strVal val="visible"/>
                                      </p:to>
                                    </p:set>
                                    <p:anim calcmode="lin" valueType="num">
                                      <p:cBhvr additive="base">
                                        <p:cTn id="128" dur="300" fill="hold"/>
                                        <p:tgtEl>
                                          <p:spTgt spid="95260">
                                            <p:txEl>
                                              <p:pRg st="0" end="0"/>
                                            </p:txEl>
                                          </p:spTgt>
                                        </p:tgtEl>
                                        <p:attrNameLst>
                                          <p:attrName>ppt_x</p:attrName>
                                        </p:attrNameLst>
                                      </p:cBhvr>
                                      <p:tavLst>
                                        <p:tav tm="0">
                                          <p:val>
                                            <p:strVal val="#ppt_x"/>
                                          </p:val>
                                        </p:tav>
                                        <p:tav tm="100000">
                                          <p:val>
                                            <p:strVal val="#ppt_x"/>
                                          </p:val>
                                        </p:tav>
                                      </p:tavLst>
                                    </p:anim>
                                    <p:anim calcmode="lin" valueType="num">
                                      <p:cBhvr additive="base">
                                        <p:cTn id="129" dur="300" fill="hold"/>
                                        <p:tgtEl>
                                          <p:spTgt spid="95260">
                                            <p:txEl>
                                              <p:pRg st="0" end="0"/>
                                            </p:txEl>
                                          </p:spTgt>
                                        </p:tgtEl>
                                        <p:attrNameLst>
                                          <p:attrName>ppt_y</p:attrName>
                                        </p:attrNameLst>
                                      </p:cBhvr>
                                      <p:tavLst>
                                        <p:tav tm="0">
                                          <p:val>
                                            <p:strVal val="0-#ppt_h/2"/>
                                          </p:val>
                                        </p:tav>
                                        <p:tav tm="100000">
                                          <p:val>
                                            <p:strVal val="#ppt_y"/>
                                          </p:val>
                                        </p:tav>
                                      </p:tavLst>
                                    </p:anim>
                                  </p:childTnLst>
                                </p:cTn>
                              </p:par>
                              <p:par>
                                <p:cTn id="130" presetID="2" presetClass="entr" presetSubtype="1" fill="hold" grpId="0" nodeType="withEffect">
                                  <p:stCondLst>
                                    <p:cond delay="0"/>
                                  </p:stCondLst>
                                  <p:iterate type="wd">
                                    <p:tmPct val="100000"/>
                                  </p:iterate>
                                  <p:childTnLst>
                                    <p:set>
                                      <p:cBhvr>
                                        <p:cTn id="131" dur="1" fill="hold">
                                          <p:stCondLst>
                                            <p:cond delay="0"/>
                                          </p:stCondLst>
                                        </p:cTn>
                                        <p:tgtEl>
                                          <p:spTgt spid="95263">
                                            <p:txEl>
                                              <p:pRg st="0" end="0"/>
                                            </p:txEl>
                                          </p:spTgt>
                                        </p:tgtEl>
                                        <p:attrNameLst>
                                          <p:attrName>style.visibility</p:attrName>
                                        </p:attrNameLst>
                                      </p:cBhvr>
                                      <p:to>
                                        <p:strVal val="visible"/>
                                      </p:to>
                                    </p:set>
                                    <p:anim calcmode="lin" valueType="num">
                                      <p:cBhvr additive="base">
                                        <p:cTn id="132" dur="300" fill="hold"/>
                                        <p:tgtEl>
                                          <p:spTgt spid="95263">
                                            <p:txEl>
                                              <p:pRg st="0" end="0"/>
                                            </p:txEl>
                                          </p:spTgt>
                                        </p:tgtEl>
                                        <p:attrNameLst>
                                          <p:attrName>ppt_x</p:attrName>
                                        </p:attrNameLst>
                                      </p:cBhvr>
                                      <p:tavLst>
                                        <p:tav tm="0">
                                          <p:val>
                                            <p:strVal val="#ppt_x"/>
                                          </p:val>
                                        </p:tav>
                                        <p:tav tm="100000">
                                          <p:val>
                                            <p:strVal val="#ppt_x"/>
                                          </p:val>
                                        </p:tav>
                                      </p:tavLst>
                                    </p:anim>
                                    <p:anim calcmode="lin" valueType="num">
                                      <p:cBhvr additive="base">
                                        <p:cTn id="133" dur="300" fill="hold"/>
                                        <p:tgtEl>
                                          <p:spTgt spid="95263">
                                            <p:txEl>
                                              <p:pRg st="0" end="0"/>
                                            </p:txEl>
                                          </p:spTgt>
                                        </p:tgtEl>
                                        <p:attrNameLst>
                                          <p:attrName>ppt_y</p:attrName>
                                        </p:attrNameLst>
                                      </p:cBhvr>
                                      <p:tavLst>
                                        <p:tav tm="0">
                                          <p:val>
                                            <p:strVal val="0-#ppt_h/2"/>
                                          </p:val>
                                        </p:tav>
                                        <p:tav tm="100000">
                                          <p:val>
                                            <p:strVal val="#ppt_y"/>
                                          </p:val>
                                        </p:tav>
                                      </p:tavLst>
                                    </p:anim>
                                  </p:childTnLst>
                                </p:cTn>
                              </p:par>
                              <p:par>
                                <p:cTn id="134" presetID="2" presetClass="entr" presetSubtype="1" fill="hold" grpId="0" nodeType="withEffect">
                                  <p:stCondLst>
                                    <p:cond delay="0"/>
                                  </p:stCondLst>
                                  <p:iterate type="wd">
                                    <p:tmPct val="100000"/>
                                  </p:iterate>
                                  <p:childTnLst>
                                    <p:set>
                                      <p:cBhvr>
                                        <p:cTn id="135" dur="1" fill="hold">
                                          <p:stCondLst>
                                            <p:cond delay="0"/>
                                          </p:stCondLst>
                                        </p:cTn>
                                        <p:tgtEl>
                                          <p:spTgt spid="95265">
                                            <p:txEl>
                                              <p:pRg st="0" end="0"/>
                                            </p:txEl>
                                          </p:spTgt>
                                        </p:tgtEl>
                                        <p:attrNameLst>
                                          <p:attrName>style.visibility</p:attrName>
                                        </p:attrNameLst>
                                      </p:cBhvr>
                                      <p:to>
                                        <p:strVal val="visible"/>
                                      </p:to>
                                    </p:set>
                                    <p:anim calcmode="lin" valueType="num">
                                      <p:cBhvr additive="base">
                                        <p:cTn id="136" dur="300" fill="hold"/>
                                        <p:tgtEl>
                                          <p:spTgt spid="95265">
                                            <p:txEl>
                                              <p:pRg st="0" end="0"/>
                                            </p:txEl>
                                          </p:spTgt>
                                        </p:tgtEl>
                                        <p:attrNameLst>
                                          <p:attrName>ppt_x</p:attrName>
                                        </p:attrNameLst>
                                      </p:cBhvr>
                                      <p:tavLst>
                                        <p:tav tm="0">
                                          <p:val>
                                            <p:strVal val="#ppt_x"/>
                                          </p:val>
                                        </p:tav>
                                        <p:tav tm="100000">
                                          <p:val>
                                            <p:strVal val="#ppt_x"/>
                                          </p:val>
                                        </p:tav>
                                      </p:tavLst>
                                    </p:anim>
                                    <p:anim calcmode="lin" valueType="num">
                                      <p:cBhvr additive="base">
                                        <p:cTn id="137" dur="300" fill="hold"/>
                                        <p:tgtEl>
                                          <p:spTgt spid="95265">
                                            <p:txEl>
                                              <p:pRg st="0" end="0"/>
                                            </p:txEl>
                                          </p:spTgt>
                                        </p:tgtEl>
                                        <p:attrNameLst>
                                          <p:attrName>ppt_y</p:attrName>
                                        </p:attrNameLst>
                                      </p:cBhvr>
                                      <p:tavLst>
                                        <p:tav tm="0">
                                          <p:val>
                                            <p:strVal val="0-#ppt_h/2"/>
                                          </p:val>
                                        </p:tav>
                                        <p:tav tm="100000">
                                          <p:val>
                                            <p:strVal val="#ppt_y"/>
                                          </p:val>
                                        </p:tav>
                                      </p:tavLst>
                                    </p:anim>
                                  </p:childTnLst>
                                </p:cTn>
                              </p:par>
                              <p:par>
                                <p:cTn id="138" presetID="2" presetClass="entr" presetSubtype="1" fill="hold" grpId="0" nodeType="withEffect">
                                  <p:stCondLst>
                                    <p:cond delay="0"/>
                                  </p:stCondLst>
                                  <p:iterate type="wd">
                                    <p:tmPct val="100000"/>
                                  </p:iterate>
                                  <p:childTnLst>
                                    <p:set>
                                      <p:cBhvr>
                                        <p:cTn id="139" dur="1" fill="hold">
                                          <p:stCondLst>
                                            <p:cond delay="0"/>
                                          </p:stCondLst>
                                        </p:cTn>
                                        <p:tgtEl>
                                          <p:spTgt spid="95267">
                                            <p:txEl>
                                              <p:pRg st="0" end="0"/>
                                            </p:txEl>
                                          </p:spTgt>
                                        </p:tgtEl>
                                        <p:attrNameLst>
                                          <p:attrName>style.visibility</p:attrName>
                                        </p:attrNameLst>
                                      </p:cBhvr>
                                      <p:to>
                                        <p:strVal val="visible"/>
                                      </p:to>
                                    </p:set>
                                    <p:anim calcmode="lin" valueType="num">
                                      <p:cBhvr additive="base">
                                        <p:cTn id="140" dur="300" fill="hold"/>
                                        <p:tgtEl>
                                          <p:spTgt spid="95267">
                                            <p:txEl>
                                              <p:pRg st="0" end="0"/>
                                            </p:txEl>
                                          </p:spTgt>
                                        </p:tgtEl>
                                        <p:attrNameLst>
                                          <p:attrName>ppt_x</p:attrName>
                                        </p:attrNameLst>
                                      </p:cBhvr>
                                      <p:tavLst>
                                        <p:tav tm="0">
                                          <p:val>
                                            <p:strVal val="#ppt_x"/>
                                          </p:val>
                                        </p:tav>
                                        <p:tav tm="100000">
                                          <p:val>
                                            <p:strVal val="#ppt_x"/>
                                          </p:val>
                                        </p:tav>
                                      </p:tavLst>
                                    </p:anim>
                                    <p:anim calcmode="lin" valueType="num">
                                      <p:cBhvr additive="base">
                                        <p:cTn id="141" dur="300" fill="hold"/>
                                        <p:tgtEl>
                                          <p:spTgt spid="95267">
                                            <p:txEl>
                                              <p:pRg st="0" end="0"/>
                                            </p:txEl>
                                          </p:spTgt>
                                        </p:tgtEl>
                                        <p:attrNameLst>
                                          <p:attrName>ppt_y</p:attrName>
                                        </p:attrNameLst>
                                      </p:cBhvr>
                                      <p:tavLst>
                                        <p:tav tm="0">
                                          <p:val>
                                            <p:strVal val="0-#ppt_h/2"/>
                                          </p:val>
                                        </p:tav>
                                        <p:tav tm="100000">
                                          <p:val>
                                            <p:strVal val="#ppt_y"/>
                                          </p:val>
                                        </p:tav>
                                      </p:tavLst>
                                    </p:anim>
                                  </p:childTnLst>
                                </p:cTn>
                              </p:par>
                              <p:par>
                                <p:cTn id="142" presetID="2" presetClass="entr" presetSubtype="1" fill="hold" grpId="0" nodeType="withEffect">
                                  <p:stCondLst>
                                    <p:cond delay="0"/>
                                  </p:stCondLst>
                                  <p:iterate type="wd">
                                    <p:tmPct val="100000"/>
                                  </p:iterate>
                                  <p:childTnLst>
                                    <p:set>
                                      <p:cBhvr>
                                        <p:cTn id="143" dur="1" fill="hold">
                                          <p:stCondLst>
                                            <p:cond delay="0"/>
                                          </p:stCondLst>
                                        </p:cTn>
                                        <p:tgtEl>
                                          <p:spTgt spid="95268">
                                            <p:txEl>
                                              <p:pRg st="0" end="0"/>
                                            </p:txEl>
                                          </p:spTgt>
                                        </p:tgtEl>
                                        <p:attrNameLst>
                                          <p:attrName>style.visibility</p:attrName>
                                        </p:attrNameLst>
                                      </p:cBhvr>
                                      <p:to>
                                        <p:strVal val="visible"/>
                                      </p:to>
                                    </p:set>
                                    <p:anim calcmode="lin" valueType="num">
                                      <p:cBhvr additive="base">
                                        <p:cTn id="144" dur="300" fill="hold"/>
                                        <p:tgtEl>
                                          <p:spTgt spid="95268">
                                            <p:txEl>
                                              <p:pRg st="0" end="0"/>
                                            </p:txEl>
                                          </p:spTgt>
                                        </p:tgtEl>
                                        <p:attrNameLst>
                                          <p:attrName>ppt_x</p:attrName>
                                        </p:attrNameLst>
                                      </p:cBhvr>
                                      <p:tavLst>
                                        <p:tav tm="0">
                                          <p:val>
                                            <p:strVal val="#ppt_x"/>
                                          </p:val>
                                        </p:tav>
                                        <p:tav tm="100000">
                                          <p:val>
                                            <p:strVal val="#ppt_x"/>
                                          </p:val>
                                        </p:tav>
                                      </p:tavLst>
                                    </p:anim>
                                    <p:anim calcmode="lin" valueType="num">
                                      <p:cBhvr additive="base">
                                        <p:cTn id="145" dur="300" fill="hold"/>
                                        <p:tgtEl>
                                          <p:spTgt spid="95268">
                                            <p:txEl>
                                              <p:pRg st="0" end="0"/>
                                            </p:txEl>
                                          </p:spTgt>
                                        </p:tgtEl>
                                        <p:attrNameLst>
                                          <p:attrName>ppt_y</p:attrName>
                                        </p:attrNameLst>
                                      </p:cBhvr>
                                      <p:tavLst>
                                        <p:tav tm="0">
                                          <p:val>
                                            <p:strVal val="0-#ppt_h/2"/>
                                          </p:val>
                                        </p:tav>
                                        <p:tav tm="100000">
                                          <p:val>
                                            <p:strVal val="#ppt_y"/>
                                          </p:val>
                                        </p:tav>
                                      </p:tavLst>
                                    </p:anim>
                                  </p:childTnLst>
                                </p:cTn>
                              </p:par>
                              <p:par>
                                <p:cTn id="146" presetID="2" presetClass="entr" presetSubtype="1" fill="hold" grpId="0" nodeType="withEffect">
                                  <p:stCondLst>
                                    <p:cond delay="0"/>
                                  </p:stCondLst>
                                  <p:iterate type="wd">
                                    <p:tmPct val="100000"/>
                                  </p:iterate>
                                  <p:childTnLst>
                                    <p:set>
                                      <p:cBhvr>
                                        <p:cTn id="147" dur="1" fill="hold">
                                          <p:stCondLst>
                                            <p:cond delay="0"/>
                                          </p:stCondLst>
                                        </p:cTn>
                                        <p:tgtEl>
                                          <p:spTgt spid="95270">
                                            <p:txEl>
                                              <p:pRg st="0" end="0"/>
                                            </p:txEl>
                                          </p:spTgt>
                                        </p:tgtEl>
                                        <p:attrNameLst>
                                          <p:attrName>style.visibility</p:attrName>
                                        </p:attrNameLst>
                                      </p:cBhvr>
                                      <p:to>
                                        <p:strVal val="visible"/>
                                      </p:to>
                                    </p:set>
                                    <p:anim calcmode="lin" valueType="num">
                                      <p:cBhvr additive="base">
                                        <p:cTn id="148" dur="300" fill="hold"/>
                                        <p:tgtEl>
                                          <p:spTgt spid="95270">
                                            <p:txEl>
                                              <p:pRg st="0" end="0"/>
                                            </p:txEl>
                                          </p:spTgt>
                                        </p:tgtEl>
                                        <p:attrNameLst>
                                          <p:attrName>ppt_x</p:attrName>
                                        </p:attrNameLst>
                                      </p:cBhvr>
                                      <p:tavLst>
                                        <p:tav tm="0">
                                          <p:val>
                                            <p:strVal val="#ppt_x"/>
                                          </p:val>
                                        </p:tav>
                                        <p:tav tm="100000">
                                          <p:val>
                                            <p:strVal val="#ppt_x"/>
                                          </p:val>
                                        </p:tav>
                                      </p:tavLst>
                                    </p:anim>
                                    <p:anim calcmode="lin" valueType="num">
                                      <p:cBhvr additive="base">
                                        <p:cTn id="149" dur="300" fill="hold"/>
                                        <p:tgtEl>
                                          <p:spTgt spid="95270">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animBg="1"/>
      <p:bldP spid="95236" grpId="0" build="p" autoUpdateAnimBg="0"/>
      <p:bldP spid="95237" grpId="0" animBg="1"/>
      <p:bldP spid="95238" grpId="0" build="p" autoUpdateAnimBg="0"/>
      <p:bldP spid="95239" grpId="0" build="p" autoUpdateAnimBg="0"/>
      <p:bldP spid="95240" grpId="0" build="p" autoUpdateAnimBg="0"/>
      <p:bldP spid="95241" grpId="0" build="p" autoUpdateAnimBg="0"/>
      <p:bldP spid="95243" grpId="0" animBg="1"/>
      <p:bldP spid="95244" grpId="0" animBg="1"/>
      <p:bldP spid="95245" grpId="0" animBg="1" autoUpdateAnimBg="0"/>
      <p:bldP spid="95246" grpId="0" animBg="1"/>
      <p:bldP spid="95247" grpId="0" build="p" autoUpdateAnimBg="0"/>
      <p:bldP spid="95248" grpId="0" build="p" autoUpdateAnimBg="0"/>
      <p:bldP spid="95249" grpId="0" build="p" autoUpdateAnimBg="0"/>
      <p:bldP spid="95250" grpId="0" build="p" autoUpdateAnimBg="0"/>
      <p:bldP spid="95251" grpId="0" build="p" autoUpdateAnimBg="0"/>
      <p:bldP spid="95252" grpId="0" build="p" autoUpdateAnimBg="0"/>
      <p:bldP spid="95253" grpId="0" build="p" autoUpdateAnimBg="0"/>
      <p:bldP spid="95254" grpId="0" build="p" autoUpdateAnimBg="0"/>
      <p:bldP spid="95255" grpId="0" build="p" autoUpdateAnimBg="0"/>
      <p:bldP spid="95256" grpId="0" build="p" autoUpdateAnimBg="0"/>
      <p:bldP spid="95257" grpId="0" build="p" autoUpdateAnimBg="0"/>
      <p:bldP spid="95258" grpId="0" build="p" autoUpdateAnimBg="0"/>
      <p:bldP spid="95259" grpId="0" build="p" autoUpdateAnimBg="0"/>
      <p:bldP spid="95260" grpId="0" build="p" autoUpdateAnimBg="0"/>
      <p:bldP spid="95261" grpId="0" build="p" autoUpdateAnimBg="0"/>
      <p:bldP spid="95262" grpId="0" build="p" autoUpdateAnimBg="0"/>
      <p:bldP spid="95263" grpId="0" build="p" autoUpdateAnimBg="0"/>
      <p:bldP spid="95264" grpId="0" build="p" autoUpdateAnimBg="0"/>
      <p:bldP spid="95265" grpId="0" build="p" autoUpdateAnimBg="0"/>
      <p:bldP spid="95266" grpId="0" build="p" autoUpdateAnimBg="0"/>
      <p:bldP spid="95267" grpId="0" build="p" autoUpdateAnimBg="0"/>
      <p:bldP spid="95268" grpId="0" build="p" autoUpdateAnimBg="0"/>
      <p:bldP spid="95269" grpId="0" build="p" autoUpdateAnimBg="0"/>
      <p:bldP spid="95270" grpId="0" build="p" autoUpdateAnimBg="0"/>
      <p:bldP spid="95271" grpId="0" build="p" autoUpdateAnimBg="0"/>
      <p:bldP spid="47"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4"/>
          <p:cNvSpPr>
            <a:spLocks noChangeArrowheads="1"/>
          </p:cNvSpPr>
          <p:nvPr/>
        </p:nvSpPr>
        <p:spPr bwMode="auto">
          <a:xfrm>
            <a:off x="0" y="0"/>
            <a:ext cx="9144000" cy="6858000"/>
          </a:xfrm>
          <a:prstGeom prst="rect">
            <a:avLst/>
          </a:prstGeom>
          <a:gradFill rotWithShape="0">
            <a:gsLst>
              <a:gs pos="0">
                <a:srgbClr val="99CCFF"/>
              </a:gs>
              <a:gs pos="100000">
                <a:srgbClr val="E5F5FF"/>
              </a:gs>
            </a:gsLst>
            <a:lin ang="5400000" scaled="1"/>
          </a:gradFill>
          <a:ln w="9525">
            <a:noFill/>
            <a:miter lim="800000"/>
            <a:headEnd/>
            <a:tailEnd/>
          </a:ln>
        </p:spPr>
        <p:txBody>
          <a:bodyPr wrap="none" anchor="ctr"/>
          <a:lstStyle/>
          <a:p>
            <a:pPr eaLnBrk="1" hangingPunct="1"/>
            <a:endParaRPr lang="es-MX" altLang="es-MX"/>
          </a:p>
        </p:txBody>
      </p:sp>
      <p:sp>
        <p:nvSpPr>
          <p:cNvPr id="104451" name="Text Box 44"/>
          <p:cNvSpPr txBox="1">
            <a:spLocks noChangeArrowheads="1"/>
          </p:cNvSpPr>
          <p:nvPr/>
        </p:nvSpPr>
        <p:spPr bwMode="auto">
          <a:xfrm>
            <a:off x="0" y="81492"/>
            <a:ext cx="9144000" cy="978729"/>
          </a:xfrm>
          <a:prstGeom prst="rect">
            <a:avLst/>
          </a:prstGeom>
          <a:noFill/>
          <a:ln w="9525">
            <a:noFill/>
            <a:miter lim="800000"/>
            <a:headEnd/>
            <a:tailEnd/>
          </a:ln>
        </p:spPr>
        <p:txBody>
          <a:bodyPr wrap="square">
            <a:spAutoFit/>
          </a:bodyPr>
          <a:lstStyle/>
          <a:p>
            <a:pPr algn="ctr">
              <a:lnSpc>
                <a:spcPct val="80000"/>
              </a:lnSpc>
            </a:pPr>
            <a:r>
              <a:rPr lang="es-MX" altLang="es-MX" b="1" spc="-100" dirty="0">
                <a:latin typeface="Arial" charset="0"/>
              </a:rPr>
              <a:t>Potencial de comportamiento extremo del fuego relacionado con la humedad relativa y al contenido de humedad del combustible</a:t>
            </a:r>
          </a:p>
          <a:p>
            <a:pPr algn="ctr">
              <a:lnSpc>
                <a:spcPct val="80000"/>
              </a:lnSpc>
            </a:pPr>
            <a:r>
              <a:rPr lang="es-MX" altLang="es-MX" b="1" spc="-100" dirty="0">
                <a:latin typeface="Arial" charset="0"/>
              </a:rPr>
              <a:t>(Sólo para el oeste de los EUA)</a:t>
            </a:r>
            <a:endParaRPr lang="es-MX" altLang="es-MX" spc="-100" dirty="0">
              <a:latin typeface="Arial" charset="0"/>
            </a:endParaRPr>
          </a:p>
        </p:txBody>
      </p:sp>
      <p:sp>
        <p:nvSpPr>
          <p:cNvPr id="10445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latin typeface="Arial" charset="0"/>
              </a:rPr>
              <a:t>10-</a:t>
            </a:r>
            <a:fld id="{12DD9AA9-CC9A-4B72-B528-58FEC2F00449}" type="slidenum">
              <a:rPr lang="en-US" altLang="es-MX" sz="1000" smtClean="0">
                <a:latin typeface="Arial" charset="0"/>
              </a:rPr>
              <a:pPr algn="r" eaLnBrk="1" hangingPunct="1"/>
              <a:t>77</a:t>
            </a:fld>
            <a:r>
              <a:rPr lang="en-US" altLang="es-MX" sz="1000" dirty="0">
                <a:latin typeface="Arial" charset="0"/>
              </a:rPr>
              <a:t>-S290-PE</a:t>
            </a:r>
          </a:p>
        </p:txBody>
      </p:sp>
      <p:pic>
        <p:nvPicPr>
          <p:cNvPr id="7" name="Imagen 6">
            <a:extLst>
              <a:ext uri="{FF2B5EF4-FFF2-40B4-BE49-F238E27FC236}">
                <a16:creationId xmlns:a16="http://schemas.microsoft.com/office/drawing/2014/main" id="{E630BC4F-1230-418C-B887-6D44ECD47C14}"/>
              </a:ext>
            </a:extLst>
          </p:cNvPr>
          <p:cNvPicPr>
            <a:picLocks noChangeAspect="1"/>
          </p:cNvPicPr>
          <p:nvPr/>
        </p:nvPicPr>
        <p:blipFill>
          <a:blip r:embed="rId2"/>
          <a:stretch>
            <a:fillRect/>
          </a:stretch>
        </p:blipFill>
        <p:spPr>
          <a:xfrm>
            <a:off x="2391832" y="1151466"/>
            <a:ext cx="5583767" cy="5384801"/>
          </a:xfrm>
          <a:prstGeom prst="rect">
            <a:avLst/>
          </a:prstGeom>
          <a:solidFill>
            <a:schemeClr val="bg1"/>
          </a:solidFill>
          <a:ln>
            <a:solidFill>
              <a:schemeClr val="tx1"/>
            </a:solidFill>
          </a:ln>
        </p:spPr>
      </p:pic>
    </p:spTree>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685800" y="1447800"/>
            <a:ext cx="80010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09600" indent="-609600" algn="just" eaLnBrk="1" hangingPunct="1">
              <a:lnSpc>
                <a:spcPct val="80000"/>
              </a:lnSpc>
              <a:spcBef>
                <a:spcPts val="0"/>
              </a:spcBef>
              <a:spcAft>
                <a:spcPts val="1200"/>
              </a:spcAft>
              <a:buClr>
                <a:schemeClr val="tx1"/>
              </a:buClr>
              <a:buFont typeface="+mj-lt"/>
              <a:buAutoNum type="arabicPeriod"/>
            </a:pPr>
            <a:r>
              <a:rPr lang="es-MX" altLang="es-MX" sz="3200" b="1" dirty="0">
                <a:latin typeface="+mn-lt"/>
              </a:rPr>
              <a:t>Definir la humedad crítica del combustible vivo y los umbrales para varios tipos de combustible.</a:t>
            </a:r>
          </a:p>
          <a:p>
            <a:pPr marL="609600" indent="-609600" algn="just" eaLnBrk="1" hangingPunct="1">
              <a:lnSpc>
                <a:spcPct val="80000"/>
              </a:lnSpc>
              <a:spcBef>
                <a:spcPts val="0"/>
              </a:spcBef>
              <a:spcAft>
                <a:spcPts val="1200"/>
              </a:spcAft>
              <a:buClr>
                <a:schemeClr val="tx1"/>
              </a:buClr>
              <a:buFontTx/>
              <a:buAutoNum type="arabicPeriod"/>
            </a:pPr>
            <a:endParaRPr lang="es-MX" altLang="es-MX" sz="3200" b="1" dirty="0">
              <a:latin typeface="+mn-lt"/>
            </a:endParaRPr>
          </a:p>
          <a:p>
            <a:pPr marL="609600" indent="-609600" algn="just" eaLnBrk="1" hangingPunct="1">
              <a:lnSpc>
                <a:spcPct val="80000"/>
              </a:lnSpc>
              <a:spcBef>
                <a:spcPts val="0"/>
              </a:spcBef>
              <a:spcAft>
                <a:spcPts val="1200"/>
              </a:spcAft>
              <a:buClr>
                <a:schemeClr val="tx1"/>
              </a:buClr>
              <a:buFontTx/>
              <a:buAutoNum type="arabicPeriod"/>
            </a:pPr>
            <a:r>
              <a:rPr lang="es-MX" altLang="es-MX" sz="3200" b="1" dirty="0">
                <a:latin typeface="+mn-lt"/>
              </a:rPr>
              <a:t>Identificar tres métodos para obtener la humedad del combustible vivo.</a:t>
            </a:r>
          </a:p>
          <a:p>
            <a:pPr marL="609600" indent="-609600" algn="just" eaLnBrk="1" hangingPunct="1">
              <a:lnSpc>
                <a:spcPct val="80000"/>
              </a:lnSpc>
              <a:spcBef>
                <a:spcPts val="0"/>
              </a:spcBef>
              <a:spcAft>
                <a:spcPts val="1200"/>
              </a:spcAft>
              <a:buClr>
                <a:schemeClr val="tx1"/>
              </a:buClr>
              <a:buFontTx/>
              <a:buAutoNum type="arabicPeriod"/>
            </a:pPr>
            <a:endParaRPr lang="es-MX" altLang="es-MX" sz="3200" b="1" dirty="0">
              <a:latin typeface="+mn-lt"/>
            </a:endParaRPr>
          </a:p>
          <a:p>
            <a:pPr marL="609600" indent="-609600" algn="just" eaLnBrk="1" hangingPunct="1">
              <a:lnSpc>
                <a:spcPct val="80000"/>
              </a:lnSpc>
              <a:spcBef>
                <a:spcPts val="0"/>
              </a:spcBef>
              <a:spcAft>
                <a:spcPts val="1200"/>
              </a:spcAft>
              <a:buClr>
                <a:schemeClr val="tx1"/>
              </a:buClr>
              <a:buFontTx/>
              <a:buAutoNum type="arabicPeriod"/>
            </a:pPr>
            <a:r>
              <a:rPr lang="es-MX" altLang="es-MX" sz="3200" b="1" dirty="0">
                <a:latin typeface="+mn-lt"/>
              </a:rPr>
              <a:t>Describir las relaciones entre la humedad relativa, viento y contenido de humedad de los combustibles finos y gruesos.</a:t>
            </a:r>
          </a:p>
        </p:txBody>
      </p:sp>
      <p:sp>
        <p:nvSpPr>
          <p:cNvPr id="6" name="Rectangle 2">
            <a:extLst>
              <a:ext uri="{FF2B5EF4-FFF2-40B4-BE49-F238E27FC236}">
                <a16:creationId xmlns:a16="http://schemas.microsoft.com/office/drawing/2014/main" id="{A21DB8CF-219C-4ADD-B912-97BEFB550CC6}"/>
              </a:ext>
            </a:extLst>
          </p:cNvPr>
          <p:cNvSpPr txBox="1">
            <a:spLocks noChangeArrowheads="1"/>
          </p:cNvSpPr>
          <p:nvPr/>
        </p:nvSpPr>
        <p:spPr bwMode="auto">
          <a:xfrm>
            <a:off x="0" y="457200"/>
            <a:ext cx="91440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Verdana" pitchFamily="34" charset="0"/>
              </a:defRPr>
            </a:lvl2pPr>
            <a:lvl3pPr algn="ctr" rtl="0" eaLnBrk="0" fontAlgn="base" hangingPunct="0">
              <a:spcBef>
                <a:spcPct val="0"/>
              </a:spcBef>
              <a:spcAft>
                <a:spcPct val="0"/>
              </a:spcAft>
              <a:defRPr sz="4000" b="1">
                <a:solidFill>
                  <a:srgbClr val="000066"/>
                </a:solidFill>
                <a:latin typeface="Verdana" pitchFamily="34" charset="0"/>
              </a:defRPr>
            </a:lvl3pPr>
            <a:lvl4pPr algn="ctr" rtl="0" eaLnBrk="0" fontAlgn="base" hangingPunct="0">
              <a:spcBef>
                <a:spcPct val="0"/>
              </a:spcBef>
              <a:spcAft>
                <a:spcPct val="0"/>
              </a:spcAft>
              <a:defRPr sz="4000" b="1">
                <a:solidFill>
                  <a:srgbClr val="000066"/>
                </a:solidFill>
                <a:latin typeface="Verdana" pitchFamily="34" charset="0"/>
              </a:defRPr>
            </a:lvl4pPr>
            <a:lvl5pPr algn="ctr" rtl="0" eaLnBrk="0" fontAlgn="base" hangingPunct="0">
              <a:spcBef>
                <a:spcPct val="0"/>
              </a:spcBef>
              <a:spcAft>
                <a:spcPct val="0"/>
              </a:spcAft>
              <a:defRPr sz="4000" b="1">
                <a:solidFill>
                  <a:srgbClr val="000066"/>
                </a:solidFill>
                <a:latin typeface="Verdana" pitchFamily="34" charset="0"/>
              </a:defRPr>
            </a:lvl5pPr>
            <a:lvl6pPr marL="457200" algn="ctr" rtl="0" fontAlgn="base">
              <a:spcBef>
                <a:spcPct val="0"/>
              </a:spcBef>
              <a:spcAft>
                <a:spcPct val="0"/>
              </a:spcAft>
              <a:defRPr sz="4000" b="1">
                <a:solidFill>
                  <a:srgbClr val="000066"/>
                </a:solidFill>
                <a:latin typeface="Verdana" pitchFamily="34" charset="0"/>
              </a:defRPr>
            </a:lvl6pPr>
            <a:lvl7pPr marL="914400" algn="ctr" rtl="0" fontAlgn="base">
              <a:spcBef>
                <a:spcPct val="0"/>
              </a:spcBef>
              <a:spcAft>
                <a:spcPct val="0"/>
              </a:spcAft>
              <a:defRPr sz="4000" b="1">
                <a:solidFill>
                  <a:srgbClr val="000066"/>
                </a:solidFill>
                <a:latin typeface="Verdana" pitchFamily="34" charset="0"/>
              </a:defRPr>
            </a:lvl7pPr>
            <a:lvl8pPr marL="1371600" algn="ctr" rtl="0" fontAlgn="base">
              <a:spcBef>
                <a:spcPct val="0"/>
              </a:spcBef>
              <a:spcAft>
                <a:spcPct val="0"/>
              </a:spcAft>
              <a:defRPr sz="4000" b="1">
                <a:solidFill>
                  <a:srgbClr val="000066"/>
                </a:solidFill>
                <a:latin typeface="Verdana" pitchFamily="34" charset="0"/>
              </a:defRPr>
            </a:lvl8pPr>
            <a:lvl9pPr marL="1828800" algn="ctr" rtl="0" fontAlgn="base">
              <a:spcBef>
                <a:spcPct val="0"/>
              </a:spcBef>
              <a:spcAft>
                <a:spcPct val="0"/>
              </a:spcAft>
              <a:defRPr sz="4000" b="1">
                <a:solidFill>
                  <a:srgbClr val="000066"/>
                </a:solidFill>
                <a:latin typeface="Verdana" pitchFamily="34" charset="0"/>
              </a:defRPr>
            </a:lvl9pPr>
          </a:lstStyle>
          <a:p>
            <a:pPr eaLnBrk="1" hangingPunct="1"/>
            <a:r>
              <a:rPr lang="es-MX" altLang="es-MX" kern="0" spc="-100"/>
              <a:t>Revisión de objetivos unidad 10</a:t>
            </a:r>
            <a:endParaRPr lang="es-MX" altLang="es-MX" kern="0" spc="-100" dirty="0"/>
          </a:p>
        </p:txBody>
      </p:sp>
    </p:spTree>
    <p:extLst>
      <p:ext uri="{BB962C8B-B14F-4D97-AF65-F5344CB8AC3E}">
        <p14:creationId xmlns:p14="http://schemas.microsoft.com/office/powerpoint/2010/main" val="344654195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08699" y="1157285"/>
            <a:ext cx="8599834" cy="5363590"/>
          </a:xfrm>
        </p:spPr>
        <p:txBody>
          <a:bodyPr/>
          <a:lstStyle/>
          <a:p>
            <a:pPr marL="609600" indent="-609600" algn="just" eaLnBrk="1" hangingPunct="1">
              <a:lnSpc>
                <a:spcPct val="90000"/>
              </a:lnSpc>
              <a:spcBef>
                <a:spcPts val="0"/>
              </a:spcBef>
              <a:spcAft>
                <a:spcPts val="1200"/>
              </a:spcAft>
              <a:buClr>
                <a:schemeClr val="tx1"/>
              </a:buClr>
              <a:buFontTx/>
              <a:buAutoNum type="arabicPeriod" startAt="4"/>
            </a:pPr>
            <a:r>
              <a:rPr lang="es-MX" altLang="es-MX" spc="-150" dirty="0"/>
              <a:t>Explicar cómo la cantidad y duración de la precipitación y la humedad del suelo afectan el contenido de humedad de combustibles finos y gruesos.</a:t>
            </a:r>
          </a:p>
          <a:p>
            <a:pPr marL="609600" indent="-609600" algn="just" eaLnBrk="1" hangingPunct="1">
              <a:lnSpc>
                <a:spcPct val="20000"/>
              </a:lnSpc>
              <a:spcBef>
                <a:spcPts val="0"/>
              </a:spcBef>
              <a:spcAft>
                <a:spcPts val="1200"/>
              </a:spcAft>
              <a:buClr>
                <a:schemeClr val="tx1"/>
              </a:buClr>
              <a:buFontTx/>
              <a:buAutoNum type="arabicPeriod" startAt="4"/>
            </a:pPr>
            <a:endParaRPr lang="es-MX" altLang="es-MX" spc="-150" dirty="0"/>
          </a:p>
          <a:p>
            <a:pPr marL="609600" indent="-609600" algn="just" eaLnBrk="1" hangingPunct="1">
              <a:lnSpc>
                <a:spcPct val="80000"/>
              </a:lnSpc>
              <a:spcBef>
                <a:spcPts val="0"/>
              </a:spcBef>
              <a:spcAft>
                <a:spcPts val="1200"/>
              </a:spcAft>
              <a:buClr>
                <a:schemeClr val="tx1"/>
              </a:buClr>
              <a:buFontTx/>
              <a:buAutoNum type="arabicPeriod" startAt="4"/>
            </a:pPr>
            <a:r>
              <a:rPr lang="es-MX" altLang="es-MX" spc="-150" dirty="0"/>
              <a:t>Definir el concepto tiempo de retardo de la humedad del combustible y su importancia para los combatientes de incendios y los manejadores de fuego.</a:t>
            </a:r>
          </a:p>
          <a:p>
            <a:pPr marL="609600" indent="-609600" algn="just" eaLnBrk="1" hangingPunct="1">
              <a:lnSpc>
                <a:spcPct val="20000"/>
              </a:lnSpc>
              <a:spcBef>
                <a:spcPts val="0"/>
              </a:spcBef>
              <a:spcAft>
                <a:spcPts val="1200"/>
              </a:spcAft>
              <a:buClr>
                <a:schemeClr val="tx1"/>
              </a:buClr>
              <a:buFontTx/>
              <a:buAutoNum type="arabicPeriod" startAt="4"/>
            </a:pPr>
            <a:endParaRPr lang="es-MX" altLang="es-MX" spc="-150" dirty="0"/>
          </a:p>
          <a:p>
            <a:pPr marL="609600" indent="-609600" algn="just" eaLnBrk="1" hangingPunct="1">
              <a:lnSpc>
                <a:spcPct val="80000"/>
              </a:lnSpc>
              <a:spcBef>
                <a:spcPts val="0"/>
              </a:spcBef>
              <a:spcAft>
                <a:spcPts val="1200"/>
              </a:spcAft>
              <a:buClr>
                <a:schemeClr val="tx1"/>
              </a:buClr>
              <a:buFontTx/>
              <a:buAutoNum type="arabicPeriod" startAt="4"/>
            </a:pPr>
            <a:r>
              <a:rPr lang="es-MX" altLang="es-MX" spc="-150" dirty="0"/>
              <a:t>Describir cómo se determina la humedad de los combustibles muertos en cada una de las cuatro categorías de tiempo de retardo.</a:t>
            </a:r>
          </a:p>
        </p:txBody>
      </p:sp>
      <p:sp>
        <p:nvSpPr>
          <p:cNvPr id="4" name="Rectangle 2">
            <a:extLst>
              <a:ext uri="{FF2B5EF4-FFF2-40B4-BE49-F238E27FC236}">
                <a16:creationId xmlns:a16="http://schemas.microsoft.com/office/drawing/2014/main" id="{3914A019-8C99-4247-9CD3-7100478EED30}"/>
              </a:ext>
            </a:extLst>
          </p:cNvPr>
          <p:cNvSpPr>
            <a:spLocks noGrp="1" noChangeArrowheads="1"/>
          </p:cNvSpPr>
          <p:nvPr>
            <p:ph type="title"/>
          </p:nvPr>
        </p:nvSpPr>
        <p:spPr>
          <a:xfrm>
            <a:off x="52755" y="369275"/>
            <a:ext cx="9144000" cy="838200"/>
          </a:xfrm>
        </p:spPr>
        <p:txBody>
          <a:bodyPr/>
          <a:lstStyle/>
          <a:p>
            <a:pPr eaLnBrk="1" hangingPunct="1"/>
            <a:r>
              <a:rPr lang="es-MX" altLang="es-MX" spc="-100" dirty="0"/>
              <a:t>Revisión de objetivos unidad 10</a:t>
            </a:r>
          </a:p>
        </p:txBody>
      </p:sp>
    </p:spTree>
    <p:extLst>
      <p:ext uri="{BB962C8B-B14F-4D97-AF65-F5344CB8AC3E}">
        <p14:creationId xmlns:p14="http://schemas.microsoft.com/office/powerpoint/2010/main" val="285160410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762000"/>
            <a:ext cx="9144000" cy="609600"/>
          </a:xfrm>
        </p:spPr>
        <p:txBody>
          <a:bodyPr/>
          <a:lstStyle/>
          <a:p>
            <a:pPr eaLnBrk="1" hangingPunct="1"/>
            <a:r>
              <a:rPr lang="es-MX" altLang="es-MX" dirty="0"/>
              <a:t>La humedad del combustible afecta a la combustión</a:t>
            </a:r>
            <a:endParaRPr lang="en-US" altLang="es-MX" dirty="0"/>
          </a:p>
        </p:txBody>
      </p:sp>
      <p:sp>
        <p:nvSpPr>
          <p:cNvPr id="12291" name="Rectangle 3"/>
          <p:cNvSpPr>
            <a:spLocks noGrp="1" noChangeArrowheads="1"/>
          </p:cNvSpPr>
          <p:nvPr>
            <p:ph type="body" idx="1"/>
          </p:nvPr>
        </p:nvSpPr>
        <p:spPr>
          <a:xfrm>
            <a:off x="685800" y="1833563"/>
            <a:ext cx="7772400" cy="4648200"/>
          </a:xfrm>
        </p:spPr>
        <p:txBody>
          <a:bodyPr/>
          <a:lstStyle/>
          <a:p>
            <a:pPr algn="just" eaLnBrk="1" hangingPunct="1"/>
            <a:r>
              <a:rPr lang="es-MX" altLang="es-MX" sz="2800" b="0" dirty="0"/>
              <a:t>Antes de que un combustible pueda arder, la humedad del combustible debe ser convertida en vapor a través del proceso de calentamiento.</a:t>
            </a:r>
          </a:p>
          <a:p>
            <a:pPr algn="just" eaLnBrk="1" hangingPunct="1"/>
            <a:r>
              <a:rPr lang="es-MX" altLang="es-MX" sz="2800" b="0" dirty="0"/>
              <a:t>Entre mas alto es el contenido de humedad, mayor es la temperatura requerida para secar el combustible.</a:t>
            </a:r>
          </a:p>
          <a:p>
            <a:pPr algn="just" eaLnBrk="1" hangingPunct="1"/>
            <a:r>
              <a:rPr lang="es-MX" altLang="es-MX" sz="2800" b="0" dirty="0"/>
              <a:t>La presencia de combustible húmedo puede afectar a la velocidad y la dirección de propagación de un incendio forestal</a:t>
            </a:r>
            <a:r>
              <a:rPr lang="en-US" altLang="es-MX" sz="2800" b="0" dirty="0"/>
              <a:t>. </a:t>
            </a:r>
          </a:p>
        </p:txBody>
      </p:sp>
    </p:spTree>
  </p:cSld>
  <p:clrMapOvr>
    <a:masterClrMapping/>
  </p:clrMapOvr>
  <p:transition spd="slow"/>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85800" y="1536100"/>
            <a:ext cx="7772400" cy="4213536"/>
          </a:xfrm>
          <a:noFill/>
          <a:ln w="9525">
            <a:noFill/>
            <a:miter lim="800000"/>
            <a:headEnd/>
            <a:tailEnd/>
          </a:ln>
        </p:spPr>
        <p:txBody>
          <a:bodyPr vert="horz" wrap="square" lIns="91440" tIns="45720" rIns="91440" bIns="45720" numCol="1" anchor="t" anchorCtr="0" compatLnSpc="1">
            <a:prstTxWarp prst="textNoShape">
              <a:avLst/>
            </a:prstTxWarp>
          </a:bodyPr>
          <a:lstStyle/>
          <a:p>
            <a:pPr marL="609600" indent="-609600" algn="just" eaLnBrk="1" hangingPunct="1">
              <a:lnSpc>
                <a:spcPct val="80000"/>
              </a:lnSpc>
              <a:spcBef>
                <a:spcPts val="0"/>
              </a:spcBef>
              <a:spcAft>
                <a:spcPts val="1200"/>
              </a:spcAft>
              <a:buClr>
                <a:schemeClr val="tx1"/>
              </a:buClr>
              <a:buFont typeface="+mj-lt"/>
              <a:buAutoNum type="arabicPeriod" startAt="7"/>
            </a:pPr>
            <a:r>
              <a:rPr lang="es-MX" altLang="es-MX" spc="-100" dirty="0"/>
              <a:t>Definir la humedad de extinción, como varía en los grupos de combustibles naturales, y cómo afecta a la ignición y propagación de los incendios forestales.</a:t>
            </a:r>
          </a:p>
          <a:p>
            <a:pPr marL="609600" indent="-609600" algn="just" eaLnBrk="1" hangingPunct="1">
              <a:lnSpc>
                <a:spcPct val="20000"/>
              </a:lnSpc>
              <a:spcBef>
                <a:spcPts val="0"/>
              </a:spcBef>
              <a:spcAft>
                <a:spcPts val="1200"/>
              </a:spcAft>
              <a:buClr>
                <a:schemeClr val="tx1"/>
              </a:buClr>
              <a:buFont typeface="+mj-lt"/>
              <a:buAutoNum type="arabicPeriod" startAt="7"/>
            </a:pPr>
            <a:endParaRPr lang="es-MX" altLang="es-MX" spc="-100" dirty="0"/>
          </a:p>
          <a:p>
            <a:pPr marL="609600" indent="-609600" algn="just" eaLnBrk="1" hangingPunct="1">
              <a:lnSpc>
                <a:spcPct val="80000"/>
              </a:lnSpc>
              <a:spcBef>
                <a:spcPts val="0"/>
              </a:spcBef>
              <a:spcAft>
                <a:spcPts val="1200"/>
              </a:spcAft>
              <a:buClr>
                <a:schemeClr val="tx1"/>
              </a:buClr>
              <a:buFontTx/>
              <a:buAutoNum type="arabicPeriod" startAt="7"/>
            </a:pPr>
            <a:r>
              <a:rPr lang="es-MX" altLang="es-MX" spc="-100" dirty="0"/>
              <a:t>Determinar el contenido de humedad del combustibles para combustibles finos muertos de 1 hora de tiempo de retardo con las tablas de humedad del combustible en condiciones de luz diurna.</a:t>
            </a:r>
          </a:p>
        </p:txBody>
      </p:sp>
      <p:sp>
        <p:nvSpPr>
          <p:cNvPr id="6" name="Rectangle 2">
            <a:extLst>
              <a:ext uri="{FF2B5EF4-FFF2-40B4-BE49-F238E27FC236}">
                <a16:creationId xmlns:a16="http://schemas.microsoft.com/office/drawing/2014/main" id="{438F273E-8C3C-44EE-A766-14F7FE1644DD}"/>
              </a:ext>
            </a:extLst>
          </p:cNvPr>
          <p:cNvSpPr>
            <a:spLocks noGrp="1" noChangeArrowheads="1"/>
          </p:cNvSpPr>
          <p:nvPr>
            <p:ph type="title"/>
          </p:nvPr>
        </p:nvSpPr>
        <p:spPr>
          <a:xfrm>
            <a:off x="0" y="457200"/>
            <a:ext cx="9144000" cy="838200"/>
          </a:xfrm>
        </p:spPr>
        <p:txBody>
          <a:bodyPr/>
          <a:lstStyle/>
          <a:p>
            <a:pPr eaLnBrk="1" hangingPunct="1"/>
            <a:r>
              <a:rPr lang="es-MX" altLang="es-MX" spc="-100" dirty="0"/>
              <a:t>Revisión de objetivos unidad 10</a:t>
            </a:r>
          </a:p>
        </p:txBody>
      </p:sp>
    </p:spTree>
    <p:extLst>
      <p:ext uri="{BB962C8B-B14F-4D97-AF65-F5344CB8AC3E}">
        <p14:creationId xmlns:p14="http://schemas.microsoft.com/office/powerpoint/2010/main" val="120262661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 calcmode="lin" valueType="num">
                                      <p:cBhvr additive="base">
                                        <p:cTn id="13"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23849" y="457200"/>
            <a:ext cx="8701617" cy="2057400"/>
          </a:xfrm>
        </p:spPr>
        <p:txBody>
          <a:bodyPr/>
          <a:lstStyle/>
          <a:p>
            <a:pPr eaLnBrk="1" hangingPunct="1">
              <a:lnSpc>
                <a:spcPct val="80000"/>
              </a:lnSpc>
            </a:pPr>
            <a:r>
              <a:rPr lang="es-MX" altLang="es-MX" sz="3600" b="0" dirty="0">
                <a:latin typeface="Arial" charset="0"/>
              </a:rPr>
              <a:t>La humedad del combustible es uno de los siete factores ambientales de áreas forestales que deben ser monitoreados continuamente por razones de seguridad.</a:t>
            </a:r>
          </a:p>
        </p:txBody>
      </p:sp>
      <p:pic>
        <p:nvPicPr>
          <p:cNvPr id="14339" name="Picture 3" descr="burning sage"/>
          <p:cNvPicPr>
            <a:picLocks noChangeAspect="1" noChangeArrowheads="1"/>
          </p:cNvPicPr>
          <p:nvPr/>
        </p:nvPicPr>
        <p:blipFill>
          <a:blip r:embed="rId2" cstate="print"/>
          <a:srcRect t="3703"/>
          <a:stretch>
            <a:fillRect/>
          </a:stretch>
        </p:blipFill>
        <p:spPr bwMode="auto">
          <a:xfrm>
            <a:off x="1795463" y="2579688"/>
            <a:ext cx="5486400" cy="3962400"/>
          </a:xfrm>
          <a:prstGeom prst="rect">
            <a:avLst/>
          </a:prstGeom>
          <a:noFill/>
          <a:ln w="9525">
            <a:noFill/>
            <a:miter lim="800000"/>
            <a:headEnd/>
            <a:tailEnd/>
          </a:ln>
        </p:spPr>
      </p:pic>
    </p:spTree>
  </p:cSld>
  <p:clrMapOvr>
    <a:masterClrMapping/>
  </p:clrMapOvr>
  <p:transition spd="slow"/>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42407</TotalTime>
  <Words>3269</Words>
  <Application>Microsoft Office PowerPoint</Application>
  <PresentationFormat>Presentación en pantalla (4:3)</PresentationFormat>
  <Paragraphs>641</Paragraphs>
  <Slides>80</Slides>
  <Notes>24</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80</vt:i4>
      </vt:variant>
    </vt:vector>
  </HeadingPairs>
  <TitlesOfParts>
    <vt:vector size="87" baseType="lpstr">
      <vt:lpstr>Arial Unicode MS</vt:lpstr>
      <vt:lpstr>Arial</vt:lpstr>
      <vt:lpstr>Times New Roman</vt:lpstr>
      <vt:lpstr>Verdana</vt:lpstr>
      <vt:lpstr>Wingdings</vt:lpstr>
      <vt:lpstr>Default Design</vt:lpstr>
      <vt:lpstr>Worksheet</vt:lpstr>
      <vt:lpstr>Unidad 10 Humedad del combustible</vt:lpstr>
      <vt:lpstr>Objetivos de la unidad 10</vt:lpstr>
      <vt:lpstr>Presentación de PowerPoint</vt:lpstr>
      <vt:lpstr>Objetivos de la unidad 10</vt:lpstr>
      <vt:lpstr>Presentación de PowerPoint</vt:lpstr>
      <vt:lpstr>Humedad del combustible</vt:lpstr>
      <vt:lpstr>Tipos de humedad del combustible</vt:lpstr>
      <vt:lpstr>La humedad del combustible afecta a la combustión</vt:lpstr>
      <vt:lpstr>La humedad del combustible es uno de los siete factores ambientales de áreas forestales que deben ser monitoreados continuamente por razones de seguridad.</vt:lpstr>
      <vt:lpstr>Presentación de PowerPoint</vt:lpstr>
      <vt:lpstr>Presentación de PowerPoint</vt:lpstr>
      <vt:lpstr>Variaciones en combustibles vivos</vt:lpstr>
      <vt:lpstr>Tendencia anual de la humedad foliar de Pinus banksiana</vt:lpstr>
      <vt:lpstr>Presentación de PowerPoint</vt:lpstr>
      <vt:lpstr>Contenido de humedad de Bromus tectorum</vt:lpstr>
      <vt:lpstr>Modelos de combustible con combustibles vivos</vt:lpstr>
      <vt:lpstr>Modelo de combustible 2</vt:lpstr>
      <vt:lpstr>Modelo de combustible 4</vt:lpstr>
      <vt:lpstr>Modelo de combustible 5</vt:lpstr>
      <vt:lpstr>Modelo de combustible 7</vt:lpstr>
      <vt:lpstr>Modelo de combustible 10</vt:lpstr>
      <vt:lpstr>Velocidad de propagación basada en la humedad del combustible vivo</vt:lpstr>
      <vt:lpstr>Fuegos de copa</vt:lpstr>
      <vt:lpstr>Humedad crítica del combustible vivo</vt:lpstr>
      <vt:lpstr>Presentación de PowerPoint</vt:lpstr>
      <vt:lpstr>Contenido de humedad del combustible vivo Etapa de desarrollo vegetativo - Humedad del combustible (Apéndice B, Manual de la línea de fuego)</vt:lpstr>
      <vt:lpstr>Muestreo de combustible vivo</vt:lpstr>
      <vt:lpstr>Fuentes de datos en línea</vt:lpstr>
      <vt:lpstr>Presentación de PowerPoint</vt:lpstr>
      <vt:lpstr>Balance de humedad</vt:lpstr>
      <vt:lpstr>Presentación de PowerPoint</vt:lpstr>
      <vt:lpstr>Contenido de humedad de equilibrio</vt:lpstr>
      <vt:lpstr>Factores ambientales que influyen en la humedad del combustible</vt:lpstr>
      <vt:lpstr>Efectos de sombreado vs. expuesto en la humedad del combustible</vt:lpstr>
      <vt:lpstr>La exposición afecta la humedad del combustible</vt:lpstr>
      <vt:lpstr>La elevación afecta la humedad del combustible (Día)</vt:lpstr>
      <vt:lpstr>El porcentaje de la pendiente afecta el calentamiento solar</vt:lpstr>
      <vt:lpstr>El viento afecta la humedad del combustible</vt:lpstr>
      <vt:lpstr>El viento afecta la humedad del combustible</vt:lpstr>
      <vt:lpstr>Presentación de PowerPoint</vt:lpstr>
      <vt:lpstr>Combustibles finos muertos</vt:lpstr>
      <vt:lpstr>Duración de la precipitación y humedad del combustible</vt:lpstr>
      <vt:lpstr>Presentación de PowerPoint</vt:lpstr>
      <vt:lpstr>El tiempo de retardo es el tiempo que tarda el combustible muerto en alcanzar el 63% de la diferencia entre su contenido de humedad actual y el que alcanzaría en su contenido de humedad de equilibrio. (manteniendo condiciones ambientales constantes).</vt:lpstr>
      <vt:lpstr>Relación entre el tiempo de retardo y el tamaño del combustible</vt:lpstr>
      <vt:lpstr>Tiempo de reacción de los combustibles al  humedecimiento y al secado</vt:lpstr>
      <vt:lpstr>Presentación de PowerPoint</vt:lpstr>
      <vt:lpstr>Categorías tiempo de retardo de los combustibles muertos</vt:lpstr>
      <vt:lpstr>Presentación de PowerPoint</vt:lpstr>
      <vt:lpstr>Presentación de PowerPoint</vt:lpstr>
      <vt:lpstr>Presentación de PowerPoint</vt:lpstr>
      <vt:lpstr>Presentación de PowerPoint</vt:lpstr>
      <vt:lpstr>Relación diaria de la humedad relativa y la humedad de combustible fino muerto</vt:lpstr>
      <vt:lpstr>Presentación de PowerPoint</vt:lpstr>
      <vt:lpstr>Determinando la humedad del combustible muerto</vt:lpstr>
      <vt:lpstr>Determinando la humedad del combustible muerto</vt:lpstr>
      <vt:lpstr>Presentación de PowerPoint</vt:lpstr>
      <vt:lpstr>Humedad de extinción</vt:lpstr>
      <vt:lpstr>Humedad de extinción</vt:lpstr>
      <vt:lpstr>Humedad de extinción</vt:lpstr>
      <vt:lpstr>Determinando el contenido de humedad del combustible en combustibles finos muertos (1 hora de tiempo de retardo)</vt:lpstr>
      <vt:lpstr>Hoja de calculo de la humedad de combustible fino muerto</vt:lpstr>
      <vt:lpstr>Tabla 2 Humedad de referencia del combustible (Hora del día 0800-1959) Insumo de la línea 6</vt:lpstr>
      <vt:lpstr>Tabla 3 Correcciones del contenido de humedad del combustible fino muerto (Hora del día 0800-1959) Mayo, Junio Julio Insumo de la línea 13</vt:lpstr>
      <vt:lpstr>Tabla  4 Correcciones del contenido de humedad del combustible fino muerto (Hora del día 0800-1959) Feb, Mar, Abr/Ago, Sep, Oct Insumo de la línea 13</vt:lpstr>
      <vt:lpstr>Tabla  5 Correcciones del contenido de humedad del combustible fino muerto (Hora del día 0800-1959) Noviembre, Diciembre, Enero Insumo de la línea 13 </vt:lpstr>
      <vt:lpstr>Selección de temperatura y humedad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Revisión de objetivos unidad 10</vt:lpstr>
      <vt:lpstr>Revisión de objetivos unidad 10</vt:lpstr>
    </vt:vector>
  </TitlesOfParts>
  <Company>BLM-NIFC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 Introduction</dc:title>
  <dc:creator>PrometheUs</dc:creator>
  <cp:keywords>S290_Mex</cp:keywords>
  <cp:lastModifiedBy>Jorge Pulido-Luna</cp:lastModifiedBy>
  <cp:revision>318</cp:revision>
  <dcterms:created xsi:type="dcterms:W3CDTF">2003-11-06T21:05:49Z</dcterms:created>
  <dcterms:modified xsi:type="dcterms:W3CDTF">2021-09-22T07:01:28Z</dcterms:modified>
</cp:coreProperties>
</file>