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ctiveX/activeX1.xml" ContentType="application/vnd.ms-office.activeX+xml"/>
  <Override PartName="/ppt/notesSlides/notesSlide14.xml" ContentType="application/vnd.openxmlformats-officedocument.presentationml.notesSlide+xml"/>
  <Override PartName="/ppt/activeX/activeX2.xml" ContentType="application/vnd.ms-office.activeX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258" r:id="rId4"/>
    <p:sldId id="310" r:id="rId5"/>
    <p:sldId id="315" r:id="rId6"/>
    <p:sldId id="31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319" r:id="rId35"/>
    <p:sldId id="287" r:id="rId36"/>
    <p:sldId id="312" r:id="rId37"/>
    <p:sldId id="288" r:id="rId38"/>
    <p:sldId id="289" r:id="rId39"/>
    <p:sldId id="290" r:id="rId40"/>
    <p:sldId id="291" r:id="rId41"/>
    <p:sldId id="293" r:id="rId42"/>
    <p:sldId id="292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17" r:id="rId58"/>
    <p:sldId id="318" r:id="rId5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6699"/>
    <a:srgbClr val="0000CC"/>
    <a:srgbClr val="000099"/>
    <a:srgbClr val="006600"/>
    <a:srgbClr val="33CC33"/>
    <a:srgbClr val="0099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39549E-481A-45BD-B3F1-9A29D0297994}" v="25" dt="2020-08-09T07:08:15.7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5" autoAdjust="0"/>
    <p:restoredTop sz="95801" autoAdjust="0"/>
  </p:normalViewPr>
  <p:slideViewPr>
    <p:cSldViewPr snapToGrid="0">
      <p:cViewPr varScale="1">
        <p:scale>
          <a:sx n="73" d="100"/>
          <a:sy n="73" d="100"/>
        </p:scale>
        <p:origin x="139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Pulido" userId="a6929f751fc1078e" providerId="LiveId" clId="{5139549E-481A-45BD-B3F1-9A29D0297994}"/>
    <pc:docChg chg="undo custSel modSld">
      <pc:chgData name="Jorge Pulido" userId="a6929f751fc1078e" providerId="LiveId" clId="{5139549E-481A-45BD-B3F1-9A29D0297994}" dt="2020-08-09T07:09:33.204" v="106" actId="1038"/>
      <pc:docMkLst>
        <pc:docMk/>
      </pc:docMkLst>
      <pc:sldChg chg="modSp modAnim">
        <pc:chgData name="Jorge Pulido" userId="a6929f751fc1078e" providerId="LiveId" clId="{5139549E-481A-45BD-B3F1-9A29D0297994}" dt="2020-08-05T03:41:11.685" v="75" actId="20577"/>
        <pc:sldMkLst>
          <pc:docMk/>
          <pc:sldMk cId="0" sldId="258"/>
        </pc:sldMkLst>
        <pc:spChg chg="mod">
          <ac:chgData name="Jorge Pulido" userId="a6929f751fc1078e" providerId="LiveId" clId="{5139549E-481A-45BD-B3F1-9A29D0297994}" dt="2020-08-05T03:41:11.685" v="75" actId="20577"/>
          <ac:spMkLst>
            <pc:docMk/>
            <pc:sldMk cId="0" sldId="258"/>
            <ac:spMk id="6147" creationId="{00000000-0000-0000-0000-000000000000}"/>
          </ac:spMkLst>
        </pc:spChg>
      </pc:sldChg>
      <pc:sldChg chg="modSp mod">
        <pc:chgData name="Jorge Pulido" userId="a6929f751fc1078e" providerId="LiveId" clId="{5139549E-481A-45BD-B3F1-9A29D0297994}" dt="2020-08-09T07:09:33.204" v="106" actId="1038"/>
        <pc:sldMkLst>
          <pc:docMk/>
          <pc:sldMk cId="0" sldId="273"/>
        </pc:sldMkLst>
        <pc:graphicFrameChg chg="mod">
          <ac:chgData name="Jorge Pulido" userId="a6929f751fc1078e" providerId="LiveId" clId="{5139549E-481A-45BD-B3F1-9A29D0297994}" dt="2020-08-09T07:09:33.204" v="106" actId="1038"/>
          <ac:graphicFrameMkLst>
            <pc:docMk/>
            <pc:sldMk cId="0" sldId="273"/>
            <ac:graphicFrameMk id="2050" creationId="{00000000-0000-0000-0000-000000000000}"/>
          </ac:graphicFrameMkLst>
        </pc:graphicFrameChg>
      </pc:sldChg>
      <pc:sldChg chg="modSp mod">
        <pc:chgData name="Jorge Pulido" userId="a6929f751fc1078e" providerId="LiveId" clId="{5139549E-481A-45BD-B3F1-9A29D0297994}" dt="2020-08-09T07:07:23.474" v="84" actId="20577"/>
        <pc:sldMkLst>
          <pc:docMk/>
          <pc:sldMk cId="0" sldId="292"/>
        </pc:sldMkLst>
        <pc:spChg chg="mod">
          <ac:chgData name="Jorge Pulido" userId="a6929f751fc1078e" providerId="LiveId" clId="{5139549E-481A-45BD-B3F1-9A29D0297994}" dt="2020-08-09T07:07:19.430" v="82" actId="20577"/>
          <ac:spMkLst>
            <pc:docMk/>
            <pc:sldMk cId="0" sldId="292"/>
            <ac:spMk id="44042" creationId="{00000000-0000-0000-0000-000000000000}"/>
          </ac:spMkLst>
        </pc:spChg>
        <pc:spChg chg="mod">
          <ac:chgData name="Jorge Pulido" userId="a6929f751fc1078e" providerId="LiveId" clId="{5139549E-481A-45BD-B3F1-9A29D0297994}" dt="2020-08-09T07:07:23.474" v="84" actId="20577"/>
          <ac:spMkLst>
            <pc:docMk/>
            <pc:sldMk cId="0" sldId="292"/>
            <ac:spMk id="44045" creationId="{00000000-0000-0000-0000-000000000000}"/>
          </ac:spMkLst>
        </pc:spChg>
      </pc:sldChg>
      <pc:sldChg chg="addSp delSp modSp mod delAnim modAnim">
        <pc:chgData name="Jorge Pulido" userId="a6929f751fc1078e" providerId="LiveId" clId="{5139549E-481A-45BD-B3F1-9A29D0297994}" dt="2020-08-09T07:08:04.344" v="87"/>
        <pc:sldMkLst>
          <pc:docMk/>
          <pc:sldMk cId="0" sldId="317"/>
        </pc:sldMkLst>
        <pc:spChg chg="del mod">
          <ac:chgData name="Jorge Pulido" userId="a6929f751fc1078e" providerId="LiveId" clId="{5139549E-481A-45BD-B3F1-9A29D0297994}" dt="2020-08-09T07:08:03.606" v="86" actId="478"/>
          <ac:spMkLst>
            <pc:docMk/>
            <pc:sldMk cId="0" sldId="317"/>
            <ac:spMk id="4" creationId="{3F0193A0-3C07-4AE6-AFFD-B727A6F39EB4}"/>
          </ac:spMkLst>
        </pc:spChg>
        <pc:spChg chg="add mod">
          <ac:chgData name="Jorge Pulido" userId="a6929f751fc1078e" providerId="LiveId" clId="{5139549E-481A-45BD-B3F1-9A29D0297994}" dt="2020-08-09T07:08:04.344" v="87"/>
          <ac:spMkLst>
            <pc:docMk/>
            <pc:sldMk cId="0" sldId="317"/>
            <ac:spMk id="5" creationId="{98B162A3-E18E-443D-8FBD-5E8006957909}"/>
          </ac:spMkLst>
        </pc:spChg>
        <pc:spChg chg="mod">
          <ac:chgData name="Jorge Pulido" userId="a6929f751fc1078e" providerId="LiveId" clId="{5139549E-481A-45BD-B3F1-9A29D0297994}" dt="2020-08-09T07:06:53.355" v="80" actId="20577"/>
          <ac:spMkLst>
            <pc:docMk/>
            <pc:sldMk cId="0" sldId="317"/>
            <ac:spMk id="59394" creationId="{00000000-0000-0000-0000-000000000000}"/>
          </ac:spMkLst>
        </pc:spChg>
      </pc:sldChg>
      <pc:sldChg chg="addSp delSp modSp mod delAnim modAnim">
        <pc:chgData name="Jorge Pulido" userId="a6929f751fc1078e" providerId="LiveId" clId="{5139549E-481A-45BD-B3F1-9A29D0297994}" dt="2020-08-09T07:08:23.465" v="91" actId="20577"/>
        <pc:sldMkLst>
          <pc:docMk/>
          <pc:sldMk cId="0" sldId="318"/>
        </pc:sldMkLst>
        <pc:spChg chg="mod">
          <ac:chgData name="Jorge Pulido" userId="a6929f751fc1078e" providerId="LiveId" clId="{5139549E-481A-45BD-B3F1-9A29D0297994}" dt="2020-08-09T07:08:23.465" v="91" actId="20577"/>
          <ac:spMkLst>
            <pc:docMk/>
            <pc:sldMk cId="0" sldId="318"/>
            <ac:spMk id="4" creationId="{86780FFE-DFF7-4CC9-BDFA-FF90CBACFE28}"/>
          </ac:spMkLst>
        </pc:spChg>
        <pc:spChg chg="del mod">
          <ac:chgData name="Jorge Pulido" userId="a6929f751fc1078e" providerId="LiveId" clId="{5139549E-481A-45BD-B3F1-9A29D0297994}" dt="2020-08-09T07:08:15.045" v="88" actId="478"/>
          <ac:spMkLst>
            <pc:docMk/>
            <pc:sldMk cId="0" sldId="318"/>
            <ac:spMk id="5" creationId="{AEE9DFDA-CE10-440A-92A8-E141CF7A86E9}"/>
          </ac:spMkLst>
        </pc:spChg>
        <pc:spChg chg="add mod">
          <ac:chgData name="Jorge Pulido" userId="a6929f751fc1078e" providerId="LiveId" clId="{5139549E-481A-45BD-B3F1-9A29D0297994}" dt="2020-08-09T07:08:15.735" v="89"/>
          <ac:spMkLst>
            <pc:docMk/>
            <pc:sldMk cId="0" sldId="318"/>
            <ac:spMk id="6" creationId="{C23E6DBF-510A-4D99-A639-E73B2C201366}"/>
          </ac:spMkLst>
        </pc:spChg>
      </pc:sldChg>
      <pc:sldChg chg="addSp delSp modSp mod">
        <pc:chgData name="Jorge Pulido" userId="a6929f751fc1078e" providerId="LiveId" clId="{5139549E-481A-45BD-B3F1-9A29D0297994}" dt="2020-08-05T01:43:26.520" v="56" actId="167"/>
        <pc:sldMkLst>
          <pc:docMk/>
          <pc:sldMk cId="0" sldId="319"/>
        </pc:sldMkLst>
        <pc:spChg chg="add del 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43" creationId="{00000000-0000-0000-0000-000000000000}"/>
          </ac:spMkLst>
        </pc:spChg>
        <pc:spChg chg="add del 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44" creationId="{00000000-0000-0000-0000-000000000000}"/>
          </ac:spMkLst>
        </pc:spChg>
        <pc:spChg chg="add del 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45" creationId="{00000000-0000-0000-0000-000000000000}"/>
          </ac:spMkLst>
        </pc:spChg>
        <pc:spChg chg="add del 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46" creationId="{00000000-0000-0000-0000-000000000000}"/>
          </ac:spMkLst>
        </pc:spChg>
        <pc:spChg chg="add del 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0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2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3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4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5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6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7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8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59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60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61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62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63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64" creationId="{00000000-0000-0000-0000-000000000000}"/>
          </ac:spMkLst>
        </pc:spChg>
        <pc:spChg chg="mod">
          <ac:chgData name="Jorge Pulido" userId="a6929f751fc1078e" providerId="LiveId" clId="{5139549E-481A-45BD-B3F1-9A29D0297994}" dt="2020-08-05T01:42:19.330" v="47" actId="164"/>
          <ac:spMkLst>
            <pc:docMk/>
            <pc:sldMk cId="0" sldId="319"/>
            <ac:spMk id="35865" creationId="{00000000-0000-0000-0000-000000000000}"/>
          </ac:spMkLst>
        </pc:spChg>
        <pc:grpChg chg="add mod">
          <ac:chgData name="Jorge Pulido" userId="a6929f751fc1078e" providerId="LiveId" clId="{5139549E-481A-45BD-B3F1-9A29D0297994}" dt="2020-08-05T01:42:19.330" v="47" actId="164"/>
          <ac:grpSpMkLst>
            <pc:docMk/>
            <pc:sldMk cId="0" sldId="319"/>
            <ac:grpSpMk id="3" creationId="{D80B5506-E845-465E-9BF9-E66C90A4AEE5}"/>
          </ac:grpSpMkLst>
        </pc:grpChg>
        <pc:grpChg chg="add del mod">
          <ac:chgData name="Jorge Pulido" userId="a6929f751fc1078e" providerId="LiveId" clId="{5139549E-481A-45BD-B3F1-9A29D0297994}" dt="2020-08-05T01:42:19.330" v="47" actId="164"/>
          <ac:grpSpMkLst>
            <pc:docMk/>
            <pc:sldMk cId="0" sldId="319"/>
            <ac:grpSpMk id="35847" creationId="{00000000-0000-0000-0000-000000000000}"/>
          </ac:grpSpMkLst>
        </pc:grpChg>
        <pc:grpChg chg="add del mod">
          <ac:chgData name="Jorge Pulido" userId="a6929f751fc1078e" providerId="LiveId" clId="{5139549E-481A-45BD-B3F1-9A29D0297994}" dt="2020-08-05T01:42:19.330" v="47" actId="164"/>
          <ac:grpSpMkLst>
            <pc:docMk/>
            <pc:sldMk cId="0" sldId="319"/>
            <ac:grpSpMk id="35848" creationId="{00000000-0000-0000-0000-000000000000}"/>
          </ac:grpSpMkLst>
        </pc:grpChg>
        <pc:graphicFrameChg chg="add del mod ord">
          <ac:chgData name="Jorge Pulido" userId="a6929f751fc1078e" providerId="LiveId" clId="{5139549E-481A-45BD-B3F1-9A29D0297994}" dt="2020-08-05T01:42:57.646" v="54" actId="478"/>
          <ac:graphicFrameMkLst>
            <pc:docMk/>
            <pc:sldMk cId="0" sldId="319"/>
            <ac:graphicFrameMk id="2" creationId="{6B2E9520-219B-4029-8A98-986491A63116}"/>
          </ac:graphicFrameMkLst>
        </pc:graphicFrameChg>
        <pc:picChg chg="add del mod">
          <ac:chgData name="Jorge Pulido" userId="a6929f751fc1078e" providerId="LiveId" clId="{5139549E-481A-45BD-B3F1-9A29D0297994}" dt="2020-08-05T01:43:26.520" v="56" actId="167"/>
          <ac:picMkLst>
            <pc:docMk/>
            <pc:sldMk cId="0" sldId="319"/>
            <ac:picMk id="35842" creationId="{00000000-0000-0000-0000-000000000000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D9EF7D6-884B-4712-81B5-4FB2F04468A6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262513C-09B9-48C5-ABAE-53CE1ED26779}" type="slidenum">
              <a:rPr lang="en-US" altLang="es-MX" sz="1200"/>
              <a:pPr/>
              <a:t>1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BA48702-DC39-4EAD-851D-C87D3680AEF7}" type="slidenum">
              <a:rPr lang="en-US" altLang="es-MX" sz="1200"/>
              <a:pPr/>
              <a:t>14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EB56F57-AD04-433F-BA1F-5A441E339C22}" type="slidenum">
              <a:rPr lang="en-US" altLang="es-MX" sz="1200"/>
              <a:pPr/>
              <a:t>15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MX"/>
          </a:p>
          <a:p>
            <a:pPr eaLnBrk="1" hangingPunct="1"/>
            <a:endParaRPr lang="en-US" altLang="es-MX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D21387C-E5DB-4F4A-881D-ADBA6BCB1851}" type="slidenum">
              <a:rPr lang="en-US" altLang="es-MX" sz="1200"/>
              <a:pPr/>
              <a:t>16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4C4C67E-AFB9-4540-A051-D49B211E0FE2}" type="slidenum">
              <a:rPr lang="en-US" altLang="es-MX" sz="1200"/>
              <a:pPr/>
              <a:t>22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6B57CB9-D82C-4875-A8A9-10E1B8BAF7B7}" type="slidenum">
              <a:rPr lang="en-US" altLang="es-MX" sz="1200"/>
              <a:pPr/>
              <a:t>24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4E34C22-4924-41C4-A9B3-AFB0EDC5643D}" type="slidenum">
              <a:rPr lang="en-US" altLang="es-MX" sz="1200"/>
              <a:pPr/>
              <a:t>46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2ACB47D-340D-4B7B-8011-FB8983C4254B}" type="slidenum">
              <a:rPr lang="en-US" altLang="es-MX" sz="1200"/>
              <a:pPr/>
              <a:t>2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BB1558F-B95A-4B17-B761-64EAA18A8E02}" type="slidenum">
              <a:rPr lang="en-US" altLang="es-MX" sz="1200"/>
              <a:pPr/>
              <a:t>56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0227CC36-84A7-4EAA-8FEB-33730A3AC4D9}" type="slidenum">
              <a:rPr lang="en-US" altLang="es-MX" sz="1200"/>
              <a:pPr algn="r" eaLnBrk="1" hangingPunct="1"/>
              <a:t>57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CF7F63F6-D800-4766-A1A9-BE7A6EDD0F92}" type="slidenum">
              <a:rPr lang="en-US" altLang="es-MX" sz="1200"/>
              <a:pPr algn="r" eaLnBrk="1" hangingPunct="1"/>
              <a:t>58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05DE9C5-28B4-496E-B0E6-BBB2E92A80D2}" type="slidenum">
              <a:rPr lang="en-US" altLang="es-MX" sz="1200"/>
              <a:pPr/>
              <a:t>3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55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B108025C-15EE-433F-B3F4-98EB6B5C59B1}" type="slidenum">
              <a:rPr lang="en-US" altLang="es-MX" sz="1200"/>
              <a:pPr algn="r" eaLnBrk="1" hangingPunct="1"/>
              <a:t>4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65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E2006213-D926-4E30-9A49-E75A9CF45B85}" type="slidenum">
              <a:rPr lang="en-US" altLang="es-MX" sz="1200"/>
              <a:pPr algn="r" eaLnBrk="1" hangingPunct="1"/>
              <a:t>5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75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3E8A9F3-A7CF-4B41-9B84-7DFEB17145C3}" type="slidenum">
              <a:rPr lang="en-US" altLang="es-MX" sz="1200"/>
              <a:pPr algn="r" eaLnBrk="1" hangingPunct="1"/>
              <a:t>6</a:t>
            </a:fld>
            <a:endParaRPr lang="en-US" altLang="es-MX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C913D3B-6F5A-424C-95A4-335DC820CAB8}" type="slidenum">
              <a:rPr lang="en-US" altLang="es-MX" sz="1200"/>
              <a:pPr/>
              <a:t>10</a:t>
            </a:fld>
            <a:endParaRPr lang="en-US" altLang="es-MX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2065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8656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8578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233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363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907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41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334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124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744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23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910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E0CD8D7F-9300-47AC-A98A-0C5AC2DC5AC5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‹Nº›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  <p:sp>
        <p:nvSpPr>
          <p:cNvPr id="1029" name="Text Box 9"/>
          <p:cNvSpPr txBox="1">
            <a:spLocks noChangeArrowheads="1"/>
          </p:cNvSpPr>
          <p:nvPr userDrawn="1"/>
        </p:nvSpPr>
        <p:spPr bwMode="auto">
          <a:xfrm>
            <a:off x="6350" y="6480175"/>
            <a:ext cx="1189038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s-MX" altLang="es-MX" sz="2000" b="1" noProof="0">
                <a:solidFill>
                  <a:srgbClr val="DDDDDD"/>
                </a:solidFill>
              </a:rPr>
              <a:t>Unidad 1</a:t>
            </a:r>
          </a:p>
        </p:txBody>
      </p:sp>
      <p:sp>
        <p:nvSpPr>
          <p:cNvPr id="1030" name="Text Box 10"/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1400" b="1" noProof="0" dirty="0">
                <a:solidFill>
                  <a:srgbClr val="DDDDDD"/>
                </a:solidFill>
              </a:rPr>
              <a:t>El ambiente del fuego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5C5A60FE-D6C7-4F87-B010-BF691EF4E8DD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D1116190-2938-4ECA-88BD-8202A20806D6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2EE7F84-D133-4987-9E91-37AD836F89E6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wmf"/><Relationship Id="rId4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09600" y="2266950"/>
            <a:ext cx="7772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s-MX" sz="4000" b="1" dirty="0">
                <a:latin typeface="Verdana" panose="020B0604030504040204" pitchFamily="34" charset="0"/>
              </a:rPr>
              <a:t>Unidad 1</a:t>
            </a:r>
          </a:p>
          <a:p>
            <a:pPr algn="ctr" eaLnBrk="1" hangingPunct="1"/>
            <a:br>
              <a:rPr lang="en-US" altLang="es-MX" sz="4000" b="1" dirty="0">
                <a:latin typeface="Verdana" panose="020B0604030504040204" pitchFamily="34" charset="0"/>
              </a:rPr>
            </a:br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</a:rPr>
              <a:t>El ambiente del fuego</a:t>
            </a:r>
            <a:endParaRPr lang="en-US" altLang="es-MX" sz="4000" b="1" dirty="0">
              <a:solidFill>
                <a:srgbClr val="000066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41866" y="389467"/>
            <a:ext cx="8212667" cy="2387600"/>
          </a:xfrm>
        </p:spPr>
        <p:txBody>
          <a:bodyPr/>
          <a:lstStyle/>
          <a:p>
            <a:pPr eaLnBrk="1" hangingPunct="1"/>
            <a:r>
              <a:rPr lang="es-MX" altLang="es-MX" sz="3200" dirty="0">
                <a:solidFill>
                  <a:schemeClr val="bg1"/>
                </a:solidFill>
                <a:latin typeface="+mn-lt"/>
              </a:rPr>
              <a:t>La convección también incluye el contacto directo de la llama, un poderoso proceso de transferencia de calor, especialmente en la cabeza del fuego.</a:t>
            </a:r>
            <a:endParaRPr lang="en-US" altLang="es-MX" sz="32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dirty="0"/>
              <a:t>Radiación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8517"/>
            <a:ext cx="7391400" cy="2743200"/>
          </a:xfrm>
        </p:spPr>
        <p:txBody>
          <a:bodyPr/>
          <a:lstStyle/>
          <a:p>
            <a:pPr algn="just"/>
            <a:r>
              <a:rPr lang="es-MX" altLang="es-MX" dirty="0"/>
              <a:t>La radiación es la transmisión de energía calórica por medio de ondas electromagnéticas que pasan de una fuente de calor a un material absorbente.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1934"/>
            <a:ext cx="8382000" cy="1600200"/>
          </a:xfrm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just" eaLnBrk="1" hangingPunct="1">
              <a:defRPr/>
            </a:pPr>
            <a:r>
              <a:rPr lang="es-MX" altLang="es-MX" sz="2800" dirty="0">
                <a:solidFill>
                  <a:schemeClr val="bg1"/>
                </a:solidFill>
              </a:rPr>
              <a:t>La cantidad de calor recibida por los combustibles delante del fuego depende de la intensidad del fuego y de la distancia del mismo</a:t>
            </a:r>
            <a:r>
              <a:rPr lang="en-US" altLang="es-MX" sz="2800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branch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43200" y="4624388"/>
            <a:ext cx="49260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  <a:latin typeface="Arial" panose="020B0604020202020204" pitchFamily="34" charset="0"/>
              </a:rPr>
              <a:t>Las ramas son precalentadas por radiación y convección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 rot="-3457979">
            <a:off x="3036094" y="2755106"/>
            <a:ext cx="2947988" cy="485775"/>
          </a:xfrm>
          <a:prstGeom prst="rightArrow">
            <a:avLst>
              <a:gd name="adj1" fmla="val 50000"/>
              <a:gd name="adj2" fmla="val 151716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3A152C05-39FF-480A-93BE-C9C945638CE7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13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ranc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743200" y="4624388"/>
            <a:ext cx="5397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  <a:latin typeface="Arial" panose="020B0604020202020204" pitchFamily="34" charset="0"/>
              </a:rPr>
              <a:t>El fuste del árbol es precalentado por radiación y convección.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 rot="-2011300">
            <a:off x="4191000" y="3352800"/>
            <a:ext cx="2947988" cy="485775"/>
          </a:xfrm>
          <a:prstGeom prst="rightArrow">
            <a:avLst>
              <a:gd name="adj1" fmla="val 50000"/>
              <a:gd name="adj2" fmla="val 151716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E4EA5A32-9662-4A37-A5FA-C96D8AE005C3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14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ranc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14288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66950" y="5105400"/>
            <a:ext cx="6715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  <a:latin typeface="Arial" panose="020B0604020202020204" pitchFamily="34" charset="0"/>
              </a:rPr>
              <a:t>Los troncos caídos son precalentados por radiación y conducción.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 rot="-588775">
            <a:off x="2286000" y="4267200"/>
            <a:ext cx="2947988" cy="485775"/>
          </a:xfrm>
          <a:prstGeom prst="rightArrow">
            <a:avLst>
              <a:gd name="adj1" fmla="val 50000"/>
              <a:gd name="adj2" fmla="val 151716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2029D198-B108-4759-A7EB-0FC1C4F27AEA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15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ranc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52600" y="4810125"/>
            <a:ext cx="45296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b="1" dirty="0">
                <a:solidFill>
                  <a:schemeClr val="bg1"/>
                </a:solidFill>
                <a:latin typeface="Arial" panose="020B0604020202020204" pitchFamily="34" charset="0"/>
              </a:rPr>
              <a:t>La hojarasca y el mantillo son precalentados  por radiación y conducción.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 rot="-588775">
            <a:off x="4953000" y="4267200"/>
            <a:ext cx="2947988" cy="485775"/>
          </a:xfrm>
          <a:prstGeom prst="rightArrow">
            <a:avLst>
              <a:gd name="adj1" fmla="val 50000"/>
              <a:gd name="adj2" fmla="val 151716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A55170DF-A203-4125-A424-0D9EE72BF30D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16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100" y="459318"/>
            <a:ext cx="4111625" cy="912283"/>
          </a:xfrm>
        </p:spPr>
        <p:txBody>
          <a:bodyPr/>
          <a:lstStyle/>
          <a:p>
            <a:pPr eaLnBrk="1" hangingPunct="1"/>
            <a:r>
              <a:rPr lang="es-MX" altLang="es-MX" dirty="0"/>
              <a:t>Cabeza del fuego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65100" y="1429808"/>
            <a:ext cx="3949700" cy="168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10000"/>
              </a:lnSpc>
            </a:pPr>
            <a:r>
              <a:rPr lang="es-MX" altLang="es-MX" b="1" dirty="0">
                <a:latin typeface="Arial" panose="020B0604020202020204" pitchFamily="34" charset="0"/>
              </a:rPr>
              <a:t>El viento y/o la pendiente afectan la propagación del fuego con calor radiante y convectivo.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4594225" y="1261531"/>
            <a:ext cx="4549775" cy="175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just" eaLnBrk="1" hangingPunct="1">
              <a:lnSpc>
                <a:spcPct val="110000"/>
              </a:lnSpc>
              <a:defRPr b="1"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sz="2000" dirty="0"/>
              <a:t>La conducción/radiación en la cama de combustible es el factor dominante en la propagación del fuego. Es mucho menos dependiente viento y pendiente . 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94225" y="592667"/>
            <a:ext cx="4111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r>
              <a:rPr lang="es-MX" altLang="es-MX" sz="3600" dirty="0"/>
              <a:t>Fuego en retroceso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257800"/>
          </a:xfrm>
        </p:spPr>
        <p:txBody>
          <a:bodyPr/>
          <a:lstStyle/>
          <a:p>
            <a:pPr eaLnBrk="1" hangingPunct="1"/>
            <a:r>
              <a:rPr lang="es-MX" altLang="es-MX" dirty="0"/>
              <a:t>Tres métodos de transporte masivo de pavesas en un incendio forestal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09613"/>
            <a:ext cx="9144000" cy="1143000"/>
          </a:xfrm>
        </p:spPr>
        <p:txBody>
          <a:bodyPr/>
          <a:lstStyle/>
          <a:p>
            <a:pPr eaLnBrk="1" hangingPunct="1"/>
            <a:r>
              <a:rPr lang="es-MX" altLang="es-MX" sz="3600" dirty="0"/>
              <a:t>Situación de cuidado </a:t>
            </a:r>
            <a:r>
              <a:rPr lang="en-US" altLang="es-MX" sz="3600" dirty="0"/>
              <a:t>#16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82850"/>
            <a:ext cx="8118475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MX" dirty="0"/>
              <a:t>Teniendo frecuentes focos secundarios a través de la línea.</a:t>
            </a:r>
            <a:endParaRPr lang="en-US" altLang="es-MX" dirty="0"/>
          </a:p>
          <a:p>
            <a:pPr eaLnBrk="1" hangingPunct="1">
              <a:buFontTx/>
              <a:buNone/>
              <a:defRPr/>
            </a:pPr>
            <a:endParaRPr lang="en-US" altLang="es-MX" dirty="0"/>
          </a:p>
          <a:p>
            <a:pPr marL="0" indent="0" eaLnBrk="1" hangingPunct="1">
              <a:buFontTx/>
              <a:buNone/>
              <a:defRPr/>
            </a:pPr>
            <a:r>
              <a:rPr lang="es-MX" dirty="0"/>
              <a:t>   La principal causa de focos secundarios son las pavesas.</a:t>
            </a:r>
            <a:endParaRPr lang="en-US" alt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250"/>
            <a:ext cx="7772400" cy="838200"/>
          </a:xfrm>
        </p:spPr>
        <p:txBody>
          <a:bodyPr/>
          <a:lstStyle/>
          <a:p>
            <a:pPr eaLnBrk="1" hangingPunct="1"/>
            <a:r>
              <a:rPr lang="es-MX" altLang="es-MX" dirty="0"/>
              <a:t>Objetivos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09700"/>
            <a:ext cx="8075083" cy="51435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dirty="0"/>
              <a:t>Describir los tres componentes del ambiente de los incendios forestales</a:t>
            </a:r>
            <a:r>
              <a:rPr lang="en-US" altLang="es-MX" sz="2800" dirty="0"/>
              <a:t>.</a:t>
            </a:r>
          </a:p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dirty="0"/>
              <a:t>Enumere y dar ejemplos de los tres métodos de transferencia del calor</a:t>
            </a:r>
            <a:r>
              <a:rPr lang="en-US" altLang="es-MX" sz="2800" dirty="0"/>
              <a:t>.</a:t>
            </a:r>
          </a:p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dirty="0"/>
              <a:t>Enumere tres métodos de transporte masivo de pavesas en incendios forestales</a:t>
            </a:r>
            <a:r>
              <a:rPr lang="en-US" altLang="es-MX" sz="2800" dirty="0"/>
              <a:t>.</a:t>
            </a:r>
          </a:p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dirty="0"/>
              <a:t>Explicar la relación entre la altura/ longitud de la llama y su relación con la intensidad de la línea de fuego</a:t>
            </a:r>
            <a:r>
              <a:rPr lang="en-US" altLang="es-MX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533400"/>
          </a:xfrm>
        </p:spPr>
        <p:txBody>
          <a:bodyPr/>
          <a:lstStyle/>
          <a:p>
            <a:pPr eaLnBrk="1" hangingPunct="1"/>
            <a:r>
              <a:rPr lang="es-MX" altLang="es-MX" sz="3200" dirty="0"/>
              <a:t>Transferencia de pavesas por convección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7088040" imgH="5313240"/>
        </mc:Choice>
        <mc:Fallback>
          <p:control name="ShockwaveFlash1" r:id="rId2" imgW="7088040" imgH="5313240">
            <p:pic>
              <p:nvPicPr>
                <p:cNvPr id="3" name="ShockwaveFlash1">
                  <a:extLst>
                    <a:ext uri="{FF2B5EF4-FFF2-40B4-BE49-F238E27FC236}">
                      <a16:creationId xmlns:a16="http://schemas.microsoft.com/office/drawing/2014/main" id="{4701F49D-1B88-4C2C-8DF8-24D563A9BEF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34532" y="1303863"/>
                  <a:ext cx="7088400" cy="5313600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533400"/>
          </a:xfrm>
        </p:spPr>
        <p:txBody>
          <a:bodyPr/>
          <a:lstStyle/>
          <a:p>
            <a:pPr eaLnBrk="1" hangingPunct="1"/>
            <a:r>
              <a:rPr lang="es-MX" altLang="es-MX" sz="3200" dirty="0"/>
              <a:t>Transferencia de pavesas por el viento.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0" name="ShockwaveFlash1" r:id="rId2" imgW="7112160" imgH="5334120"/>
        </mc:Choice>
        <mc:Fallback>
          <p:control name="ShockwaveFlash1" r:id="rId2" imgW="7112160" imgH="5334120">
            <p:pic>
              <p:nvPicPr>
                <p:cNvPr id="205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158241" y="1295397"/>
                  <a:ext cx="7112000" cy="5334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01-18-S290-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382000" cy="762000"/>
          </a:xfrm>
        </p:spPr>
        <p:txBody>
          <a:bodyPr/>
          <a:lstStyle/>
          <a:p>
            <a:pPr algn="l" eaLnBrk="1" hangingPunct="1"/>
            <a:r>
              <a:rPr lang="es-MX" altLang="es-MX" sz="3200" dirty="0">
                <a:solidFill>
                  <a:schemeClr val="bg1"/>
                </a:solidFill>
              </a:rPr>
              <a:t>Transferencia de pavesas por gravedad.</a:t>
            </a:r>
          </a:p>
        </p:txBody>
      </p:sp>
      <p:sp>
        <p:nvSpPr>
          <p:cNvPr id="22533" name="Freeform 5"/>
          <p:cNvSpPr>
            <a:spLocks/>
          </p:cNvSpPr>
          <p:nvPr/>
        </p:nvSpPr>
        <p:spPr bwMode="auto">
          <a:xfrm>
            <a:off x="3517900" y="3508375"/>
            <a:ext cx="4113213" cy="1978025"/>
          </a:xfrm>
          <a:custGeom>
            <a:avLst/>
            <a:gdLst>
              <a:gd name="T0" fmla="*/ 2147483647 w 2591"/>
              <a:gd name="T1" fmla="*/ 2147483647 h 1246"/>
              <a:gd name="T2" fmla="*/ 2147483647 w 2591"/>
              <a:gd name="T3" fmla="*/ 0 h 1246"/>
              <a:gd name="T4" fmla="*/ 2147483647 w 2591"/>
              <a:gd name="T5" fmla="*/ 2147483647 h 1246"/>
              <a:gd name="T6" fmla="*/ 2147483647 w 2591"/>
              <a:gd name="T7" fmla="*/ 2147483647 h 1246"/>
              <a:gd name="T8" fmla="*/ 2147483647 w 2591"/>
              <a:gd name="T9" fmla="*/ 2147483647 h 1246"/>
              <a:gd name="T10" fmla="*/ 2147483647 w 2591"/>
              <a:gd name="T11" fmla="*/ 2147483647 h 1246"/>
              <a:gd name="T12" fmla="*/ 2147483647 w 2591"/>
              <a:gd name="T13" fmla="*/ 2147483647 h 1246"/>
              <a:gd name="T14" fmla="*/ 2147483647 w 2591"/>
              <a:gd name="T15" fmla="*/ 2147483647 h 1246"/>
              <a:gd name="T16" fmla="*/ 2147483647 w 2591"/>
              <a:gd name="T17" fmla="*/ 2147483647 h 1246"/>
              <a:gd name="T18" fmla="*/ 2147483647 w 2591"/>
              <a:gd name="T19" fmla="*/ 2147483647 h 1246"/>
              <a:gd name="T20" fmla="*/ 2147483647 w 2591"/>
              <a:gd name="T21" fmla="*/ 2147483647 h 1246"/>
              <a:gd name="T22" fmla="*/ 2147483647 w 2591"/>
              <a:gd name="T23" fmla="*/ 2147483647 h 1246"/>
              <a:gd name="T24" fmla="*/ 2147483647 w 2591"/>
              <a:gd name="T25" fmla="*/ 2147483647 h 1246"/>
              <a:gd name="T26" fmla="*/ 2147483647 w 2591"/>
              <a:gd name="T27" fmla="*/ 2147483647 h 1246"/>
              <a:gd name="T28" fmla="*/ 2147483647 w 2591"/>
              <a:gd name="T29" fmla="*/ 2147483647 h 1246"/>
              <a:gd name="T30" fmla="*/ 2147483647 w 2591"/>
              <a:gd name="T31" fmla="*/ 2147483647 h 1246"/>
              <a:gd name="T32" fmla="*/ 2147483647 w 2591"/>
              <a:gd name="T33" fmla="*/ 2147483647 h 1246"/>
              <a:gd name="T34" fmla="*/ 2147483647 w 2591"/>
              <a:gd name="T35" fmla="*/ 2147483647 h 1246"/>
              <a:gd name="T36" fmla="*/ 2147483647 w 2591"/>
              <a:gd name="T37" fmla="*/ 2147483647 h 1246"/>
              <a:gd name="T38" fmla="*/ 2147483647 w 2591"/>
              <a:gd name="T39" fmla="*/ 2147483647 h 1246"/>
              <a:gd name="T40" fmla="*/ 2147483647 w 2591"/>
              <a:gd name="T41" fmla="*/ 2147483647 h 1246"/>
              <a:gd name="T42" fmla="*/ 2147483647 w 2591"/>
              <a:gd name="T43" fmla="*/ 2147483647 h 1246"/>
              <a:gd name="T44" fmla="*/ 2147483647 w 2591"/>
              <a:gd name="T45" fmla="*/ 2147483647 h 1246"/>
              <a:gd name="T46" fmla="*/ 2147483647 w 2591"/>
              <a:gd name="T47" fmla="*/ 2147483647 h 1246"/>
              <a:gd name="T48" fmla="*/ 2147483647 w 2591"/>
              <a:gd name="T49" fmla="*/ 2147483647 h 1246"/>
              <a:gd name="T50" fmla="*/ 2147483647 w 2591"/>
              <a:gd name="T51" fmla="*/ 2147483647 h 1246"/>
              <a:gd name="T52" fmla="*/ 2147483647 w 2591"/>
              <a:gd name="T53" fmla="*/ 2147483647 h 1246"/>
              <a:gd name="T54" fmla="*/ 2147483647 w 2591"/>
              <a:gd name="T55" fmla="*/ 2147483647 h 1246"/>
              <a:gd name="T56" fmla="*/ 2147483647 w 2591"/>
              <a:gd name="T57" fmla="*/ 2147483647 h 1246"/>
              <a:gd name="T58" fmla="*/ 2147483647 w 2591"/>
              <a:gd name="T59" fmla="*/ 2147483647 h 1246"/>
              <a:gd name="T60" fmla="*/ 2147483647 w 2591"/>
              <a:gd name="T61" fmla="*/ 2147483647 h 1246"/>
              <a:gd name="T62" fmla="*/ 2147483647 w 2591"/>
              <a:gd name="T63" fmla="*/ 2147483647 h 1246"/>
              <a:gd name="T64" fmla="*/ 2147483647 w 2591"/>
              <a:gd name="T65" fmla="*/ 2147483647 h 1246"/>
              <a:gd name="T66" fmla="*/ 2147483647 w 2591"/>
              <a:gd name="T67" fmla="*/ 2147483647 h 1246"/>
              <a:gd name="T68" fmla="*/ 2147483647 w 2591"/>
              <a:gd name="T69" fmla="*/ 2147483647 h 12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591"/>
              <a:gd name="T106" fmla="*/ 0 h 1246"/>
              <a:gd name="T107" fmla="*/ 2591 w 2591"/>
              <a:gd name="T108" fmla="*/ 1246 h 124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591" h="1246">
                <a:moveTo>
                  <a:pt x="2591" y="42"/>
                </a:moveTo>
                <a:cubicBezTo>
                  <a:pt x="2528" y="32"/>
                  <a:pt x="2492" y="23"/>
                  <a:pt x="2434" y="0"/>
                </a:cubicBezTo>
                <a:cubicBezTo>
                  <a:pt x="2185" y="12"/>
                  <a:pt x="2287" y="4"/>
                  <a:pt x="2141" y="42"/>
                </a:cubicBezTo>
                <a:cubicBezTo>
                  <a:pt x="2102" y="68"/>
                  <a:pt x="2082" y="92"/>
                  <a:pt x="2067" y="136"/>
                </a:cubicBezTo>
                <a:cubicBezTo>
                  <a:pt x="2081" y="222"/>
                  <a:pt x="2077" y="261"/>
                  <a:pt x="2120" y="324"/>
                </a:cubicBezTo>
                <a:cubicBezTo>
                  <a:pt x="2141" y="321"/>
                  <a:pt x="2164" y="324"/>
                  <a:pt x="2183" y="314"/>
                </a:cubicBezTo>
                <a:cubicBezTo>
                  <a:pt x="2213" y="297"/>
                  <a:pt x="2180" y="261"/>
                  <a:pt x="2172" y="251"/>
                </a:cubicBezTo>
                <a:cubicBezTo>
                  <a:pt x="2130" y="200"/>
                  <a:pt x="2088" y="197"/>
                  <a:pt x="2025" y="188"/>
                </a:cubicBezTo>
                <a:cubicBezTo>
                  <a:pt x="1962" y="192"/>
                  <a:pt x="1899" y="193"/>
                  <a:pt x="1837" y="199"/>
                </a:cubicBezTo>
                <a:cubicBezTo>
                  <a:pt x="1777" y="205"/>
                  <a:pt x="1722" y="286"/>
                  <a:pt x="1690" y="335"/>
                </a:cubicBezTo>
                <a:cubicBezTo>
                  <a:pt x="1678" y="373"/>
                  <a:pt x="1671" y="412"/>
                  <a:pt x="1659" y="450"/>
                </a:cubicBezTo>
                <a:cubicBezTo>
                  <a:pt x="1662" y="488"/>
                  <a:pt x="1664" y="527"/>
                  <a:pt x="1669" y="565"/>
                </a:cubicBezTo>
                <a:cubicBezTo>
                  <a:pt x="1671" y="576"/>
                  <a:pt x="1685" y="607"/>
                  <a:pt x="1680" y="597"/>
                </a:cubicBezTo>
                <a:cubicBezTo>
                  <a:pt x="1640" y="514"/>
                  <a:pt x="1688" y="564"/>
                  <a:pt x="1607" y="523"/>
                </a:cubicBezTo>
                <a:cubicBezTo>
                  <a:pt x="1596" y="517"/>
                  <a:pt x="1587" y="506"/>
                  <a:pt x="1575" y="502"/>
                </a:cubicBezTo>
                <a:cubicBezTo>
                  <a:pt x="1548" y="492"/>
                  <a:pt x="1491" y="481"/>
                  <a:pt x="1491" y="481"/>
                </a:cubicBezTo>
                <a:cubicBezTo>
                  <a:pt x="1435" y="485"/>
                  <a:pt x="1378" y="479"/>
                  <a:pt x="1324" y="492"/>
                </a:cubicBezTo>
                <a:cubicBezTo>
                  <a:pt x="1278" y="503"/>
                  <a:pt x="1222" y="562"/>
                  <a:pt x="1188" y="597"/>
                </a:cubicBezTo>
                <a:cubicBezTo>
                  <a:pt x="1175" y="634"/>
                  <a:pt x="1153" y="666"/>
                  <a:pt x="1135" y="701"/>
                </a:cubicBezTo>
                <a:cubicBezTo>
                  <a:pt x="1114" y="790"/>
                  <a:pt x="1100" y="853"/>
                  <a:pt x="1125" y="953"/>
                </a:cubicBezTo>
                <a:cubicBezTo>
                  <a:pt x="1137" y="1002"/>
                  <a:pt x="1210" y="1037"/>
                  <a:pt x="1250" y="1057"/>
                </a:cubicBezTo>
                <a:cubicBezTo>
                  <a:pt x="1257" y="1043"/>
                  <a:pt x="1270" y="1031"/>
                  <a:pt x="1271" y="1016"/>
                </a:cubicBezTo>
                <a:cubicBezTo>
                  <a:pt x="1273" y="991"/>
                  <a:pt x="1273" y="964"/>
                  <a:pt x="1261" y="942"/>
                </a:cubicBezTo>
                <a:cubicBezTo>
                  <a:pt x="1253" y="928"/>
                  <a:pt x="1233" y="929"/>
                  <a:pt x="1219" y="921"/>
                </a:cubicBezTo>
                <a:cubicBezTo>
                  <a:pt x="1154" y="883"/>
                  <a:pt x="1097" y="877"/>
                  <a:pt x="1020" y="869"/>
                </a:cubicBezTo>
                <a:cubicBezTo>
                  <a:pt x="834" y="878"/>
                  <a:pt x="799" y="837"/>
                  <a:pt x="758" y="995"/>
                </a:cubicBezTo>
                <a:cubicBezTo>
                  <a:pt x="770" y="1116"/>
                  <a:pt x="755" y="1145"/>
                  <a:pt x="873" y="1183"/>
                </a:cubicBezTo>
                <a:cubicBezTo>
                  <a:pt x="887" y="1180"/>
                  <a:pt x="911" y="1187"/>
                  <a:pt x="915" y="1173"/>
                </a:cubicBezTo>
                <a:cubicBezTo>
                  <a:pt x="940" y="1090"/>
                  <a:pt x="888" y="1037"/>
                  <a:pt x="821" y="1016"/>
                </a:cubicBezTo>
                <a:cubicBezTo>
                  <a:pt x="774" y="984"/>
                  <a:pt x="729" y="966"/>
                  <a:pt x="674" y="953"/>
                </a:cubicBezTo>
                <a:cubicBezTo>
                  <a:pt x="569" y="956"/>
                  <a:pt x="465" y="957"/>
                  <a:pt x="360" y="963"/>
                </a:cubicBezTo>
                <a:cubicBezTo>
                  <a:pt x="302" y="966"/>
                  <a:pt x="309" y="972"/>
                  <a:pt x="266" y="984"/>
                </a:cubicBezTo>
                <a:cubicBezTo>
                  <a:pt x="238" y="992"/>
                  <a:pt x="182" y="1005"/>
                  <a:pt x="182" y="1005"/>
                </a:cubicBezTo>
                <a:cubicBezTo>
                  <a:pt x="88" y="1068"/>
                  <a:pt x="75" y="1094"/>
                  <a:pt x="25" y="1194"/>
                </a:cubicBezTo>
                <a:cubicBezTo>
                  <a:pt x="0" y="1244"/>
                  <a:pt x="4" y="1205"/>
                  <a:pt x="4" y="1246"/>
                </a:cubicBezTo>
              </a:path>
            </a:pathLst>
          </a:custGeom>
          <a:noFill/>
          <a:ln w="41275" cap="rnd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36B39EA1-95DC-439C-AA76-7B6DD2D1D189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22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2967" y="745596"/>
            <a:ext cx="8305800" cy="2819400"/>
          </a:xfrm>
        </p:spPr>
        <p:txBody>
          <a:bodyPr/>
          <a:lstStyle/>
          <a:p>
            <a:pPr eaLnBrk="1" hangingPunct="1"/>
            <a:r>
              <a:rPr lang="es-MX" altLang="es-MX" dirty="0"/>
              <a:t>La altura/longitud de llama y su relación con la intensidad de la línea de fuego.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4724400"/>
          </a:xfrm>
        </p:spPr>
        <p:txBody>
          <a:bodyPr/>
          <a:lstStyle/>
          <a:p>
            <a:pPr eaLnBrk="1" hangingPunct="1"/>
            <a:r>
              <a:rPr lang="es-MX" altLang="es-MX" dirty="0"/>
              <a:t>La altura de llama es el promedio de las altura de llamas medidas en un eje vertical.</a:t>
            </a:r>
            <a:br>
              <a:rPr lang="es-MX" altLang="es-MX" dirty="0"/>
            </a:br>
            <a:br>
              <a:rPr lang="es-MX" altLang="es-MX" dirty="0"/>
            </a:br>
            <a:r>
              <a:rPr lang="es-MX" altLang="es-MX" dirty="0"/>
              <a:t>Puede ser menor que el largo de llama si las llamas están inclinadas.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Flame leng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Line 4"/>
          <p:cNvSpPr>
            <a:spLocks noChangeShapeType="1"/>
          </p:cNvSpPr>
          <p:nvPr/>
        </p:nvSpPr>
        <p:spPr bwMode="auto">
          <a:xfrm flipH="1" flipV="1">
            <a:off x="7086600" y="1752600"/>
            <a:ext cx="0" cy="2362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6096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s-MX" altLang="es-MX" dirty="0">
                <a:solidFill>
                  <a:schemeClr val="bg1"/>
                </a:solidFill>
              </a:rPr>
              <a:t>Altura de llama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34B15363-E73F-414E-B41D-190146172DEC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25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5257800"/>
          </a:xfrm>
        </p:spPr>
        <p:txBody>
          <a:bodyPr/>
          <a:lstStyle/>
          <a:p>
            <a:pPr eaLnBrk="1" hangingPunct="1"/>
            <a:r>
              <a:rPr lang="es-MX" altLang="es-MX" dirty="0"/>
              <a:t>El largo de llama es la distancia medida desde la punta media de la llama hasta el centro de zona de llamas en la base</a:t>
            </a:r>
            <a:r>
              <a:rPr lang="en-US" altLang="es-MX" dirty="0"/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lame length"/>
          <p:cNvPicPr>
            <a:picLocks noChangeAspect="1" noChangeArrowheads="1"/>
          </p:cNvPicPr>
          <p:nvPr/>
        </p:nvPicPr>
        <p:blipFill>
          <a:blip r:embed="rId2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Line 3"/>
          <p:cNvSpPr>
            <a:spLocks noChangeShapeType="1"/>
          </p:cNvSpPr>
          <p:nvPr/>
        </p:nvSpPr>
        <p:spPr bwMode="auto">
          <a:xfrm flipV="1">
            <a:off x="3429000" y="1676400"/>
            <a:ext cx="3200400" cy="2438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6096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s-MX" dirty="0" err="1">
                <a:solidFill>
                  <a:schemeClr val="bg1"/>
                </a:solidFill>
              </a:rPr>
              <a:t>Longitud</a:t>
            </a:r>
            <a:r>
              <a:rPr lang="en-US" altLang="es-MX" dirty="0">
                <a:solidFill>
                  <a:schemeClr val="bg1"/>
                </a:solidFill>
              </a:rPr>
              <a:t> de llama</a:t>
            </a:r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3E05CF2B-74AB-4802-AE44-AAC9562D0D41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27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914400"/>
            <a:ext cx="8153400" cy="5029200"/>
          </a:xfrm>
        </p:spPr>
        <p:txBody>
          <a:bodyPr/>
          <a:lstStyle/>
          <a:p>
            <a:r>
              <a:rPr lang="es-MX" altLang="es-MX" dirty="0"/>
              <a:t>Principales factores ambientales que</a:t>
            </a:r>
            <a:br>
              <a:rPr lang="es-MX" altLang="es-MX" dirty="0"/>
            </a:br>
            <a:r>
              <a:rPr lang="es-MX" altLang="es-MX" dirty="0"/>
              <a:t>afectan la ignición, intensidad del fuego, y velocidad de propagación de los incendios forestales</a:t>
            </a:r>
            <a:endParaRPr lang="en-US" altLang="es-MX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4999" y="1083732"/>
            <a:ext cx="7772400" cy="491067"/>
          </a:xfrm>
        </p:spPr>
        <p:txBody>
          <a:bodyPr/>
          <a:lstStyle/>
          <a:p>
            <a:pPr eaLnBrk="1" hangingPunct="1"/>
            <a:r>
              <a:rPr lang="es-MX" altLang="es-MX" dirty="0"/>
              <a:t>Ignición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59341" y="1769534"/>
            <a:ext cx="8170863" cy="4114800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spcAft>
                <a:spcPct val="40000"/>
              </a:spcAft>
            </a:pPr>
            <a:r>
              <a:rPr lang="es-MX" altLang="es-MX" dirty="0"/>
              <a:t>Tamaño y forma de los combustibles.</a:t>
            </a:r>
          </a:p>
          <a:p>
            <a:pPr eaLnBrk="1" hangingPunct="1">
              <a:spcBef>
                <a:spcPct val="30000"/>
              </a:spcBef>
              <a:spcAft>
                <a:spcPct val="40000"/>
              </a:spcAft>
            </a:pPr>
            <a:r>
              <a:rPr lang="es-MX" altLang="es-MX" dirty="0"/>
              <a:t>Compactación o arreglo de los combustibles.</a:t>
            </a:r>
          </a:p>
          <a:p>
            <a:pPr eaLnBrk="1" hangingPunct="1">
              <a:spcBef>
                <a:spcPct val="30000"/>
              </a:spcBef>
              <a:spcAft>
                <a:spcPct val="40000"/>
              </a:spcAft>
            </a:pPr>
            <a:r>
              <a:rPr lang="es-MX" altLang="es-MX" dirty="0"/>
              <a:t>Contenido de humedad del combustible.</a:t>
            </a:r>
          </a:p>
          <a:p>
            <a:pPr eaLnBrk="1" hangingPunct="1">
              <a:spcBef>
                <a:spcPct val="30000"/>
              </a:spcBef>
              <a:spcAft>
                <a:spcPct val="40000"/>
              </a:spcAft>
            </a:pPr>
            <a:r>
              <a:rPr lang="es-MX" altLang="es-MX" dirty="0"/>
              <a:t>Temperatura del combustible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74799"/>
            <a:ext cx="8229600" cy="4026877"/>
          </a:xfrm>
        </p:spPr>
        <p:txBody>
          <a:bodyPr/>
          <a:lstStyle/>
          <a:p>
            <a:pPr marL="609600" indent="-609600" algn="just" eaLnBrk="1" hangingPunct="1">
              <a:spcBef>
                <a:spcPct val="50000"/>
              </a:spcBef>
              <a:buNone/>
            </a:pPr>
            <a:r>
              <a:rPr lang="en-US" altLang="es-MX" sz="2600" dirty="0"/>
              <a:t>5.	</a:t>
            </a:r>
            <a:r>
              <a:rPr lang="es-MX" altLang="es-MX" sz="2800" dirty="0"/>
              <a:t>Describir los principales factores ambientales que afectan la ignición, la intensidad del fuego y la velocidad de propagación de los incendios forestales.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n-US" altLang="es-MX" sz="2800" dirty="0"/>
              <a:t>6.	</a:t>
            </a:r>
            <a:r>
              <a:rPr lang="es-MX" altLang="es-MX" sz="2800" dirty="0"/>
              <a:t>Discutir la relación de los incendios forestales de diferentes intensidades con sus ambientes</a:t>
            </a:r>
            <a:r>
              <a:rPr lang="en-US" altLang="es-MX" sz="2800" dirty="0"/>
              <a:t>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n-US" altLang="es-MX" sz="2800" dirty="0"/>
              <a:t>7.	</a:t>
            </a:r>
            <a:r>
              <a:rPr lang="es-MX" altLang="es-MX" sz="2800" dirty="0"/>
              <a:t>Describir el comportamiento de incendios forestales usando terminología estándar de comportamiento del fuego</a:t>
            </a:r>
            <a:r>
              <a:rPr lang="en-US" altLang="es-MX" sz="2800" dirty="0"/>
              <a:t>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09600" y="651933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</a:rPr>
              <a:t>Objetivos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3962400"/>
          </a:xfrm>
        </p:spPr>
        <p:txBody>
          <a:bodyPr/>
          <a:lstStyle/>
          <a:p>
            <a:pPr eaLnBrk="1" hangingPunct="1"/>
            <a:r>
              <a:rPr lang="es-MX" altLang="es-MX" dirty="0"/>
              <a:t>Intensidad de la línea de fuego =</a:t>
            </a:r>
            <a:br>
              <a:rPr lang="es-MX" altLang="es-MX" dirty="0"/>
            </a:br>
            <a:br>
              <a:rPr lang="es-MX" altLang="es-MX" dirty="0"/>
            </a:br>
            <a:r>
              <a:rPr lang="es-MX" altLang="es-MX" dirty="0"/>
              <a:t>La tasa de calor liberado por metro en el frente del fuego por segundo.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28134"/>
            <a:ext cx="7696200" cy="1371600"/>
          </a:xfrm>
        </p:spPr>
        <p:txBody>
          <a:bodyPr/>
          <a:lstStyle/>
          <a:p>
            <a:r>
              <a:rPr lang="es-MX" altLang="es-MX" sz="3600" dirty="0"/>
              <a:t>La intensidad del fuego es principalmente afectada por: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507067" y="2336800"/>
            <a:ext cx="6197600" cy="3810000"/>
          </a:xfrm>
        </p:spPr>
        <p:txBody>
          <a:bodyPr/>
          <a:lstStyle/>
          <a:p>
            <a:pPr eaLnBrk="1" hangingPunct="1">
              <a:spcAft>
                <a:spcPct val="25000"/>
              </a:spcAft>
            </a:pPr>
            <a:r>
              <a:rPr lang="es-MX" altLang="es-MX" dirty="0"/>
              <a:t>Carga de combustible.</a:t>
            </a:r>
          </a:p>
          <a:p>
            <a:pPr eaLnBrk="1" hangingPunct="1">
              <a:spcAft>
                <a:spcPct val="25000"/>
              </a:spcAft>
            </a:pPr>
            <a:r>
              <a:rPr lang="es-MX" altLang="es-MX" dirty="0"/>
              <a:t>Compactación o arreglo del combustible.</a:t>
            </a:r>
          </a:p>
          <a:p>
            <a:pPr eaLnBrk="1" hangingPunct="1">
              <a:spcAft>
                <a:spcPct val="25000"/>
              </a:spcAft>
            </a:pPr>
            <a:r>
              <a:rPr lang="es-MX" altLang="es-MX" dirty="0"/>
              <a:t>Contenido de humedad del combustible.</a:t>
            </a:r>
          </a:p>
          <a:p>
            <a:pPr eaLnBrk="1" hangingPunct="1">
              <a:spcAft>
                <a:spcPct val="25000"/>
              </a:spcAft>
            </a:pPr>
            <a:r>
              <a:rPr lang="es-MX" altLang="es-MX" dirty="0"/>
              <a:t>Velocidad de propagación</a:t>
            </a:r>
            <a:endParaRPr lang="en-US" altLang="es-MX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26066"/>
            <a:ext cx="7772400" cy="1143000"/>
          </a:xfrm>
        </p:spPr>
        <p:txBody>
          <a:bodyPr/>
          <a:lstStyle/>
          <a:p>
            <a:r>
              <a:rPr lang="es-MX" altLang="es-MX" dirty="0"/>
              <a:t>Velocidad de Propagación (VP)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1268" y="2814637"/>
            <a:ext cx="7607838" cy="1752600"/>
          </a:xfrm>
        </p:spPr>
        <p:txBody>
          <a:bodyPr/>
          <a:lstStyle/>
          <a:p>
            <a:pPr eaLnBrk="1" hangingPunct="1"/>
            <a:r>
              <a:rPr lang="es-MX" altLang="es-MX" sz="3600" dirty="0"/>
              <a:t>Es la actividad del fuego extendiéndose en sus dimensiones horizontales</a:t>
            </a:r>
            <a:r>
              <a:rPr lang="en-US" altLang="es-MX" sz="3600" dirty="0"/>
              <a:t>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3438"/>
            <a:ext cx="7772400" cy="1447800"/>
          </a:xfrm>
        </p:spPr>
        <p:txBody>
          <a:bodyPr/>
          <a:lstStyle/>
          <a:p>
            <a:pPr eaLnBrk="1" hangingPunct="1"/>
            <a:r>
              <a:rPr lang="es-MX" altLang="es-MX" dirty="0"/>
              <a:t>Factores principales que afectarán la velocidad de propagación</a:t>
            </a:r>
            <a:endParaRPr lang="en-US" altLang="es-MX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46100" y="2819400"/>
            <a:ext cx="7912100" cy="2819400"/>
          </a:xfrm>
        </p:spPr>
        <p:txBody>
          <a:bodyPr/>
          <a:lstStyle/>
          <a:p>
            <a:r>
              <a:rPr lang="es-MX" altLang="es-MX" sz="3600" dirty="0"/>
              <a:t>Velocidad del viento</a:t>
            </a:r>
          </a:p>
          <a:p>
            <a:endParaRPr lang="es-MX" altLang="es-MX" sz="1800" dirty="0"/>
          </a:p>
          <a:p>
            <a:r>
              <a:rPr lang="es-MX" altLang="es-MX" sz="3600" dirty="0"/>
              <a:t>Inclinación de la pendiente</a:t>
            </a:r>
          </a:p>
          <a:p>
            <a:endParaRPr lang="es-MX" altLang="es-MX" sz="1800" dirty="0"/>
          </a:p>
          <a:p>
            <a:r>
              <a:rPr lang="es-MX" altLang="es-MX" sz="3600" dirty="0"/>
              <a:t> Cambios en el tipo de combustible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fire_spr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347" y="986563"/>
            <a:ext cx="7058025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4095750" y="1128713"/>
            <a:ext cx="2212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1600" b="1" dirty="0">
                <a:latin typeface="Arial" panose="020B0604020202020204" pitchFamily="34" charset="0"/>
              </a:rPr>
              <a:t>Flanco izquierdo</a:t>
            </a:r>
          </a:p>
        </p:txBody>
      </p:sp>
      <p:sp>
        <p:nvSpPr>
          <p:cNvPr id="35844" name="Text Box 8"/>
          <p:cNvSpPr txBox="1">
            <a:spLocks noChangeArrowheads="1"/>
          </p:cNvSpPr>
          <p:nvPr/>
        </p:nvSpPr>
        <p:spPr bwMode="auto">
          <a:xfrm>
            <a:off x="4511675" y="5410200"/>
            <a:ext cx="1797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1600" b="1" dirty="0">
                <a:latin typeface="Arial" panose="020B0604020202020204" pitchFamily="34" charset="0"/>
              </a:rPr>
              <a:t>Flanco Derecho</a:t>
            </a:r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 rot="5400000">
            <a:off x="7966075" y="3171826"/>
            <a:ext cx="1285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1600" b="1">
                <a:latin typeface="Arial" panose="020B0604020202020204" pitchFamily="34" charset="0"/>
              </a:rPr>
              <a:t>Cabeza</a:t>
            </a: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 rot="5400000">
            <a:off x="1689100" y="3171826"/>
            <a:ext cx="1285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1600" b="1">
                <a:latin typeface="Arial" panose="020B0604020202020204" pitchFamily="34" charset="0"/>
              </a:rPr>
              <a:t>Cola</a:t>
            </a:r>
          </a:p>
        </p:txBody>
      </p:sp>
      <p:grpSp>
        <p:nvGrpSpPr>
          <p:cNvPr id="35847" name="Group 13"/>
          <p:cNvGrpSpPr>
            <a:grpSpLocks/>
          </p:cNvGrpSpPr>
          <p:nvPr/>
        </p:nvGrpSpPr>
        <p:grpSpPr bwMode="auto">
          <a:xfrm>
            <a:off x="6405563" y="1289050"/>
            <a:ext cx="2100262" cy="614363"/>
            <a:chOff x="4117" y="446"/>
            <a:chExt cx="1480" cy="433"/>
          </a:xfrm>
        </p:grpSpPr>
        <p:sp>
          <p:nvSpPr>
            <p:cNvPr id="35864" name="AutoShape 12"/>
            <p:cNvSpPr>
              <a:spLocks noChangeArrowheads="1"/>
            </p:cNvSpPr>
            <p:nvPr/>
          </p:nvSpPr>
          <p:spPr bwMode="auto">
            <a:xfrm>
              <a:off x="4215" y="446"/>
              <a:ext cx="1382" cy="433"/>
            </a:xfrm>
            <a:prstGeom prst="rightArrow">
              <a:avLst>
                <a:gd name="adj1" fmla="val 50000"/>
                <a:gd name="adj2" fmla="val 79792"/>
              </a:avLst>
            </a:prstGeom>
            <a:gradFill rotWithShape="0">
              <a:gsLst>
                <a:gs pos="0">
                  <a:srgbClr val="000099"/>
                </a:gs>
                <a:gs pos="100000">
                  <a:srgbClr val="006699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35865" name="Text Box 11"/>
            <p:cNvSpPr txBox="1">
              <a:spLocks noChangeArrowheads="1"/>
            </p:cNvSpPr>
            <p:nvPr/>
          </p:nvSpPr>
          <p:spPr bwMode="auto">
            <a:xfrm>
              <a:off x="4117" y="539"/>
              <a:ext cx="1267" cy="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MX" altLang="es-MX" sz="1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Viento 8 KPH</a:t>
              </a:r>
            </a:p>
          </p:txBody>
        </p:sp>
      </p:grpSp>
      <p:grpSp>
        <p:nvGrpSpPr>
          <p:cNvPr id="35848" name="Group 34"/>
          <p:cNvGrpSpPr>
            <a:grpSpLocks/>
          </p:cNvGrpSpPr>
          <p:nvPr/>
        </p:nvGrpSpPr>
        <p:grpSpPr bwMode="auto">
          <a:xfrm>
            <a:off x="2197100" y="3471863"/>
            <a:ext cx="6861175" cy="2971800"/>
            <a:chOff x="1384" y="2187"/>
            <a:chExt cx="4322" cy="1872"/>
          </a:xfrm>
        </p:grpSpPr>
        <p:sp>
          <p:nvSpPr>
            <p:cNvPr id="35852" name="Line 14"/>
            <p:cNvSpPr>
              <a:spLocks noChangeShapeType="1"/>
            </p:cNvSpPr>
            <p:nvPr/>
          </p:nvSpPr>
          <p:spPr bwMode="auto">
            <a:xfrm>
              <a:off x="1761" y="2187"/>
              <a:ext cx="0" cy="166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853" name="Line 15"/>
            <p:cNvSpPr>
              <a:spLocks noChangeShapeType="1"/>
            </p:cNvSpPr>
            <p:nvPr/>
          </p:nvSpPr>
          <p:spPr bwMode="auto">
            <a:xfrm>
              <a:off x="2956" y="2187"/>
              <a:ext cx="0" cy="166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854" name="Line 16"/>
            <p:cNvSpPr>
              <a:spLocks noChangeShapeType="1"/>
            </p:cNvSpPr>
            <p:nvPr/>
          </p:nvSpPr>
          <p:spPr bwMode="auto">
            <a:xfrm>
              <a:off x="4138" y="2187"/>
              <a:ext cx="0" cy="166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855" name="Line 17"/>
            <p:cNvSpPr>
              <a:spLocks noChangeShapeType="1"/>
            </p:cNvSpPr>
            <p:nvPr/>
          </p:nvSpPr>
          <p:spPr bwMode="auto">
            <a:xfrm>
              <a:off x="5326" y="2187"/>
              <a:ext cx="0" cy="166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856" name="Line 20"/>
            <p:cNvSpPr>
              <a:spLocks noChangeShapeType="1"/>
            </p:cNvSpPr>
            <p:nvPr/>
          </p:nvSpPr>
          <p:spPr bwMode="auto">
            <a:xfrm>
              <a:off x="1649" y="3726"/>
              <a:ext cx="38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857" name="Text Box 21"/>
            <p:cNvSpPr txBox="1">
              <a:spLocks noChangeArrowheads="1"/>
            </p:cNvSpPr>
            <p:nvPr/>
          </p:nvSpPr>
          <p:spPr bwMode="auto">
            <a:xfrm>
              <a:off x="1384" y="3819"/>
              <a:ext cx="75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1400" b="1" dirty="0">
                  <a:solidFill>
                    <a:srgbClr val="000099"/>
                  </a:solidFill>
                  <a:latin typeface="Arial" panose="020B0604020202020204" pitchFamily="34" charset="0"/>
                </a:rPr>
                <a:t>1300 Hrs.</a:t>
              </a:r>
            </a:p>
          </p:txBody>
        </p:sp>
        <p:sp>
          <p:nvSpPr>
            <p:cNvPr id="35858" name="Text Box 22"/>
            <p:cNvSpPr txBox="1">
              <a:spLocks noChangeArrowheads="1"/>
            </p:cNvSpPr>
            <p:nvPr/>
          </p:nvSpPr>
          <p:spPr bwMode="auto">
            <a:xfrm>
              <a:off x="2580" y="3819"/>
              <a:ext cx="75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1400" b="1">
                  <a:solidFill>
                    <a:srgbClr val="000099"/>
                  </a:solidFill>
                  <a:latin typeface="Arial" panose="020B0604020202020204" pitchFamily="34" charset="0"/>
                </a:rPr>
                <a:t>1400 Hrs.</a:t>
              </a:r>
            </a:p>
          </p:txBody>
        </p:sp>
        <p:sp>
          <p:nvSpPr>
            <p:cNvPr id="35859" name="Text Box 23"/>
            <p:cNvSpPr txBox="1">
              <a:spLocks noChangeArrowheads="1"/>
            </p:cNvSpPr>
            <p:nvPr/>
          </p:nvSpPr>
          <p:spPr bwMode="auto">
            <a:xfrm>
              <a:off x="3759" y="3819"/>
              <a:ext cx="75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1400" b="1">
                  <a:solidFill>
                    <a:srgbClr val="000099"/>
                  </a:solidFill>
                  <a:latin typeface="Arial" panose="020B0604020202020204" pitchFamily="34" charset="0"/>
                </a:rPr>
                <a:t>1500 Hrs.</a:t>
              </a:r>
            </a:p>
          </p:txBody>
        </p:sp>
        <p:sp>
          <p:nvSpPr>
            <p:cNvPr id="35860" name="Text Box 24"/>
            <p:cNvSpPr txBox="1">
              <a:spLocks noChangeArrowheads="1"/>
            </p:cNvSpPr>
            <p:nvPr/>
          </p:nvSpPr>
          <p:spPr bwMode="auto">
            <a:xfrm>
              <a:off x="4956" y="3819"/>
              <a:ext cx="75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1400" b="1">
                  <a:solidFill>
                    <a:srgbClr val="000099"/>
                  </a:solidFill>
                  <a:latin typeface="Arial" panose="020B0604020202020204" pitchFamily="34" charset="0"/>
                </a:rPr>
                <a:t>1600 Hrs.</a:t>
              </a:r>
            </a:p>
          </p:txBody>
        </p:sp>
        <p:sp>
          <p:nvSpPr>
            <p:cNvPr id="35861" name="Text Box 25"/>
            <p:cNvSpPr txBox="1">
              <a:spLocks noChangeArrowheads="1"/>
            </p:cNvSpPr>
            <p:nvPr/>
          </p:nvSpPr>
          <p:spPr bwMode="auto">
            <a:xfrm>
              <a:off x="1761" y="3852"/>
              <a:ext cx="1192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es-MX" sz="1400" b="1" dirty="0">
                  <a:latin typeface="Arial" panose="020B0604020202020204" pitchFamily="34" charset="0"/>
                </a:rPr>
                <a:t>160 metros</a:t>
              </a:r>
            </a:p>
            <a:p>
              <a:pPr algn="ctr" eaLnBrk="1" hangingPunct="1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es-MX" sz="1400" b="1" dirty="0">
                  <a:latin typeface="Arial" panose="020B0604020202020204" pitchFamily="34" charset="0"/>
                </a:rPr>
                <a:t>1.6 ha</a:t>
              </a:r>
            </a:p>
          </p:txBody>
        </p:sp>
        <p:sp>
          <p:nvSpPr>
            <p:cNvPr id="35862" name="Text Box 26"/>
            <p:cNvSpPr txBox="1">
              <a:spLocks noChangeArrowheads="1"/>
            </p:cNvSpPr>
            <p:nvPr/>
          </p:nvSpPr>
          <p:spPr bwMode="auto">
            <a:xfrm>
              <a:off x="2953" y="3852"/>
              <a:ext cx="1192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es-MX" sz="1400" b="1">
                  <a:latin typeface="Arial" panose="020B0604020202020204" pitchFamily="34" charset="0"/>
                </a:rPr>
                <a:t>160 metros</a:t>
              </a:r>
            </a:p>
            <a:p>
              <a:pPr algn="ctr" eaLnBrk="1" hangingPunct="1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es-MX" sz="1400" b="1">
                  <a:latin typeface="Arial" panose="020B0604020202020204" pitchFamily="34" charset="0"/>
                </a:rPr>
                <a:t>6.4 ha</a:t>
              </a:r>
            </a:p>
          </p:txBody>
        </p:sp>
        <p:sp>
          <p:nvSpPr>
            <p:cNvPr id="35863" name="Text Box 28"/>
            <p:cNvSpPr txBox="1">
              <a:spLocks noChangeArrowheads="1"/>
            </p:cNvSpPr>
            <p:nvPr/>
          </p:nvSpPr>
          <p:spPr bwMode="auto">
            <a:xfrm>
              <a:off x="4132" y="3852"/>
              <a:ext cx="1193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es-MX" sz="1400" b="1" dirty="0">
                  <a:latin typeface="Arial" panose="020B0604020202020204" pitchFamily="34" charset="0"/>
                </a:rPr>
                <a:t>160 metros</a:t>
              </a:r>
            </a:p>
            <a:p>
              <a:pPr algn="ctr" eaLnBrk="1" hangingPunct="1">
                <a:lnSpc>
                  <a:spcPct val="30000"/>
                </a:lnSpc>
                <a:spcBef>
                  <a:spcPct val="50000"/>
                </a:spcBef>
              </a:pPr>
              <a:r>
                <a:rPr lang="en-US" altLang="es-MX" sz="1400" b="1" dirty="0">
                  <a:latin typeface="Arial" panose="020B0604020202020204" pitchFamily="34" charset="0"/>
                </a:rPr>
                <a:t>14.5 ha</a:t>
              </a:r>
            </a:p>
          </p:txBody>
        </p:sp>
      </p:grpSp>
      <p:sp>
        <p:nvSpPr>
          <p:cNvPr id="35849" name="Rectangle 42"/>
          <p:cNvSpPr>
            <a:spLocks noChangeArrowheads="1"/>
          </p:cNvSpPr>
          <p:nvPr/>
        </p:nvSpPr>
        <p:spPr bwMode="auto">
          <a:xfrm>
            <a:off x="0" y="463375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solidFill>
                  <a:srgbClr val="000066"/>
                </a:solidFill>
                <a:latin typeface="Verdana" panose="020B0604030504040204" pitchFamily="34" charset="0"/>
              </a:rPr>
              <a:t>Propagación del fuego y crecimiento de área</a:t>
            </a:r>
          </a:p>
        </p:txBody>
      </p:sp>
      <p:sp>
        <p:nvSpPr>
          <p:cNvPr id="35850" name="Rectangle 33"/>
          <p:cNvSpPr>
            <a:spLocks noChangeArrowheads="1"/>
          </p:cNvSpPr>
          <p:nvPr/>
        </p:nvSpPr>
        <p:spPr bwMode="auto">
          <a:xfrm>
            <a:off x="149225" y="2611805"/>
            <a:ext cx="221138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altLang="es-MX" sz="2000" b="1" dirty="0">
                <a:latin typeface="Verdana" panose="020B0604030504040204" pitchFamily="34" charset="0"/>
              </a:rPr>
              <a:t>En 3 horas el fuego habrá quemado 1.6 X (</a:t>
            </a:r>
            <a:r>
              <a:rPr lang="es-MX" altLang="es-MX" sz="2000" b="1" dirty="0" err="1">
                <a:latin typeface="Verdana" panose="020B0604030504040204" pitchFamily="34" charset="0"/>
              </a:rPr>
              <a:t>3x3</a:t>
            </a:r>
            <a:r>
              <a:rPr lang="es-MX" altLang="es-MX" sz="2000" b="1" dirty="0">
                <a:latin typeface="Verdana" panose="020B0604030504040204" pitchFamily="34" charset="0"/>
              </a:rPr>
              <a:t>) ha o 14.4 ha </a:t>
            </a:r>
          </a:p>
        </p:txBody>
      </p:sp>
      <p:sp>
        <p:nvSpPr>
          <p:cNvPr id="35851" name="Text Box 35"/>
          <p:cNvSpPr txBox="1">
            <a:spLocks noChangeArrowheads="1"/>
          </p:cNvSpPr>
          <p:nvPr/>
        </p:nvSpPr>
        <p:spPr bwMode="auto">
          <a:xfrm>
            <a:off x="3230563" y="3152775"/>
            <a:ext cx="404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MX">
                <a:solidFill>
                  <a:schemeClr val="bg1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914400" y="592138"/>
            <a:ext cx="7772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s-MX" sz="3200" b="1">
                <a:solidFill>
                  <a:srgbClr val="000066"/>
                </a:solidFill>
                <a:latin typeface="Verdana" panose="020B0604030504040204" pitchFamily="34" charset="0"/>
              </a:rPr>
              <a:t>Patron de Propagación Elíptica</a:t>
            </a:r>
          </a:p>
        </p:txBody>
      </p:sp>
      <p:grpSp>
        <p:nvGrpSpPr>
          <p:cNvPr id="36867" name="Grupo 3"/>
          <p:cNvGrpSpPr>
            <a:grpSpLocks/>
          </p:cNvGrpSpPr>
          <p:nvPr/>
        </p:nvGrpSpPr>
        <p:grpSpPr bwMode="auto">
          <a:xfrm>
            <a:off x="1828800" y="1176338"/>
            <a:ext cx="5562600" cy="5168900"/>
            <a:chOff x="1828800" y="1176625"/>
            <a:chExt cx="5562600" cy="5168900"/>
          </a:xfrm>
        </p:grpSpPr>
        <p:pic>
          <p:nvPicPr>
            <p:cNvPr id="36868" name="Picture 4" descr="ews_shapes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1176625"/>
              <a:ext cx="5562600" cy="5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CuadroTexto 1"/>
            <p:cNvSpPr txBox="1"/>
            <p:nvPr/>
          </p:nvSpPr>
          <p:spPr>
            <a:xfrm>
              <a:off x="2713038" y="1503650"/>
              <a:ext cx="827087" cy="3698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800" dirty="0"/>
                <a:t>Origen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2551113" y="2845087"/>
              <a:ext cx="752475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1.6 kph</a:t>
              </a: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2551113" y="4596100"/>
              <a:ext cx="752475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4.8 kph</a:t>
              </a: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654300" y="6037550"/>
              <a:ext cx="617538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8 kph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859463" y="2171987"/>
              <a:ext cx="831850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11.2 kph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5969000" y="3232437"/>
              <a:ext cx="841375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14.4 kph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5981700" y="4235737"/>
              <a:ext cx="842963" cy="306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17.6 kph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5937250" y="5166012"/>
              <a:ext cx="842963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20.8 kph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6027738" y="6002625"/>
              <a:ext cx="706437" cy="3079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b="1" dirty="0"/>
                <a:t>24 kph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295400"/>
            <a:ext cx="8458200" cy="2971800"/>
          </a:xfrm>
        </p:spPr>
        <p:txBody>
          <a:bodyPr/>
          <a:lstStyle/>
          <a:p>
            <a:pPr eaLnBrk="1" hangingPunct="1"/>
            <a:r>
              <a:rPr lang="es-MX" altLang="es-MX"/>
              <a:t>Relación de los Incendios Forestales de Diferentes Intensidades con sus Ambientes</a:t>
            </a:r>
            <a:endParaRPr lang="en-US" altLang="es-MX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Ground f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s-MX" altLang="es-MX" dirty="0">
                <a:solidFill>
                  <a:schemeClr val="bg1"/>
                </a:solidFill>
              </a:rPr>
              <a:t>Fuegos de baja intensidad</a:t>
            </a:r>
          </a:p>
        </p:txBody>
      </p:sp>
      <p:sp>
        <p:nvSpPr>
          <p:cNvPr id="3891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4254AA90-3D08-497D-B0AD-35569B5F0CEB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37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hi-intensity f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s-MX" altLang="es-MX" dirty="0">
                <a:solidFill>
                  <a:schemeClr val="bg1"/>
                </a:solidFill>
              </a:rPr>
              <a:t>Fuegos de alta intensidad</a:t>
            </a:r>
          </a:p>
        </p:txBody>
      </p:sp>
      <p:sp>
        <p:nvSpPr>
          <p:cNvPr id="3994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25756B36-F9E3-4793-8B70-07D79F802FE6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38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105400"/>
          </a:xfrm>
        </p:spPr>
        <p:txBody>
          <a:bodyPr/>
          <a:lstStyle/>
          <a:p>
            <a:pPr eaLnBrk="1" hangingPunct="1"/>
            <a:r>
              <a:rPr lang="es-MX" altLang="es-MX" dirty="0"/>
              <a:t>Estabilidad de la atmósfera inferior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6138" y="568569"/>
            <a:ext cx="7772400" cy="838200"/>
          </a:xfrm>
        </p:spPr>
        <p:txBody>
          <a:bodyPr/>
          <a:lstStyle/>
          <a:p>
            <a:pPr eaLnBrk="1" hangingPunct="1"/>
            <a:r>
              <a:rPr lang="es-MX" altLang="es-MX" dirty="0"/>
              <a:t>Triángulo del ambiente del fuego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C6D7356D-00ED-4F68-BB1F-EABCD68E33E8}"/>
              </a:ext>
            </a:extLst>
          </p:cNvPr>
          <p:cNvGrpSpPr/>
          <p:nvPr/>
        </p:nvGrpSpPr>
        <p:grpSpPr>
          <a:xfrm>
            <a:off x="641838" y="1574921"/>
            <a:ext cx="8170435" cy="4698000"/>
            <a:chOff x="641838" y="1574921"/>
            <a:chExt cx="8170435" cy="4698000"/>
          </a:xfrm>
        </p:grpSpPr>
        <p:pic>
          <p:nvPicPr>
            <p:cNvPr id="3" name="Imagen 2" descr="Imagen que contiene foto, oscuro, frente, parada&#10;&#10;Descripción generada automáticamente">
              <a:extLst>
                <a:ext uri="{FF2B5EF4-FFF2-40B4-BE49-F238E27FC236}">
                  <a16:creationId xmlns:a16="http://schemas.microsoft.com/office/drawing/2014/main" id="{D948B28C-0D3E-472A-881A-04E675042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928" b="91304" l="6000" r="94667">
                          <a14:foregroundMark x1="42667" y1="5507" x2="42667" y2="5507"/>
                          <a14:foregroundMark x1="94667" y1="4928" x2="94667" y2="4928"/>
                          <a14:foregroundMark x1="6000" y1="4928" x2="6000" y2="4928"/>
                          <a14:foregroundMark x1="50000" y1="91304" x2="50000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838" y="1574921"/>
              <a:ext cx="8170435" cy="4698000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53293F09-B0FC-4A55-AC25-A109C5AE104B}"/>
                </a:ext>
              </a:extLst>
            </p:cNvPr>
            <p:cNvSpPr txBox="1"/>
            <p:nvPr/>
          </p:nvSpPr>
          <p:spPr>
            <a:xfrm>
              <a:off x="1951893" y="1635369"/>
              <a:ext cx="5627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600" b="1" dirty="0">
                  <a:solidFill>
                    <a:schemeClr val="bg1"/>
                  </a:solidFill>
                </a:rPr>
                <a:t>TIEMPO ATMOSFÉRICO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1050B931-7ED7-4501-9FD5-249DF4051535}"/>
                </a:ext>
              </a:extLst>
            </p:cNvPr>
            <p:cNvSpPr txBox="1"/>
            <p:nvPr/>
          </p:nvSpPr>
          <p:spPr>
            <a:xfrm rot="2900632">
              <a:off x="1511836" y="3612220"/>
              <a:ext cx="3497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600" b="1" dirty="0">
                  <a:solidFill>
                    <a:schemeClr val="bg1"/>
                  </a:solidFill>
                </a:rPr>
                <a:t>TOPOGRAFÍA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BA77AD61-D7C7-47AF-84FF-4C7764534313}"/>
                </a:ext>
              </a:extLst>
            </p:cNvPr>
            <p:cNvSpPr txBox="1"/>
            <p:nvPr/>
          </p:nvSpPr>
          <p:spPr>
            <a:xfrm rot="18661029">
              <a:off x="4365184" y="3577099"/>
              <a:ext cx="3857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600" b="1" dirty="0">
                  <a:solidFill>
                    <a:schemeClr val="bg1"/>
                  </a:solidFill>
                </a:rPr>
                <a:t>COMBUSTIBLES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AC65BF07-A4F2-43F6-ADF6-B06C7560DC14}"/>
                </a:ext>
              </a:extLst>
            </p:cNvPr>
            <p:cNvSpPr txBox="1"/>
            <p:nvPr/>
          </p:nvSpPr>
          <p:spPr>
            <a:xfrm>
              <a:off x="3025204" y="2717148"/>
              <a:ext cx="335866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>
                  <a:ln w="0">
                    <a:noFill/>
                  </a:ln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Comportamiento</a:t>
              </a:r>
            </a:p>
            <a:p>
              <a:pPr algn="ctr"/>
              <a:r>
                <a:rPr lang="es-MX" sz="3200" b="1" dirty="0">
                  <a:ln w="0">
                    <a:noFill/>
                  </a:ln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del fuego</a:t>
              </a:r>
              <a:endParaRPr lang="es-MX" sz="2000" b="1" dirty="0">
                <a:ln w="0"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dirty="0"/>
              <a:t>Estabilidad atmosférica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00288"/>
            <a:ext cx="6303963" cy="400367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es-ES" altLang="es-MX" dirty="0"/>
              <a:t>Un estado de la atmósfera en el que la distribución vertical de </a:t>
            </a:r>
            <a:endParaRPr lang="es-MX" altLang="es-MX" dirty="0"/>
          </a:p>
          <a:p>
            <a:pPr algn="just" eaLnBrk="1" hangingPunct="1">
              <a:lnSpc>
                <a:spcPct val="110000"/>
              </a:lnSpc>
            </a:pPr>
            <a:r>
              <a:rPr lang="es-ES" altLang="es-MX" dirty="0"/>
              <a:t>la temperatura es tal que una partícula de aire resistirá el desplazamiento vertical desde su nivel.</a:t>
            </a:r>
            <a:endParaRPr lang="en-US" altLang="es-MX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 descr="wind blows smo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000066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s-ES" altLang="es-MX" dirty="0">
                <a:solidFill>
                  <a:schemeClr val="bg1"/>
                </a:solidFill>
              </a:rPr>
              <a:t>Vientos en lo alto</a:t>
            </a:r>
            <a:endParaRPr lang="en-US" altLang="es-MX" dirty="0">
              <a:solidFill>
                <a:schemeClr val="bg1"/>
              </a:solidFill>
            </a:endParaRPr>
          </a:p>
        </p:txBody>
      </p:sp>
      <p:sp>
        <p:nvSpPr>
          <p:cNvPr id="4301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9FF994BE-8974-424A-970C-6329D600CA43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41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scenic2gho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s-MX"/>
              <a:t>Estabilidad vs. Viento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514600" y="1143000"/>
            <a:ext cx="4114800" cy="1466850"/>
            <a:chOff x="1584" y="720"/>
            <a:chExt cx="2592" cy="924"/>
          </a:xfrm>
        </p:grpSpPr>
        <p:sp>
          <p:nvSpPr>
            <p:cNvPr id="44050" name="AutoShape 4"/>
            <p:cNvSpPr>
              <a:spLocks noChangeArrowheads="1"/>
            </p:cNvSpPr>
            <p:nvPr/>
          </p:nvSpPr>
          <p:spPr bwMode="auto">
            <a:xfrm>
              <a:off x="1584" y="1008"/>
              <a:ext cx="2592" cy="384"/>
            </a:xfrm>
            <a:prstGeom prst="rightArrow">
              <a:avLst>
                <a:gd name="adj1" fmla="val 50000"/>
                <a:gd name="adj2" fmla="val 168750"/>
              </a:avLst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44051" name="Text Box 5"/>
            <p:cNvSpPr txBox="1">
              <a:spLocks noChangeArrowheads="1"/>
            </p:cNvSpPr>
            <p:nvPr/>
          </p:nvSpPr>
          <p:spPr bwMode="auto">
            <a:xfrm>
              <a:off x="2112" y="720"/>
              <a:ext cx="171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Vientos en lo alto</a:t>
              </a:r>
            </a:p>
          </p:txBody>
        </p:sp>
        <p:sp>
          <p:nvSpPr>
            <p:cNvPr id="44052" name="Text Box 6"/>
            <p:cNvSpPr txBox="1">
              <a:spLocks noChangeArrowheads="1"/>
            </p:cNvSpPr>
            <p:nvPr/>
          </p:nvSpPr>
          <p:spPr bwMode="auto">
            <a:xfrm>
              <a:off x="2016" y="1392"/>
              <a:ext cx="182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" panose="020B0604020202020204" pitchFamily="34" charset="0"/>
                </a:rPr>
                <a:t>Movimiento horizontal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209800" y="5089525"/>
            <a:ext cx="4400550" cy="1466850"/>
            <a:chOff x="1392" y="3206"/>
            <a:chExt cx="2772" cy="924"/>
          </a:xfrm>
        </p:grpSpPr>
        <p:sp>
          <p:nvSpPr>
            <p:cNvPr id="44047" name="AutoShape 7"/>
            <p:cNvSpPr>
              <a:spLocks noChangeArrowheads="1"/>
            </p:cNvSpPr>
            <p:nvPr/>
          </p:nvSpPr>
          <p:spPr bwMode="auto">
            <a:xfrm rot="10800000">
              <a:off x="1392" y="3494"/>
              <a:ext cx="2592" cy="384"/>
            </a:xfrm>
            <a:prstGeom prst="rightArrow">
              <a:avLst>
                <a:gd name="adj1" fmla="val 50000"/>
                <a:gd name="adj2" fmla="val 168750"/>
              </a:avLst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MX" altLang="es-MX" dirty="0"/>
            </a:p>
          </p:txBody>
        </p:sp>
        <p:sp>
          <p:nvSpPr>
            <p:cNvPr id="44048" name="Text Box 8"/>
            <p:cNvSpPr txBox="1">
              <a:spLocks noChangeArrowheads="1"/>
            </p:cNvSpPr>
            <p:nvPr/>
          </p:nvSpPr>
          <p:spPr bwMode="auto">
            <a:xfrm>
              <a:off x="2112" y="3206"/>
              <a:ext cx="205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Vientos superficiales</a:t>
              </a:r>
            </a:p>
          </p:txBody>
        </p:sp>
        <p:sp>
          <p:nvSpPr>
            <p:cNvPr id="44049" name="Text Box 9"/>
            <p:cNvSpPr txBox="1">
              <a:spLocks noChangeArrowheads="1"/>
            </p:cNvSpPr>
            <p:nvPr/>
          </p:nvSpPr>
          <p:spPr bwMode="auto">
            <a:xfrm>
              <a:off x="2142" y="3878"/>
              <a:ext cx="182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" panose="020B0604020202020204" pitchFamily="34" charset="0"/>
                </a:rPr>
                <a:t>Movimiento horizontal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04800" y="1600200"/>
            <a:ext cx="3173413" cy="4114800"/>
            <a:chOff x="192" y="1008"/>
            <a:chExt cx="1999" cy="2592"/>
          </a:xfrm>
        </p:grpSpPr>
        <p:sp>
          <p:nvSpPr>
            <p:cNvPr id="44044" name="AutoShape 10"/>
            <p:cNvSpPr>
              <a:spLocks noChangeArrowheads="1"/>
            </p:cNvSpPr>
            <p:nvPr/>
          </p:nvSpPr>
          <p:spPr bwMode="auto">
            <a:xfrm rot="-5400000">
              <a:off x="-912" y="2112"/>
              <a:ext cx="2592" cy="384"/>
            </a:xfrm>
            <a:prstGeom prst="rightArrow">
              <a:avLst>
                <a:gd name="adj1" fmla="val 50000"/>
                <a:gd name="adj2" fmla="val 168750"/>
              </a:avLst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44045" name="Text Box 11"/>
            <p:cNvSpPr txBox="1">
              <a:spLocks noChangeArrowheads="1"/>
            </p:cNvSpPr>
            <p:nvPr/>
          </p:nvSpPr>
          <p:spPr bwMode="auto">
            <a:xfrm>
              <a:off x="576" y="1920"/>
              <a:ext cx="1615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Aire ascendente</a:t>
              </a:r>
            </a:p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atmósfera</a:t>
              </a:r>
            </a:p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inestable</a:t>
              </a:r>
            </a:p>
          </p:txBody>
        </p:sp>
        <p:sp>
          <p:nvSpPr>
            <p:cNvPr id="44046" name="Text Box 12"/>
            <p:cNvSpPr txBox="1">
              <a:spLocks noChangeArrowheads="1"/>
            </p:cNvSpPr>
            <p:nvPr/>
          </p:nvSpPr>
          <p:spPr bwMode="auto">
            <a:xfrm>
              <a:off x="528" y="2688"/>
              <a:ext cx="162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" panose="020B0604020202020204" pitchFamily="34" charset="0"/>
                </a:rPr>
                <a:t>Movimiento vertical</a:t>
              </a: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6103938" y="1828800"/>
            <a:ext cx="2735262" cy="4114800"/>
            <a:chOff x="3845" y="1152"/>
            <a:chExt cx="1723" cy="2592"/>
          </a:xfrm>
        </p:grpSpPr>
        <p:sp>
          <p:nvSpPr>
            <p:cNvPr id="44041" name="AutoShape 13"/>
            <p:cNvSpPr>
              <a:spLocks noChangeArrowheads="1"/>
            </p:cNvSpPr>
            <p:nvPr/>
          </p:nvSpPr>
          <p:spPr bwMode="auto">
            <a:xfrm rot="5400000">
              <a:off x="4080" y="2256"/>
              <a:ext cx="2592" cy="384"/>
            </a:xfrm>
            <a:prstGeom prst="rightArrow">
              <a:avLst>
                <a:gd name="adj1" fmla="val 50000"/>
                <a:gd name="adj2" fmla="val 168750"/>
              </a:avLst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44042" name="Text Box 14"/>
            <p:cNvSpPr txBox="1">
              <a:spLocks noChangeArrowheads="1"/>
            </p:cNvSpPr>
            <p:nvPr/>
          </p:nvSpPr>
          <p:spPr bwMode="auto">
            <a:xfrm>
              <a:off x="3845" y="1659"/>
              <a:ext cx="1339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Aire descendente</a:t>
              </a:r>
              <a:br>
                <a:rPr lang="es-MX" altLang="es-MX" b="1" dirty="0">
                  <a:latin typeface="Arial" panose="020B0604020202020204" pitchFamily="34" charset="0"/>
                </a:rPr>
              </a:br>
              <a:r>
                <a:rPr lang="es-MX" altLang="es-MX" b="1" dirty="0">
                  <a:latin typeface="Arial" panose="020B0604020202020204" pitchFamily="34" charset="0"/>
                </a:rPr>
                <a:t>atmósfera</a:t>
              </a:r>
            </a:p>
            <a:p>
              <a:pPr eaLnBrk="1" hangingPunct="1"/>
              <a:r>
                <a:rPr lang="es-MX" altLang="es-MX" b="1" dirty="0">
                  <a:latin typeface="Arial" panose="020B0604020202020204" pitchFamily="34" charset="0"/>
                </a:rPr>
                <a:t>estable</a:t>
              </a:r>
            </a:p>
          </p:txBody>
        </p:sp>
        <p:sp>
          <p:nvSpPr>
            <p:cNvPr id="44043" name="Text Box 15"/>
            <p:cNvSpPr txBox="1">
              <a:spLocks noChangeArrowheads="1"/>
            </p:cNvSpPr>
            <p:nvPr/>
          </p:nvSpPr>
          <p:spPr bwMode="auto">
            <a:xfrm>
              <a:off x="3984" y="2688"/>
              <a:ext cx="1200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s-MX" altLang="es-MX" sz="2000" b="1" dirty="0">
                  <a:latin typeface="Arial" panose="020B0604020202020204" pitchFamily="34" charset="0"/>
                </a:rPr>
                <a:t>Movimiento vertical</a:t>
              </a:r>
            </a:p>
          </p:txBody>
        </p:sp>
      </p:grp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latin typeface="Arial" panose="020B0604020202020204" pitchFamily="34" charset="0"/>
              </a:rPr>
              <a:t>1-</a:t>
            </a:r>
            <a:fld id="{20B9CC4D-3A45-4B65-8905-7F1B66F10D72}" type="slidenum">
              <a:rPr lang="en-US" altLang="es-MX" sz="1000">
                <a:latin typeface="Arial" panose="020B0604020202020204" pitchFamily="34" charset="0"/>
              </a:rPr>
              <a:pPr algn="r" eaLnBrk="1" hangingPunct="1"/>
              <a:t>42</a:t>
            </a:fld>
            <a:r>
              <a:rPr lang="en-US" altLang="es-MX" sz="1000"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anopy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362200" y="4876800"/>
            <a:ext cx="161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800" b="1">
                <a:solidFill>
                  <a:schemeClr val="bg1"/>
                </a:solidFill>
                <a:latin typeface="Arial" charset="0"/>
              </a:rPr>
              <a:t>Abierto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2514600" y="10668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altLang="es-MX" sz="2800" b="1">
                <a:solidFill>
                  <a:schemeClr val="bg1"/>
                </a:solidFill>
                <a:latin typeface="Arial" charset="0"/>
              </a:rPr>
              <a:t>Cerrado </a:t>
            </a:r>
          </a:p>
        </p:txBody>
      </p:sp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A37294A7-09D2-4C01-9C87-64E65851AAFB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43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02733" y="1250950"/>
            <a:ext cx="7772400" cy="3706813"/>
          </a:xfrm>
        </p:spPr>
        <p:txBody>
          <a:bodyPr/>
          <a:lstStyle/>
          <a:p>
            <a:r>
              <a:rPr lang="es-ES" altLang="es-MX" dirty="0"/>
              <a:t>El comportamiento de los incendios forestales en la terminología común de comportamiento del fuego</a:t>
            </a:r>
            <a:endParaRPr lang="es-MX" altLang="es-MX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1752600"/>
          </a:xfrm>
        </p:spPr>
        <p:txBody>
          <a:bodyPr/>
          <a:lstStyle/>
          <a:p>
            <a:pPr eaLnBrk="1" hangingPunct="1"/>
            <a:r>
              <a:rPr lang="en-US" altLang="es-MX" sz="4800"/>
              <a:t>Ejercicio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7188200" y="65278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400">
                <a:solidFill>
                  <a:schemeClr val="bg1"/>
                </a:solidFill>
              </a:rPr>
              <a:t>01-</a:t>
            </a:r>
            <a:fld id="{87C7CFFF-FACD-4B08-9D27-4F0F78ED546F}" type="slidenum">
              <a:rPr lang="en-US" altLang="es-MX" sz="1400">
                <a:solidFill>
                  <a:schemeClr val="bg1"/>
                </a:solidFill>
              </a:rPr>
              <a:pPr algn="r" eaLnBrk="1" hangingPunct="1"/>
              <a:t>46</a:t>
            </a:fld>
            <a:r>
              <a:rPr lang="en-US" altLang="es-MX" sz="1400">
                <a:solidFill>
                  <a:schemeClr val="bg1"/>
                </a:solidFill>
              </a:rPr>
              <a:t>-S290-EP</a:t>
            </a:r>
          </a:p>
        </p:txBody>
      </p:sp>
      <p:pic>
        <p:nvPicPr>
          <p:cNvPr id="48131" name="Picture 2" descr="exercis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91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432EE4BE-69A0-4DFA-9AEE-A497C8539161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46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exercis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32F0CBB7-D9F9-46CE-A160-42E8BC9B44E2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47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exercis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0B437808-0B91-449B-BEE2-3B39DDE8E604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48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exercis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7175500" y="65278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400">
                <a:solidFill>
                  <a:schemeClr val="bg1"/>
                </a:solidFill>
              </a:rPr>
              <a:t>01-</a:t>
            </a:r>
            <a:fld id="{8471B625-9F06-4F70-8F52-BDAB6CC9F24A}" type="slidenum">
              <a:rPr lang="en-US" altLang="es-MX" sz="1400">
                <a:solidFill>
                  <a:schemeClr val="bg1"/>
                </a:solidFill>
              </a:rPr>
              <a:pPr algn="r" eaLnBrk="1" hangingPunct="1"/>
              <a:t>49</a:t>
            </a:fld>
            <a:r>
              <a:rPr lang="en-US" altLang="es-MX" sz="1400">
                <a:solidFill>
                  <a:schemeClr val="bg1"/>
                </a:solidFill>
              </a:rPr>
              <a:t>-S290-EP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" y="381000"/>
            <a:ext cx="8972550" cy="1143000"/>
          </a:xfrm>
        </p:spPr>
        <p:txBody>
          <a:bodyPr/>
          <a:lstStyle/>
          <a:p>
            <a:pPr eaLnBrk="1" hangingPunct="1"/>
            <a:r>
              <a:rPr lang="es-MX" altLang="es-MX" sz="3800" dirty="0"/>
              <a:t>Triángulo del ambiente del fuego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8458200" cy="4495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MX" sz="2800" dirty="0"/>
              <a:t>Triángulo del fuego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-"/>
              <a:defRPr/>
            </a:pPr>
            <a:r>
              <a:rPr lang="es-MX" altLang="es-MX" sz="2400" dirty="0"/>
              <a:t>Calor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-"/>
              <a:defRPr/>
            </a:pPr>
            <a:r>
              <a:rPr lang="es-MX" altLang="es-MX" sz="2400" dirty="0"/>
              <a:t>Oxigeno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-"/>
              <a:defRPr/>
            </a:pPr>
            <a:r>
              <a:rPr lang="es-MX" altLang="es-MX" sz="2400" dirty="0"/>
              <a:t>Combustible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s-MX" altLang="es-MX" sz="2400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s-MX" altLang="es-MX" sz="2800" dirty="0"/>
              <a:t>e introdujo a:</a:t>
            </a:r>
          </a:p>
          <a:p>
            <a:pPr>
              <a:lnSpc>
                <a:spcPct val="90000"/>
              </a:lnSpc>
              <a:defRPr/>
            </a:pPr>
            <a:r>
              <a:rPr lang="es-MX" altLang="es-MX" sz="2400" dirty="0"/>
              <a:t>Triángulo de comportamiento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MX" altLang="es-MX" sz="2400" dirty="0"/>
              <a:t>del fuego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-"/>
              <a:defRPr/>
            </a:pPr>
            <a:r>
              <a:rPr lang="es-MX" altLang="es-MX" sz="2000" dirty="0"/>
              <a:t>Combustible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-"/>
              <a:defRPr/>
            </a:pPr>
            <a:r>
              <a:rPr lang="es-MX" altLang="es-MX" sz="2000" dirty="0"/>
              <a:t>Tiempo atmosférico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-"/>
              <a:defRPr/>
            </a:pPr>
            <a:r>
              <a:rPr lang="es-MX" altLang="es-MX" sz="2000" dirty="0"/>
              <a:t>Topografía</a:t>
            </a:r>
            <a:endParaRPr lang="es-MX" altLang="es-MX" dirty="0"/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685800" y="1363132"/>
            <a:ext cx="8382000" cy="8921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s-MX" sz="2800" b="1" dirty="0">
                <a:latin typeface="+mn-lt"/>
              </a:rPr>
              <a:t>S-190, </a:t>
            </a:r>
            <a:r>
              <a:rPr lang="es-MX" b="1" dirty="0">
                <a:latin typeface="+mn-lt"/>
              </a:rPr>
              <a:t>Introducción al comportamiento de los incendios forestales, explicó</a:t>
            </a:r>
            <a:r>
              <a:rPr lang="en-US" altLang="es-MX" b="1" dirty="0">
                <a:latin typeface="+mn-lt"/>
              </a:rPr>
              <a:t>: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7A84296-F6A3-4FCC-BB50-EC2E8F2FD94C}"/>
              </a:ext>
            </a:extLst>
          </p:cNvPr>
          <p:cNvGrpSpPr/>
          <p:nvPr/>
        </p:nvGrpSpPr>
        <p:grpSpPr>
          <a:xfrm>
            <a:off x="5486400" y="1828800"/>
            <a:ext cx="3260725" cy="2244725"/>
            <a:chOff x="5486400" y="1828800"/>
            <a:chExt cx="3260725" cy="2244725"/>
          </a:xfrm>
        </p:grpSpPr>
        <p:sp>
          <p:nvSpPr>
            <p:cNvPr id="3" name="Rectángulo 2"/>
            <p:cNvSpPr/>
            <p:nvPr/>
          </p:nvSpPr>
          <p:spPr>
            <a:xfrm>
              <a:off x="5486400" y="1828800"/>
              <a:ext cx="3260725" cy="22447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MX"/>
            </a:p>
          </p:txBody>
        </p:sp>
        <p:pic>
          <p:nvPicPr>
            <p:cNvPr id="8198" name="Picture 9" descr="fire_triang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828800"/>
              <a:ext cx="2743200" cy="2244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CuadroTexto 1"/>
            <p:cNvSpPr txBox="1"/>
            <p:nvPr/>
          </p:nvSpPr>
          <p:spPr>
            <a:xfrm>
              <a:off x="5676900" y="2362200"/>
              <a:ext cx="774700" cy="3698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MX" sz="1800" b="1" dirty="0">
                  <a:latin typeface="+mn-lt"/>
                </a:rPr>
                <a:t>Calor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7639050" y="2438400"/>
              <a:ext cx="1108075" cy="3698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MX" sz="1800" b="1" dirty="0">
                  <a:latin typeface="+mn-lt"/>
                </a:rPr>
                <a:t>Oxigeno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6149975" y="3698875"/>
              <a:ext cx="1711325" cy="3683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MX" sz="1800" b="1" dirty="0">
                  <a:latin typeface="+mn-lt"/>
                </a:rPr>
                <a:t>Combustibles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EA63B939-E261-43A1-89B4-A089262A5CEA}"/>
              </a:ext>
            </a:extLst>
          </p:cNvPr>
          <p:cNvGrpSpPr/>
          <p:nvPr/>
        </p:nvGrpSpPr>
        <p:grpSpPr>
          <a:xfrm>
            <a:off x="5477607" y="4533923"/>
            <a:ext cx="3351600" cy="1933200"/>
            <a:chOff x="641838" y="1574921"/>
            <a:chExt cx="8170435" cy="4698000"/>
          </a:xfrm>
        </p:grpSpPr>
        <p:pic>
          <p:nvPicPr>
            <p:cNvPr id="18" name="Imagen 17" descr="Imagen que contiene foto, oscuro, frente, parada&#10;&#10;Descripción generada automáticamente">
              <a:extLst>
                <a:ext uri="{FF2B5EF4-FFF2-40B4-BE49-F238E27FC236}">
                  <a16:creationId xmlns:a16="http://schemas.microsoft.com/office/drawing/2014/main" id="{B928440C-21E5-4FE3-A5EF-6E4E638F5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928" b="91304" l="6000" r="94667">
                          <a14:foregroundMark x1="42667" y1="5507" x2="42667" y2="5507"/>
                          <a14:foregroundMark x1="94667" y1="4928" x2="94667" y2="4928"/>
                          <a14:foregroundMark x1="6000" y1="4928" x2="6000" y2="4928"/>
                          <a14:foregroundMark x1="50000" y1="91304" x2="50000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838" y="1574921"/>
              <a:ext cx="8170435" cy="4698000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A9A7E97B-5707-4993-9F45-15BAC2737A9C}"/>
                </a:ext>
              </a:extLst>
            </p:cNvPr>
            <p:cNvSpPr txBox="1"/>
            <p:nvPr/>
          </p:nvSpPr>
          <p:spPr>
            <a:xfrm>
              <a:off x="2635167" y="1693037"/>
              <a:ext cx="4046006" cy="560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900" b="1" dirty="0">
                  <a:solidFill>
                    <a:schemeClr val="bg1"/>
                  </a:solidFill>
                </a:rPr>
                <a:t>TIEMPO ATMOSFÉRICO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8BE3F716-E344-442E-A619-3DF93AA97061}"/>
                </a:ext>
              </a:extLst>
            </p:cNvPr>
            <p:cNvSpPr txBox="1"/>
            <p:nvPr/>
          </p:nvSpPr>
          <p:spPr>
            <a:xfrm rot="2953219">
              <a:off x="2105992" y="3749892"/>
              <a:ext cx="2501629" cy="56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900" b="1" dirty="0">
                  <a:solidFill>
                    <a:schemeClr val="bg1"/>
                  </a:solidFill>
                </a:rPr>
                <a:t>TOPOGRAFÍA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A0A73E92-27D9-459F-BFB8-342A248CDEE1}"/>
                </a:ext>
              </a:extLst>
            </p:cNvPr>
            <p:cNvSpPr txBox="1"/>
            <p:nvPr/>
          </p:nvSpPr>
          <p:spPr>
            <a:xfrm rot="18661029">
              <a:off x="5081005" y="3366042"/>
              <a:ext cx="2712745" cy="56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900" b="1" dirty="0">
                  <a:solidFill>
                    <a:schemeClr val="bg1"/>
                  </a:solidFill>
                </a:rPr>
                <a:t>COMBUSTIBLES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B77CB2EF-0C1E-4DBE-A1F1-E132DD447DBE}"/>
                </a:ext>
              </a:extLst>
            </p:cNvPr>
            <p:cNvSpPr txBox="1"/>
            <p:nvPr/>
          </p:nvSpPr>
          <p:spPr>
            <a:xfrm>
              <a:off x="3549456" y="2932894"/>
              <a:ext cx="2395449" cy="822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800" b="1" dirty="0">
                  <a:ln w="0">
                    <a:noFill/>
                  </a:ln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Comportamiento</a:t>
              </a:r>
            </a:p>
            <a:p>
              <a:pPr algn="ctr"/>
              <a:r>
                <a:rPr lang="es-MX" sz="800" b="1" dirty="0">
                  <a:ln w="0">
                    <a:noFill/>
                  </a:ln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del fuego</a:t>
              </a: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 descr="exercis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F097A1FD-8018-4B3F-9BBC-E55DA6EF100F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50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exercis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BBAAE77F-7A5D-44C5-816E-7C7D23AF209A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51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exercis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6D304D73-F165-497A-BCA2-11AB63F43E45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52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exercis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2C552B99-AE16-4F87-8252-7690C38496B7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53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exercis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EACFDFEC-72CB-4DF2-A185-6B6348CB4C50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54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exercise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0D662E0F-E39F-4868-BB21-12A9AEAD11D6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55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exercise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1-</a:t>
            </a:r>
            <a:fld id="{1E52EF83-09CC-45FE-82EF-65D67396C57E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56</a:t>
            </a:fld>
            <a:r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0437" y="465666"/>
            <a:ext cx="7772400" cy="838200"/>
          </a:xfrm>
        </p:spPr>
        <p:txBody>
          <a:bodyPr/>
          <a:lstStyle/>
          <a:p>
            <a:pPr eaLnBrk="1" hangingPunct="1"/>
            <a:r>
              <a:rPr lang="es-MX" altLang="es-MX" dirty="0"/>
              <a:t>Revisión de objetivos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8B162A3-E18E-443D-8FBD-5E8006957909}"/>
              </a:ext>
            </a:extLst>
          </p:cNvPr>
          <p:cNvSpPr txBox="1">
            <a:spLocks noChangeArrowheads="1"/>
          </p:cNvSpPr>
          <p:nvPr/>
        </p:nvSpPr>
        <p:spPr>
          <a:xfrm>
            <a:off x="323850" y="1409700"/>
            <a:ext cx="8075083" cy="51435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kern="0"/>
              <a:t>Describir los tres componentes del ambiente de los incendios forestales</a:t>
            </a:r>
            <a:r>
              <a:rPr lang="en-US" altLang="es-MX" sz="2800" kern="0"/>
              <a:t>.</a:t>
            </a:r>
          </a:p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kern="0"/>
              <a:t>Enumere y dar ejemplos de los tres métodos de transferencia del calor</a:t>
            </a:r>
            <a:r>
              <a:rPr lang="en-US" altLang="es-MX" sz="2800" kern="0"/>
              <a:t>.</a:t>
            </a:r>
          </a:p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kern="0"/>
              <a:t>Enumere tres métodos de transporte masivo de pavesas en incendios forestales</a:t>
            </a:r>
            <a:r>
              <a:rPr lang="en-US" altLang="es-MX" sz="2800" kern="0"/>
              <a:t>.</a:t>
            </a:r>
          </a:p>
          <a:p>
            <a:pPr marL="609600" indent="-609600" algn="just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s-MX" altLang="es-MX" sz="2800" kern="0"/>
              <a:t>Explicar la relación entre la altura/ longitud de la llama y su relación con la intensidad de la línea de fuego</a:t>
            </a:r>
            <a:r>
              <a:rPr lang="en-US" altLang="es-MX" sz="2800" kern="0"/>
              <a:t>.</a:t>
            </a:r>
            <a:endParaRPr lang="en-US" altLang="es-MX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6780FFE-DFF7-4CC9-BDFA-FF90CBACF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437" y="465666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kern="0" dirty="0"/>
              <a:t>Revisión de objetivos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C23E6DBF-510A-4D99-A639-E73B2C201366}"/>
              </a:ext>
            </a:extLst>
          </p:cNvPr>
          <p:cNvSpPr txBox="1">
            <a:spLocks noChangeArrowheads="1"/>
          </p:cNvSpPr>
          <p:nvPr/>
        </p:nvSpPr>
        <p:spPr>
          <a:xfrm>
            <a:off x="381000" y="1574799"/>
            <a:ext cx="8229600" cy="402687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n-US" altLang="es-MX" sz="2600" kern="0"/>
              <a:t>5.	</a:t>
            </a:r>
            <a:r>
              <a:rPr lang="es-MX" altLang="es-MX" sz="2800" kern="0"/>
              <a:t>Describir los principales factores ambientales que afectan la ignición, la intensidad del fuego y la velocidad de propagación de los incendios forestales.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n-US" altLang="es-MX" sz="2800" kern="0"/>
              <a:t>6.	</a:t>
            </a:r>
            <a:r>
              <a:rPr lang="es-MX" altLang="es-MX" sz="2800" kern="0"/>
              <a:t>Discutir la relación de los incendios forestales de diferentes intensidades con sus ambientes</a:t>
            </a:r>
            <a:r>
              <a:rPr lang="en-US" altLang="es-MX" sz="2800" kern="0"/>
              <a:t>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n-US" altLang="es-MX" sz="2800" kern="0"/>
              <a:t>7.	</a:t>
            </a:r>
            <a:r>
              <a:rPr lang="es-MX" altLang="es-MX" sz="2800" kern="0"/>
              <a:t>Describir el comportamiento de incendios forestales usando terminología estándar de comportamiento del fuego</a:t>
            </a:r>
            <a:r>
              <a:rPr lang="en-US" altLang="es-MX" sz="2800" kern="0"/>
              <a:t>.</a:t>
            </a:r>
            <a:endParaRPr lang="en-US" altLang="es-MX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2"/>
          <p:cNvSpPr>
            <a:spLocks noGrp="1" noChangeArrowheads="1"/>
          </p:cNvSpPr>
          <p:nvPr>
            <p:ph idx="1"/>
          </p:nvPr>
        </p:nvSpPr>
        <p:spPr>
          <a:xfrm>
            <a:off x="133350" y="4629149"/>
            <a:ext cx="4641850" cy="1686983"/>
          </a:xfrm>
        </p:spPr>
        <p:txBody>
          <a:bodyPr/>
          <a:lstStyle/>
          <a:p>
            <a:r>
              <a:rPr lang="es-MX" altLang="es-MX" dirty="0"/>
              <a:t>Tiempo atmosférico</a:t>
            </a:r>
          </a:p>
          <a:p>
            <a:r>
              <a:rPr lang="es-MX" altLang="es-MX" dirty="0"/>
              <a:t>Topografía</a:t>
            </a:r>
          </a:p>
          <a:p>
            <a:r>
              <a:rPr lang="es-MX" altLang="es-MX" dirty="0"/>
              <a:t>Combustibles</a:t>
            </a:r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1162050" y="1441450"/>
            <a:ext cx="7639050" cy="10779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MX" sz="3200" b="1" dirty="0">
                <a:latin typeface="+mn-lt"/>
              </a:rPr>
              <a:t>Los tres componentes del ambiente de los incendios forestales</a:t>
            </a:r>
            <a:r>
              <a:rPr lang="en-US" altLang="es-MX" sz="3200" b="1" dirty="0">
                <a:latin typeface="+mn-lt"/>
              </a:rPr>
              <a:t>: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2CB895A1-BBA7-443A-BCCF-BAC64A1C5DBE}"/>
              </a:ext>
            </a:extLst>
          </p:cNvPr>
          <p:cNvGrpSpPr/>
          <p:nvPr/>
        </p:nvGrpSpPr>
        <p:grpSpPr>
          <a:xfrm>
            <a:off x="2555305" y="2675588"/>
            <a:ext cx="6174000" cy="3553200"/>
            <a:chOff x="641838" y="1574921"/>
            <a:chExt cx="8170435" cy="4698000"/>
          </a:xfrm>
        </p:grpSpPr>
        <p:pic>
          <p:nvPicPr>
            <p:cNvPr id="13" name="Imagen 12" descr="Imagen que contiene foto, oscuro, frente, parada&#10;&#10;Descripción generada automáticamente">
              <a:extLst>
                <a:ext uri="{FF2B5EF4-FFF2-40B4-BE49-F238E27FC236}">
                  <a16:creationId xmlns:a16="http://schemas.microsoft.com/office/drawing/2014/main" id="{86B5E9D1-2021-4484-8C6D-3CD534647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928" b="91304" l="6000" r="94667">
                          <a14:foregroundMark x1="42667" y1="5507" x2="42667" y2="5507"/>
                          <a14:foregroundMark x1="94667" y1="4928" x2="94667" y2="4928"/>
                          <a14:foregroundMark x1="6000" y1="4928" x2="6000" y2="4928"/>
                          <a14:foregroundMark x1="50000" y1="91304" x2="50000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838" y="1574921"/>
              <a:ext cx="8170435" cy="4698000"/>
            </a:xfrm>
            <a:prstGeom prst="rect">
              <a:avLst/>
            </a:prstGeom>
          </p:spPr>
        </p:pic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F725564-8709-4E2B-8801-AC78D8D9E4F6}"/>
                </a:ext>
              </a:extLst>
            </p:cNvPr>
            <p:cNvSpPr txBox="1"/>
            <p:nvPr/>
          </p:nvSpPr>
          <p:spPr>
            <a:xfrm>
              <a:off x="2534526" y="1680147"/>
              <a:ext cx="5627075" cy="569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200" b="1" dirty="0">
                  <a:solidFill>
                    <a:schemeClr val="bg1"/>
                  </a:solidFill>
                </a:rPr>
                <a:t>TIEMPO ATMOSFÉRICO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6EB565B-2738-44D7-8E1E-43EF91C136A0}"/>
                </a:ext>
              </a:extLst>
            </p:cNvPr>
            <p:cNvSpPr txBox="1"/>
            <p:nvPr/>
          </p:nvSpPr>
          <p:spPr>
            <a:xfrm rot="2900632">
              <a:off x="1713517" y="3874164"/>
              <a:ext cx="3497225" cy="57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200" b="1" dirty="0">
                  <a:solidFill>
                    <a:schemeClr val="bg1"/>
                  </a:solidFill>
                </a:rPr>
                <a:t>TOPOGRAFÍA</a:t>
              </a: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8F4C3177-E427-4486-9A77-C5523FCEA20E}"/>
                </a:ext>
              </a:extLst>
            </p:cNvPr>
            <p:cNvSpPr txBox="1"/>
            <p:nvPr/>
          </p:nvSpPr>
          <p:spPr>
            <a:xfrm rot="18661029">
              <a:off x="4566864" y="3324097"/>
              <a:ext cx="3857384" cy="57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200" b="1" dirty="0">
                  <a:solidFill>
                    <a:schemeClr val="bg1"/>
                  </a:solidFill>
                </a:rPr>
                <a:t>COMBUSTIBLES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EA00541B-CBDA-4308-82E6-9ADE880CD84A}"/>
                </a:ext>
              </a:extLst>
            </p:cNvPr>
            <p:cNvSpPr txBox="1"/>
            <p:nvPr/>
          </p:nvSpPr>
          <p:spPr>
            <a:xfrm>
              <a:off x="3086958" y="2703611"/>
              <a:ext cx="3358663" cy="1017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>
                  <a:ln w="0">
                    <a:noFill/>
                  </a:ln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Comportamiento</a:t>
              </a:r>
            </a:p>
            <a:p>
              <a:pPr algn="ctr"/>
              <a:r>
                <a:rPr lang="es-MX" sz="2200" b="1" dirty="0">
                  <a:ln w="0">
                    <a:noFill/>
                  </a:ln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del fuego</a:t>
              </a:r>
            </a:p>
          </p:txBody>
        </p:sp>
      </p:grpSp>
      <p:sp>
        <p:nvSpPr>
          <p:cNvPr id="19" name="Rectangle 2">
            <a:extLst>
              <a:ext uri="{FF2B5EF4-FFF2-40B4-BE49-F238E27FC236}">
                <a16:creationId xmlns:a16="http://schemas.microsoft.com/office/drawing/2014/main" id="{4D8B82F0-4311-4528-A070-D84D456B5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381000"/>
            <a:ext cx="89725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sz="3800" kern="0"/>
              <a:t>Triángulo del ambiente del fuego</a:t>
            </a:r>
            <a:endParaRPr lang="es-MX" altLang="es-MX" sz="3800" kern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01-11-S290-VGno r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01-11-S290-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93136"/>
            <a:ext cx="8610600" cy="1092200"/>
          </a:xfrm>
        </p:spPr>
        <p:txBody>
          <a:bodyPr/>
          <a:lstStyle/>
          <a:p>
            <a:r>
              <a:rPr lang="es-MX" altLang="es-MX" sz="3600" dirty="0">
                <a:solidFill>
                  <a:schemeClr val="bg1"/>
                </a:solidFill>
              </a:rPr>
              <a:t>Tres métodos de transferencia de calor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057400" y="1066800"/>
            <a:ext cx="19605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s-MX" b="1" dirty="0">
                <a:solidFill>
                  <a:schemeClr val="bg1"/>
                </a:solidFill>
                <a:latin typeface="+mn-lt"/>
              </a:rPr>
              <a:t>Conducción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209800" y="1676400"/>
            <a:ext cx="914400" cy="8382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124200" y="1676400"/>
            <a:ext cx="914400" cy="8382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962400" y="1676400"/>
            <a:ext cx="914400" cy="8382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4800600" y="1676400"/>
            <a:ext cx="914400" cy="8382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5715000" y="1676400"/>
            <a:ext cx="914400" cy="8382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553200" y="1676400"/>
            <a:ext cx="914400" cy="8382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057400" y="2895600"/>
            <a:ext cx="192881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s-MX" b="1" dirty="0">
                <a:solidFill>
                  <a:schemeClr val="bg1"/>
                </a:solidFill>
                <a:latin typeface="+mn-lt"/>
              </a:rPr>
              <a:t>Convección</a:t>
            </a: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2362200" y="3333750"/>
            <a:ext cx="5410200" cy="685800"/>
          </a:xfrm>
          <a:prstGeom prst="rightArrow">
            <a:avLst>
              <a:gd name="adj1" fmla="val 50000"/>
              <a:gd name="adj2" fmla="val 197222"/>
            </a:avLst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057400" y="4495800"/>
            <a:ext cx="1654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MX" b="1">
                <a:solidFill>
                  <a:schemeClr val="bg1"/>
                </a:solidFill>
                <a:latin typeface="Arial" panose="020B0604020202020204" pitchFamily="34" charset="0"/>
              </a:rPr>
              <a:t>Radiación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274888" y="1905000"/>
            <a:ext cx="5424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MX" sz="2000" b="1" dirty="0" err="1">
                <a:latin typeface="Arial" panose="020B0604020202020204" pitchFamily="34" charset="0"/>
              </a:rPr>
              <a:t>Transferencia</a:t>
            </a:r>
            <a:r>
              <a:rPr lang="en-US" altLang="es-MX" sz="2000" b="1" dirty="0">
                <a:latin typeface="Arial" panose="020B0604020202020204" pitchFamily="34" charset="0"/>
              </a:rPr>
              <a:t> de </a:t>
            </a:r>
            <a:r>
              <a:rPr lang="en-US" altLang="es-MX" sz="2000" b="1" dirty="0" err="1">
                <a:latin typeface="Arial" panose="020B0604020202020204" pitchFamily="34" charset="0"/>
              </a:rPr>
              <a:t>calor</a:t>
            </a:r>
            <a:r>
              <a:rPr lang="en-US" altLang="es-MX" sz="2000" b="1" dirty="0">
                <a:latin typeface="Arial" panose="020B0604020202020204" pitchFamily="34" charset="0"/>
              </a:rPr>
              <a:t> a </a:t>
            </a:r>
            <a:r>
              <a:rPr lang="en-US" altLang="es-MX" sz="2000" b="1" dirty="0" err="1">
                <a:latin typeface="Arial" panose="020B0604020202020204" pitchFamily="34" charset="0"/>
              </a:rPr>
              <a:t>través</a:t>
            </a:r>
            <a:r>
              <a:rPr lang="en-US" altLang="es-MX" sz="2000" b="1" dirty="0">
                <a:latin typeface="Arial" panose="020B0604020202020204" pitchFamily="34" charset="0"/>
              </a:rPr>
              <a:t> de </a:t>
            </a:r>
            <a:r>
              <a:rPr lang="en-US" altLang="es-MX" sz="2000" b="1" dirty="0" err="1">
                <a:latin typeface="Arial" panose="020B0604020202020204" pitchFamily="34" charset="0"/>
              </a:rPr>
              <a:t>sólidos</a:t>
            </a:r>
            <a:endParaRPr lang="en-US" altLang="es-MX" sz="2000" b="1" dirty="0">
              <a:latin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200400" y="4098925"/>
            <a:ext cx="5937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MX" sz="2000" b="1">
                <a:solidFill>
                  <a:schemeClr val="bg1"/>
                </a:solidFill>
                <a:latin typeface="Arial" panose="020B0604020202020204" pitchFamily="34" charset="0"/>
              </a:rPr>
              <a:t>Transferencia de calor por movimiento de  aire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209800" y="6172200"/>
            <a:ext cx="6750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MX" sz="2000" b="1">
                <a:solidFill>
                  <a:schemeClr val="bg1"/>
                </a:solidFill>
                <a:latin typeface="Arial" panose="020B0604020202020204" pitchFamily="34" charset="0"/>
              </a:rPr>
              <a:t>Transferencia de calor  por ondas electromagnéticas</a:t>
            </a:r>
          </a:p>
        </p:txBody>
      </p:sp>
      <p:sp>
        <p:nvSpPr>
          <p:cNvPr id="10258" name="Rectangle 19"/>
          <p:cNvSpPr>
            <a:spLocks noChangeArrowheads="1"/>
          </p:cNvSpPr>
          <p:nvPr/>
        </p:nvSpPr>
        <p:spPr bwMode="auto">
          <a:xfrm>
            <a:off x="7200900" y="65659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400">
                <a:solidFill>
                  <a:srgbClr val="99CCFF"/>
                </a:solidFill>
              </a:rPr>
              <a:t>01-</a:t>
            </a:r>
            <a:fld id="{3BCA87EA-A8F4-4044-B1EE-7BEA7D6B0752}" type="slidenum">
              <a:rPr lang="en-US" altLang="es-MX" sz="1400">
                <a:solidFill>
                  <a:srgbClr val="99CCFF"/>
                </a:solidFill>
              </a:rPr>
              <a:pPr algn="r" eaLnBrk="1" hangingPunct="1"/>
              <a:t>7</a:t>
            </a:fld>
            <a:r>
              <a:rPr lang="en-US" altLang="es-MX" sz="1400">
                <a:solidFill>
                  <a:srgbClr val="99CCFF"/>
                </a:solidFill>
              </a:rPr>
              <a:t>-S290-EP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dirty="0"/>
              <a:t>Conducción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MX" altLang="es-MX" dirty="0"/>
              <a:t>La conducción es la transferencia de calor de una molécula de materia a otra.</a:t>
            </a:r>
          </a:p>
          <a:p>
            <a:pPr algn="just" eaLnBrk="1" hangingPunct="1"/>
            <a:endParaRPr lang="es-MX" altLang="es-MX" dirty="0"/>
          </a:p>
          <a:p>
            <a:pPr algn="just" eaLnBrk="1" hangingPunct="1"/>
            <a:r>
              <a:rPr lang="es-MX" altLang="es-MX" dirty="0"/>
              <a:t>La transferencia es relativamente lenta y funciona dentro de las partículas de combustible sólido.</a:t>
            </a:r>
          </a:p>
          <a:p>
            <a:pPr algn="just" eaLnBrk="1" hangingPunct="1"/>
            <a:endParaRPr lang="es-MX" alt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dirty="0"/>
              <a:t>Convección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772400" cy="1981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s-MX" altLang="es-MX" dirty="0"/>
              <a:t>La convección es la transferencia de calor que resulta del movimiento de aire (o fluido)</a:t>
            </a:r>
            <a:endParaRPr lang="es-MX" altLang="es-MX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7441</TotalTime>
  <Words>1082</Words>
  <Application>Microsoft Office PowerPoint</Application>
  <PresentationFormat>Presentación en pantalla (4:3)</PresentationFormat>
  <Paragraphs>208</Paragraphs>
  <Slides>58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62" baseType="lpstr">
      <vt:lpstr>Arial</vt:lpstr>
      <vt:lpstr>Times New Roman</vt:lpstr>
      <vt:lpstr>Verdana</vt:lpstr>
      <vt:lpstr>Default Design</vt:lpstr>
      <vt:lpstr>Presentación de PowerPoint</vt:lpstr>
      <vt:lpstr>Objetivos</vt:lpstr>
      <vt:lpstr>Presentación de PowerPoint</vt:lpstr>
      <vt:lpstr>Triángulo del ambiente del fuego</vt:lpstr>
      <vt:lpstr>Triángulo del ambiente del fuego</vt:lpstr>
      <vt:lpstr>Presentación de PowerPoint</vt:lpstr>
      <vt:lpstr>Tres métodos de transferencia de calor</vt:lpstr>
      <vt:lpstr>Conducción</vt:lpstr>
      <vt:lpstr>Convección</vt:lpstr>
      <vt:lpstr>La convección también incluye el contacto directo de la llama, un poderoso proceso de transferencia de calor, especialmente en la cabeza del fuego.</vt:lpstr>
      <vt:lpstr>Radiación</vt:lpstr>
      <vt:lpstr>La cantidad de calor recibida por los combustibles delante del fuego depende de la intensidad del fuego y de la distancia del mismo.</vt:lpstr>
      <vt:lpstr>Presentación de PowerPoint</vt:lpstr>
      <vt:lpstr>Presentación de PowerPoint</vt:lpstr>
      <vt:lpstr>Presentación de PowerPoint</vt:lpstr>
      <vt:lpstr>Presentación de PowerPoint</vt:lpstr>
      <vt:lpstr>Cabeza del fuego</vt:lpstr>
      <vt:lpstr>Tres métodos de transporte masivo de pavesas en un incendio forestal</vt:lpstr>
      <vt:lpstr>Situación de cuidado #16</vt:lpstr>
      <vt:lpstr>Transferencia de pavesas por convección</vt:lpstr>
      <vt:lpstr>Transferencia de pavesas por el viento.</vt:lpstr>
      <vt:lpstr>Transferencia de pavesas por gravedad.</vt:lpstr>
      <vt:lpstr>La altura/longitud de llama y su relación con la intensidad de la línea de fuego. </vt:lpstr>
      <vt:lpstr>La altura de llama es el promedio de las altura de llamas medidas en un eje vertical.  Puede ser menor que el largo de llama si las llamas están inclinadas.</vt:lpstr>
      <vt:lpstr>Altura de llama</vt:lpstr>
      <vt:lpstr>El largo de llama es la distancia medida desde la punta media de la llama hasta el centro de zona de llamas en la base.</vt:lpstr>
      <vt:lpstr>Longitud de llama</vt:lpstr>
      <vt:lpstr>Principales factores ambientales que afectan la ignición, intensidad del fuego, y velocidad de propagación de los incendios forestales</vt:lpstr>
      <vt:lpstr>Ignición</vt:lpstr>
      <vt:lpstr>Intensidad de la línea de fuego =  La tasa de calor liberado por metro en el frente del fuego por segundo.</vt:lpstr>
      <vt:lpstr>La intensidad del fuego es principalmente afectada por:</vt:lpstr>
      <vt:lpstr>Velocidad de Propagación (VP)</vt:lpstr>
      <vt:lpstr>Factores principales que afectarán la velocidad de propagación</vt:lpstr>
      <vt:lpstr>Presentación de PowerPoint</vt:lpstr>
      <vt:lpstr>Presentación de PowerPoint</vt:lpstr>
      <vt:lpstr>Relación de los Incendios Forestales de Diferentes Intensidades con sus Ambientes</vt:lpstr>
      <vt:lpstr>Fuegos de baja intensidad</vt:lpstr>
      <vt:lpstr>Fuegos de alta intensidad</vt:lpstr>
      <vt:lpstr>Estabilidad de la atmósfera inferior</vt:lpstr>
      <vt:lpstr>Estabilidad atmosférica</vt:lpstr>
      <vt:lpstr>Vientos en lo alto</vt:lpstr>
      <vt:lpstr>Estabilidad vs. Viento</vt:lpstr>
      <vt:lpstr>Presentación de PowerPoint</vt:lpstr>
      <vt:lpstr>El comportamiento de los incendios forestales en la terminología común de comportamiento del fuego</vt:lpstr>
      <vt:lpstr>Ejercicio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 objetivos</vt:lpstr>
      <vt:lpstr>Presentación de PowerPoint</vt:lpstr>
    </vt:vector>
  </TitlesOfParts>
  <Company>BLM-NIFC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0 Introduction</dc:title>
  <dc:creator>PrometheUs</dc:creator>
  <cp:keywords>S290_Mex</cp:keywords>
  <cp:lastModifiedBy>Jorge Pulido</cp:lastModifiedBy>
  <cp:revision>165</cp:revision>
  <dcterms:created xsi:type="dcterms:W3CDTF">2003-11-06T21:05:49Z</dcterms:created>
  <dcterms:modified xsi:type="dcterms:W3CDTF">2020-08-09T07:09:38Z</dcterms:modified>
</cp:coreProperties>
</file>